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" strictFirstAndLastChars="0">
  <p:sldMasterIdLst>
    <p:sldMasterId id="2147483648" r:id="rId1"/>
  </p:sldMasterIdLst>
  <p:sldIdLst>
    <p:sldId id="378" r:id="rId2"/>
    <p:sldId id="379" r:id="rId3"/>
    <p:sldId id="380" r:id="rId4"/>
    <p:sldId id="381" r:id="rId5"/>
    <p:sldId id="382" r:id="rId6"/>
    <p:sldId id="38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CC66"/>
    <a:srgbClr val="0000CC"/>
    <a:srgbClr val="FF9933"/>
    <a:srgbClr val="808080"/>
    <a:srgbClr val="969696"/>
    <a:srgbClr val="66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6136-ECB9-4A09-828D-AF97C7377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0535-FA20-4902-9C61-B1D2C1491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2E14-273A-4195-B7B1-C47AE0251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8BE0-25BC-41F8-9C56-830E8F3D9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DF68-BB93-49CF-99A0-5F457DA35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1A6C-218E-4901-8515-7061A7FE4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29F5-FD05-4584-AEF2-0453F7BDA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1F8A-A210-4AA4-828B-8257890DA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FD89-55A5-45A6-B099-CB36471A7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4BF4-FD31-460B-9C7A-793817AC3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4297-50D1-41BE-BA8D-A729420E9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C8EE-5587-4E77-85C0-AA54F8AF3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6053-CF2A-4B78-A67C-4D0152884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DE36-29BB-4146-96F3-DC3C6695B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tint val="0"/>
                <a:invGamma/>
              </a:schemeClr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E69C737B-2DD9-4117-87A9-A5379135D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Лаборатория ресурсосберегающих технологий</a:t>
            </a:r>
            <a:endParaRPr lang="ru-RU" sz="3200" b="1" dirty="0"/>
          </a:p>
        </p:txBody>
      </p:sp>
      <p:sp>
        <p:nvSpPr>
          <p:cNvPr id="22531" name="Rectangle 60"/>
          <p:cNvSpPr>
            <a:spLocks noGrp="1" noChangeArrowheads="1"/>
          </p:cNvSpPr>
          <p:nvPr>
            <p:ph idx="1"/>
          </p:nvPr>
        </p:nvSpPr>
        <p:spPr>
          <a:xfrm>
            <a:off x="395288" y="4797425"/>
            <a:ext cx="8280400" cy="1016000"/>
          </a:xfrm>
          <a:solidFill>
            <a:schemeClr val="bg1"/>
          </a:solidFill>
        </p:spPr>
        <p:txBody>
          <a:bodyPr>
            <a:spAutoFit/>
          </a:bodyPr>
          <a:lstStyle/>
          <a:p>
            <a:pPr defTabSz="190500">
              <a:tabLst>
                <a:tab pos="1981200" algn="l"/>
                <a:tab pos="3524250" algn="l"/>
              </a:tabLst>
            </a:pPr>
            <a:r>
              <a:rPr lang="ru-RU" sz="2000" smtClean="0"/>
              <a:t> Лабораторный практикум включает работы по исследованию процессов ударной микрогравировки, микрорельефа поверхностей , преобразования солнечной энергии. </a:t>
            </a:r>
            <a:endParaRPr lang="ru-RU" sz="2000" b="1" smtClean="0"/>
          </a:p>
        </p:txBody>
      </p:sp>
      <p:pic>
        <p:nvPicPr>
          <p:cNvPr id="22532" name="Рисунок 4" descr="IMG_0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413861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IMG_01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44675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Межкафедральная мастерская ФКП</a:t>
            </a:r>
            <a:endParaRPr lang="ru-RU" sz="2800" b="1" dirty="0"/>
          </a:p>
        </p:txBody>
      </p:sp>
      <p:pic>
        <p:nvPicPr>
          <p:cNvPr id="8" name="Содержимое 3" descr="IMG_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700213"/>
            <a:ext cx="5689600" cy="3792537"/>
          </a:xfrm>
        </p:spPr>
      </p:pic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287338" y="5084763"/>
            <a:ext cx="8461375" cy="1262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90500">
              <a:tabLst>
                <a:tab pos="1981200" algn="l"/>
                <a:tab pos="3524250" algn="l"/>
              </a:tabLst>
              <a:defRPr/>
            </a:pPr>
            <a:r>
              <a:rPr lang="ru-RU" sz="2000" dirty="0"/>
              <a:t>Мастерская </a:t>
            </a:r>
            <a:r>
              <a:rPr lang="ru-RU" sz="2000"/>
              <a:t>оснащена </a:t>
            </a:r>
            <a:r>
              <a:rPr lang="ru-RU" sz="2000" smtClean="0"/>
              <a:t>токарным</a:t>
            </a:r>
            <a:r>
              <a:rPr lang="ru-RU" sz="2000" dirty="0"/>
              <a:t>, фрезерным, сверлильным и точильными станками, которые используются для учебного процесса по дисциплинам </a:t>
            </a:r>
            <a:r>
              <a:rPr lang="en-US" sz="2000" dirty="0"/>
              <a:t>: </a:t>
            </a:r>
            <a:r>
              <a:rPr lang="ru-RU" sz="2000" dirty="0"/>
              <a:t>«Технология деталей РЭС» и «Технология материалов».</a:t>
            </a:r>
          </a:p>
          <a:p>
            <a:pPr defTabSz="190500">
              <a:tabLst>
                <a:tab pos="1981200" algn="l"/>
                <a:tab pos="3524250" algn="l"/>
              </a:tabLst>
              <a:defRPr/>
            </a:pPr>
            <a:endParaRPr lang="ru-RU" sz="1600" b="1" dirty="0">
              <a:effectLst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Лаборатория медицинской электроники</a:t>
            </a:r>
            <a:endParaRPr lang="ru-RU" sz="3200" b="1" dirty="0"/>
          </a:p>
        </p:txBody>
      </p:sp>
      <p:sp>
        <p:nvSpPr>
          <p:cNvPr id="11" name="Rectangle 60"/>
          <p:cNvSpPr>
            <a:spLocks noGrp="1" noChangeArrowheads="1"/>
          </p:cNvSpPr>
          <p:nvPr>
            <p:ph idx="1"/>
          </p:nvPr>
        </p:nvSpPr>
        <p:spPr>
          <a:xfrm>
            <a:off x="357158" y="4714884"/>
            <a:ext cx="8497888" cy="1773237"/>
          </a:xfrm>
          <a:solidFill>
            <a:schemeClr val="bg1"/>
          </a:solidFill>
        </p:spPr>
        <p:txBody>
          <a:bodyPr>
            <a:spAutoFit/>
          </a:bodyPr>
          <a:lstStyle/>
          <a:p>
            <a:pPr defTabSz="190500">
              <a:tabLst>
                <a:tab pos="1981200" algn="l"/>
                <a:tab pos="3524250" algn="l"/>
              </a:tabLst>
            </a:pPr>
            <a:r>
              <a:rPr lang="ru-RU" sz="1800" dirty="0" smtClean="0"/>
              <a:t> Лабораторный практикум включает работы по радиологическому контролю,  УЗ исследованиям внутренних органов, жизненной емкости легких, </a:t>
            </a:r>
            <a:r>
              <a:rPr lang="ru-RU" sz="1800" dirty="0" err="1" smtClean="0"/>
              <a:t>миографический</a:t>
            </a:r>
            <a:r>
              <a:rPr lang="ru-RU" sz="1800" dirty="0" smtClean="0"/>
              <a:t> контролю, УЗ терапии, </a:t>
            </a:r>
            <a:r>
              <a:rPr lang="ru-RU" sz="1800" dirty="0" err="1" smtClean="0"/>
              <a:t>аэронизационных</a:t>
            </a:r>
            <a:r>
              <a:rPr lang="ru-RU" sz="1800" dirty="0" smtClean="0"/>
              <a:t> исследований воздушной среды, лазерного контроля кровотока, сопротивления кожного покрова, моделирования индукторов для </a:t>
            </a:r>
            <a:r>
              <a:rPr lang="ru-RU" sz="1800" dirty="0" err="1" smtClean="0"/>
              <a:t>магнитотерации</a:t>
            </a:r>
            <a:r>
              <a:rPr lang="ru-RU" sz="1800" dirty="0" smtClean="0"/>
              <a:t>.</a:t>
            </a:r>
          </a:p>
          <a:p>
            <a:pPr defTabSz="190500">
              <a:tabLst>
                <a:tab pos="1981200" algn="l"/>
                <a:tab pos="3524250" algn="l"/>
              </a:tabLst>
            </a:pPr>
            <a:endParaRPr lang="ru-RU" sz="1600" b="1" dirty="0" smtClean="0"/>
          </a:p>
        </p:txBody>
      </p:sp>
      <p:pic>
        <p:nvPicPr>
          <p:cNvPr id="12" name="Рисунок 5" descr="IMG_02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2481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076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Лаборатория компьютерных технологий САПР</a:t>
            </a:r>
            <a:endParaRPr lang="ru-RU" dirty="0"/>
          </a:p>
        </p:txBody>
      </p:sp>
      <p:pic>
        <p:nvPicPr>
          <p:cNvPr id="3" name="Содержимое 3" descr="IMG_0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557338"/>
            <a:ext cx="5329238" cy="3551237"/>
          </a:xfrm>
        </p:spPr>
      </p:pic>
      <p:sp>
        <p:nvSpPr>
          <p:cNvPr id="4" name="Rectangle 60"/>
          <p:cNvSpPr txBox="1">
            <a:spLocks noChangeArrowheads="1"/>
          </p:cNvSpPr>
          <p:nvPr/>
        </p:nvSpPr>
        <p:spPr bwMode="auto">
          <a:xfrm>
            <a:off x="179388" y="5300663"/>
            <a:ext cx="8642350" cy="145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190500">
              <a:spcBef>
                <a:spcPct val="20000"/>
              </a:spcBef>
              <a:buFontTx/>
              <a:buChar char="•"/>
              <a:tabLst>
                <a:tab pos="1981200" algn="l"/>
                <a:tab pos="3524250" algn="l"/>
              </a:tabLst>
              <a:defRPr/>
            </a:pPr>
            <a:r>
              <a:rPr lang="ru-RU" kern="0" dirty="0">
                <a:effectLst/>
                <a:latin typeface="+mn-lt"/>
              </a:rPr>
              <a:t> Лабораторные работы выполняются по направлениям</a:t>
            </a:r>
            <a:r>
              <a:rPr lang="en-US" kern="0" dirty="0">
                <a:effectLst/>
                <a:latin typeface="+mn-lt"/>
              </a:rPr>
              <a:t>:</a:t>
            </a:r>
          </a:p>
          <a:p>
            <a:pPr marL="342900" indent="-342900" defTabSz="190500">
              <a:spcBef>
                <a:spcPct val="20000"/>
              </a:spcBef>
              <a:buFontTx/>
              <a:buChar char="•"/>
              <a:tabLst>
                <a:tab pos="1981200" algn="l"/>
                <a:tab pos="3524250" algn="l"/>
              </a:tabLst>
              <a:defRPr/>
            </a:pPr>
            <a:r>
              <a:rPr lang="ru-RU" sz="1600" kern="0" dirty="0">
                <a:effectLst/>
                <a:latin typeface="+mn-lt"/>
              </a:rPr>
              <a:t>Компьютерного проектирования конструкций электронных модулей, блоков</a:t>
            </a:r>
            <a:r>
              <a:rPr lang="en-US" sz="1600" kern="0" dirty="0">
                <a:effectLst/>
                <a:latin typeface="+mn-lt"/>
              </a:rPr>
              <a:t> </a:t>
            </a:r>
            <a:r>
              <a:rPr lang="ru-RU" sz="1600" kern="0" dirty="0">
                <a:effectLst/>
                <a:latin typeface="+mn-lt"/>
              </a:rPr>
              <a:t>и устройств с применением программных пакетов </a:t>
            </a:r>
            <a:r>
              <a:rPr lang="en-US" sz="1600" kern="0" dirty="0">
                <a:effectLst/>
                <a:latin typeface="+mn-lt"/>
              </a:rPr>
              <a:t>: </a:t>
            </a:r>
            <a:r>
              <a:rPr lang="en-US" sz="1600" b="1" dirty="0">
                <a:effectLst/>
              </a:rPr>
              <a:t>AutoCAD</a:t>
            </a:r>
            <a:r>
              <a:rPr lang="ru-RU" sz="1600" b="1" dirty="0">
                <a:effectLst/>
              </a:rPr>
              <a:t>, </a:t>
            </a:r>
            <a:r>
              <a:rPr lang="en-US" sz="1600" b="1" dirty="0">
                <a:effectLst/>
              </a:rPr>
              <a:t>P</a:t>
            </a:r>
            <a:r>
              <a:rPr lang="ru-RU" sz="1600" b="1" dirty="0">
                <a:effectLst/>
              </a:rPr>
              <a:t>-</a:t>
            </a:r>
            <a:r>
              <a:rPr lang="en-US" sz="1600" b="1" dirty="0">
                <a:effectLst/>
              </a:rPr>
              <a:t>CAD</a:t>
            </a:r>
            <a:r>
              <a:rPr lang="ru-RU" sz="1600" b="1" dirty="0">
                <a:effectLst/>
              </a:rPr>
              <a:t>, </a:t>
            </a:r>
            <a:r>
              <a:rPr lang="en-US" sz="1600" b="1" dirty="0">
                <a:effectLst/>
              </a:rPr>
              <a:t>Altium Designer, Solid Work</a:t>
            </a:r>
            <a:r>
              <a:rPr lang="ru-RU" sz="1600" b="1" dirty="0">
                <a:effectLst/>
              </a:rPr>
              <a:t>, </a:t>
            </a:r>
          </a:p>
          <a:p>
            <a:pPr marL="342900" indent="-342900" defTabSz="190500">
              <a:spcBef>
                <a:spcPct val="20000"/>
              </a:spcBef>
              <a:buFontTx/>
              <a:buChar char="•"/>
              <a:tabLst>
                <a:tab pos="1981200" algn="l"/>
                <a:tab pos="3524250" algn="l"/>
              </a:tabLst>
              <a:defRPr/>
            </a:pPr>
            <a:r>
              <a:rPr lang="ru-RU" sz="1600" kern="0" dirty="0">
                <a:effectLst/>
                <a:latin typeface="+mn-lt"/>
              </a:rPr>
              <a:t>Автоматизированного проектирования технологических процессов с </a:t>
            </a:r>
            <a:r>
              <a:rPr lang="ru-RU" sz="1600" kern="0" dirty="0" err="1">
                <a:effectLst/>
                <a:latin typeface="+mn-lt"/>
              </a:rPr>
              <a:t>примененим</a:t>
            </a:r>
            <a:r>
              <a:rPr lang="ru-RU" sz="1600" kern="0" dirty="0">
                <a:effectLst/>
                <a:latin typeface="+mn-lt"/>
              </a:rPr>
              <a:t> пакетов </a:t>
            </a:r>
            <a:r>
              <a:rPr lang="ru-RU" sz="1600" b="1" kern="0" dirty="0" err="1">
                <a:effectLst/>
                <a:latin typeface="+mn-lt"/>
              </a:rPr>
              <a:t>ТехПро</a:t>
            </a:r>
            <a:r>
              <a:rPr lang="ru-RU" sz="1600" b="1" kern="0" dirty="0">
                <a:effectLst/>
                <a:latin typeface="+mn-lt"/>
              </a:rPr>
              <a:t> и </a:t>
            </a:r>
            <a:r>
              <a:rPr lang="en-US" sz="1600" b="1" kern="0" dirty="0" err="1">
                <a:effectLst/>
                <a:latin typeface="+mn-lt"/>
              </a:rPr>
              <a:t>TechCAD</a:t>
            </a:r>
            <a:r>
              <a:rPr lang="ru-RU" sz="1600" kern="0" dirty="0">
                <a:effectLst/>
                <a:latin typeface="+mn-lt"/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935038"/>
          </a:xfrm>
          <a:solidFill>
            <a:schemeClr val="bg1"/>
          </a:solidFill>
        </p:spPr>
        <p:txBody>
          <a:bodyPr/>
          <a:lstStyle/>
          <a:p>
            <a:r>
              <a:rPr lang="ru-RU" sz="3600" b="1" smtClean="0"/>
              <a:t>Лаборатория сборочно- монтажных процессов</a:t>
            </a:r>
          </a:p>
        </p:txBody>
      </p:sp>
      <p:pic>
        <p:nvPicPr>
          <p:cNvPr id="3" name="Содержимое 5" descr="Класс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27188"/>
            <a:ext cx="4002087" cy="3025775"/>
          </a:xfrm>
        </p:spPr>
      </p:pic>
      <p:pic>
        <p:nvPicPr>
          <p:cNvPr id="4" name="Рисунок 4" descr="Поверхностный монтаж_Февраль  2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287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107950" y="4797425"/>
            <a:ext cx="888365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90500">
              <a:tabLst>
                <a:tab pos="1981200" algn="l"/>
                <a:tab pos="3524250" algn="l"/>
              </a:tabLst>
              <a:defRPr/>
            </a:pPr>
            <a:r>
              <a:rPr lang="ru-RU" sz="1600" dirty="0"/>
              <a:t> </a:t>
            </a:r>
            <a:r>
              <a:rPr lang="ru-RU" sz="2000" dirty="0"/>
              <a:t>Лабораторный практикум включает работы по исследованию процессов формирования монтажных соединений  пайкой, сваркой, накруткой, обжатием, а также сборки микромодулей с поверхностным монтажом на отечественном технологическом оборудовании НПО «ПЛАНАР». </a:t>
            </a:r>
          </a:p>
          <a:p>
            <a:pPr defTabSz="190500">
              <a:tabLst>
                <a:tab pos="1981200" algn="l"/>
                <a:tab pos="3524250" algn="l"/>
              </a:tabLst>
              <a:defRPr/>
            </a:pPr>
            <a:endParaRPr lang="ru-RU" sz="1600" b="1" dirty="0">
              <a:effectLst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Лаборатория интегральной микроэлектроники </a:t>
            </a:r>
            <a:endParaRPr lang="ru-RU" dirty="0"/>
          </a:p>
        </p:txBody>
      </p:sp>
      <p:pic>
        <p:nvPicPr>
          <p:cNvPr id="3" name="Содержимое 5" descr="IMG_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4103688" cy="2735262"/>
          </a:xfrm>
        </p:spPr>
      </p:pic>
      <p:pic>
        <p:nvPicPr>
          <p:cNvPr id="4" name="Рисунок 6" descr="IMG_01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1052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36544" y="4797425"/>
            <a:ext cx="903605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90500">
              <a:tabLst>
                <a:tab pos="1981200" algn="l"/>
                <a:tab pos="3524250" algn="l"/>
              </a:tabLst>
              <a:defRPr/>
            </a:pPr>
            <a:r>
              <a:rPr lang="ru-RU" sz="1600" dirty="0"/>
              <a:t> </a:t>
            </a:r>
            <a:r>
              <a:rPr lang="ru-RU" sz="2000" dirty="0"/>
              <a:t>Лабораторный практикум включает работы по исследованию процессов фотолитографии, формирования монтажных соединений  микросваркой, разделения кристаллов,  подгонки резисторов, сборки интегральных микросхем на отечественном технологическом оборудовании. </a:t>
            </a:r>
          </a:p>
          <a:p>
            <a:pPr defTabSz="190500">
              <a:tabLst>
                <a:tab pos="1981200" algn="l"/>
                <a:tab pos="3524250" algn="l"/>
              </a:tabLst>
              <a:defRPr/>
            </a:pPr>
            <a:endParaRPr lang="ru-RU" sz="1600" b="1" dirty="0">
              <a:effectLst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66FF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Новая презентация</vt:lpstr>
      <vt:lpstr>Лаборатория ресурсосберегающих технологий</vt:lpstr>
      <vt:lpstr>Межкафедральная мастерская ФКП</vt:lpstr>
      <vt:lpstr>Лаборатория медицинской электроники</vt:lpstr>
      <vt:lpstr>Лаборатория компьютерных технологий САПР</vt:lpstr>
      <vt:lpstr>Лаборатория сборочно- монтажных процессов</vt:lpstr>
      <vt:lpstr>Лаборатория интегральной микроэлектроники </vt:lpstr>
    </vt:vector>
  </TitlesOfParts>
  <Company>bsuir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ресурсосберегающих технологий</dc:title>
  <dc:creator>Администратор</dc:creator>
  <cp:lastModifiedBy>Irina</cp:lastModifiedBy>
  <cp:revision>2</cp:revision>
  <dcterms:created xsi:type="dcterms:W3CDTF">2015-03-18T10:54:11Z</dcterms:created>
  <dcterms:modified xsi:type="dcterms:W3CDTF">2015-04-27T12:05:24Z</dcterms:modified>
</cp:coreProperties>
</file>