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321" r:id="rId4"/>
    <p:sldId id="279" r:id="rId5"/>
    <p:sldId id="280" r:id="rId6"/>
    <p:sldId id="281" r:id="rId7"/>
    <p:sldId id="282" r:id="rId8"/>
    <p:sldId id="283" r:id="rId9"/>
    <p:sldId id="284" r:id="rId10"/>
    <p:sldId id="285" r:id="rId11"/>
    <p:sldId id="322" r:id="rId12"/>
    <p:sldId id="286" r:id="rId13"/>
    <p:sldId id="323" r:id="rId14"/>
    <p:sldId id="287" r:id="rId15"/>
    <p:sldId id="288" r:id="rId16"/>
    <p:sldId id="289" r:id="rId17"/>
    <p:sldId id="290" r:id="rId18"/>
    <p:sldId id="291" r:id="rId19"/>
    <p:sldId id="292" r:id="rId20"/>
    <p:sldId id="293" r:id="rId21"/>
    <p:sldId id="324" r:id="rId22"/>
    <p:sldId id="294" r:id="rId23"/>
    <p:sldId id="295" r:id="rId24"/>
    <p:sldId id="32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29" r:id="rId48"/>
    <p:sldId id="318" r:id="rId49"/>
    <p:sldId id="319" r:id="rId50"/>
    <p:sldId id="320" r:id="rId51"/>
    <p:sldId id="326" r:id="rId52"/>
    <p:sldId id="330" r:id="rId53"/>
    <p:sldId id="327" r:id="rId54"/>
    <p:sldId id="328" r:id="rId55"/>
    <p:sldId id="331"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66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98" d="100"/>
          <a:sy n="98" d="100"/>
        </p:scale>
        <p:origin x="-1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5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22.04.2015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548680"/>
            <a:ext cx="7560840" cy="4536504"/>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
            </a:r>
            <a:b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b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
            </a:r>
            <a:b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АНРИ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ДЮНАН –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инициатор создания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международной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гуманитарной организации Международного Комитета Красного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Креста </a:t>
            </a: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55011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496944" cy="5688632"/>
          </a:xfrm>
        </p:spPr>
        <p:txBody>
          <a:bodyPr>
            <a:normAutofit/>
          </a:bodyPr>
          <a:lstStyle/>
          <a:p>
            <a:pPr marL="0" indent="447675" algn="just">
              <a:buNone/>
            </a:pPr>
            <a:r>
              <a:rPr lang="ru-RU" sz="3400" dirty="0">
                <a:solidFill>
                  <a:schemeClr val="tx2">
                    <a:lumMod val="75000"/>
                  </a:schemeClr>
                </a:solidFill>
                <a:latin typeface="Times New Roman" pitchFamily="18" charset="0"/>
                <a:cs typeface="Times New Roman" pitchFamily="18" charset="0"/>
              </a:rPr>
              <a:t>Несчастные раненые, которых поднимают в течение дня, мертвенно бледны и совершенно обессилены; у некоторых, особенно у тяжелораненных, взгляд отупелый, они точно ничего не понимают, но это... не мешает им ощущать страдания; иные возбуждены и содрогаются от нервной дрожи; другие, с воспаленными, зияющими ранами, точно обезумели от жестоких страданий; </a:t>
            </a:r>
          </a:p>
        </p:txBody>
      </p:sp>
    </p:spTree>
    <p:extLst>
      <p:ext uri="{BB962C8B-B14F-4D97-AF65-F5344CB8AC3E}">
        <p14:creationId xmlns:p14="http://schemas.microsoft.com/office/powerpoint/2010/main" val="3441931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2372" y="3717031"/>
            <a:ext cx="8291264" cy="2952330"/>
          </a:xfrm>
        </p:spPr>
        <p:txBody>
          <a:bodyPr>
            <a:normAutofit/>
          </a:bodyPr>
          <a:lstStyle/>
          <a:p>
            <a:pPr marL="0" indent="0" algn="just">
              <a:buNone/>
            </a:pPr>
            <a:r>
              <a:rPr lang="ru-RU" sz="3000" dirty="0">
                <a:solidFill>
                  <a:schemeClr val="tx2">
                    <a:lumMod val="75000"/>
                  </a:schemeClr>
                </a:solidFill>
                <a:latin typeface="Times New Roman" pitchFamily="18" charset="0"/>
                <a:cs typeface="Times New Roman" pitchFamily="18" charset="0"/>
              </a:rPr>
              <a:t>они умоляют их прикончить и с искаженными лицами бьются в предсмертных судорогах... Всевозможные осколки, обломки костей, клочки одежды, земля, куски свинца раздражают раны и усиливают мучения раненых». Тела погибших погребают в течение трех дней.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869" y="476672"/>
            <a:ext cx="3996000" cy="301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853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marL="0" indent="0">
              <a:buNone/>
            </a:pPr>
            <a:endParaRPr lang="en-US" dirty="0" smtClean="0">
              <a:solidFill>
                <a:srgbClr val="002060"/>
              </a:solidFill>
              <a:latin typeface="Arial" pitchFamily="34" charset="0"/>
              <a:cs typeface="Arial" pitchFamily="34" charset="0"/>
            </a:endParaRPr>
          </a:p>
          <a:p>
            <a:pPr marL="0" indent="447675" algn="just">
              <a:buNone/>
            </a:pPr>
            <a:r>
              <a:rPr lang="ru-RU" dirty="0" smtClean="0">
                <a:solidFill>
                  <a:schemeClr val="tx2">
                    <a:lumMod val="75000"/>
                  </a:schemeClr>
                </a:solidFill>
                <a:latin typeface="Times New Roman" pitchFamily="18" charset="0"/>
                <a:cs typeface="Times New Roman" pitchFamily="18" charset="0"/>
              </a:rPr>
              <a:t>Ближайший </a:t>
            </a:r>
            <a:r>
              <a:rPr lang="ru-RU" dirty="0">
                <a:solidFill>
                  <a:schemeClr val="tx2">
                    <a:lumMod val="75000"/>
                  </a:schemeClr>
                </a:solidFill>
                <a:latin typeface="Times New Roman" pitchFamily="18" charset="0"/>
                <a:cs typeface="Times New Roman" pitchFamily="18" charset="0"/>
              </a:rPr>
              <a:t>город Кастильон весь заполнен ранеными. </a:t>
            </a:r>
            <a:r>
              <a:rPr lang="ru-RU" b="1" i="1" dirty="0">
                <a:solidFill>
                  <a:schemeClr val="tx2">
                    <a:lumMod val="75000"/>
                  </a:schemeClr>
                </a:solidFill>
                <a:latin typeface="Times New Roman" pitchFamily="18" charset="0"/>
                <a:cs typeface="Times New Roman" pitchFamily="18" charset="0"/>
              </a:rPr>
              <a:t>9000</a:t>
            </a:r>
            <a:r>
              <a:rPr lang="ru-RU" dirty="0">
                <a:solidFill>
                  <a:schemeClr val="tx2">
                    <a:lumMod val="75000"/>
                  </a:schemeClr>
                </a:solidFill>
                <a:latin typeface="Times New Roman" pitchFamily="18" charset="0"/>
                <a:cs typeface="Times New Roman" pitchFamily="18" charset="0"/>
              </a:rPr>
              <a:t> человек лежат на улицах, в церквях, на площадях. Не в силах остаться в стороне, Дюнан активно включается в оказание помощи раненым, организует добровольцев. У него нет никаких медицинских знаний, но он как умеет накладывает повязки, приносит еду, воду, табак.  </a:t>
            </a:r>
          </a:p>
          <a:p>
            <a:pPr marL="0" indent="0">
              <a:buNone/>
            </a:pPr>
            <a:endParaRPr lang="en-US"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36519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5616624"/>
          </a:xfrm>
        </p:spPr>
        <p:txBody>
          <a:bodyPr>
            <a:normAutofit lnSpcReduction="10000"/>
          </a:bodyPr>
          <a:lstStyle/>
          <a:p>
            <a:pPr marL="0" indent="447675" algn="just">
              <a:buNone/>
            </a:pPr>
            <a:r>
              <a:rPr lang="ru-RU" sz="3500" dirty="0">
                <a:solidFill>
                  <a:schemeClr val="tx2">
                    <a:lumMod val="75000"/>
                  </a:schemeClr>
                </a:solidFill>
                <a:latin typeface="Times New Roman" pitchFamily="18" charset="0"/>
                <a:cs typeface="Times New Roman" pitchFamily="18" charset="0"/>
              </a:rPr>
              <a:t>Даже просто разговаривает с ранеными, многие из которых находятся в очень подавленном состоянии, так как им не оказывается никакая помощь. Дюнан помогает всем </a:t>
            </a:r>
            <a:r>
              <a:rPr lang="ru-RU" sz="3500" dirty="0" smtClean="0">
                <a:solidFill>
                  <a:schemeClr val="tx2">
                    <a:lumMod val="75000"/>
                  </a:schemeClr>
                </a:solidFill>
                <a:latin typeface="Times New Roman" pitchFamily="18" charset="0"/>
                <a:cs typeface="Times New Roman" pitchFamily="18" charset="0"/>
              </a:rPr>
              <a:t>– </a:t>
            </a:r>
            <a:r>
              <a:rPr lang="ru-RU" sz="3500" dirty="0">
                <a:solidFill>
                  <a:schemeClr val="tx2">
                    <a:lumMod val="75000"/>
                  </a:schemeClr>
                </a:solidFill>
                <a:latin typeface="Times New Roman" pitchFamily="18" charset="0"/>
                <a:cs typeface="Times New Roman" pitchFamily="18" charset="0"/>
              </a:rPr>
              <a:t>и своим, и солдатам противника </a:t>
            </a:r>
            <a:r>
              <a:rPr lang="ru-RU" sz="3500" dirty="0" smtClean="0">
                <a:solidFill>
                  <a:schemeClr val="tx2">
                    <a:lumMod val="75000"/>
                  </a:schemeClr>
                </a:solidFill>
                <a:latin typeface="Times New Roman" pitchFamily="18" charset="0"/>
                <a:cs typeface="Times New Roman" pitchFamily="18" charset="0"/>
              </a:rPr>
              <a:t>– </a:t>
            </a:r>
            <a:r>
              <a:rPr lang="ru-RU" sz="3500" dirty="0">
                <a:solidFill>
                  <a:schemeClr val="tx2">
                    <a:lumMod val="75000"/>
                  </a:schemeClr>
                </a:solidFill>
                <a:latin typeface="Times New Roman" pitchFamily="18" charset="0"/>
                <a:cs typeface="Times New Roman" pitchFamily="18" charset="0"/>
              </a:rPr>
              <a:t>и убеждает в таком подходе остальных добровольцев. </a:t>
            </a:r>
            <a:endParaRPr lang="ru-RU" sz="3500" dirty="0" smtClean="0">
              <a:solidFill>
                <a:schemeClr val="tx2">
                  <a:lumMod val="75000"/>
                </a:schemeClr>
              </a:solidFill>
              <a:latin typeface="Times New Roman" pitchFamily="18" charset="0"/>
              <a:cs typeface="Times New Roman" pitchFamily="18" charset="0"/>
            </a:endParaRPr>
          </a:p>
          <a:p>
            <a:pPr marL="0" indent="447675" algn="just">
              <a:buNone/>
            </a:pPr>
            <a:r>
              <a:rPr lang="ru-RU" sz="3500" dirty="0" smtClean="0">
                <a:solidFill>
                  <a:schemeClr val="tx2">
                    <a:lumMod val="75000"/>
                  </a:schemeClr>
                </a:solidFill>
                <a:latin typeface="Times New Roman" pitchFamily="18" charset="0"/>
                <a:cs typeface="Times New Roman" pitchFamily="18" charset="0"/>
              </a:rPr>
              <a:t>Его </a:t>
            </a:r>
            <a:r>
              <a:rPr lang="ru-RU" sz="3500" dirty="0">
                <a:solidFill>
                  <a:schemeClr val="tx2">
                    <a:lumMod val="75000"/>
                  </a:schemeClr>
                </a:solidFill>
                <a:latin typeface="Times New Roman" pitchFamily="18" charset="0"/>
                <a:cs typeface="Times New Roman" pitchFamily="18" charset="0"/>
              </a:rPr>
              <a:t>призыв «</a:t>
            </a:r>
            <a:r>
              <a:rPr lang="ru-RU" sz="3500" dirty="0" err="1">
                <a:solidFill>
                  <a:schemeClr val="tx2">
                    <a:lumMod val="75000"/>
                  </a:schemeClr>
                </a:solidFill>
                <a:latin typeface="Times New Roman" pitchFamily="18" charset="0"/>
                <a:cs typeface="Times New Roman" pitchFamily="18" charset="0"/>
              </a:rPr>
              <a:t>Tutti</a:t>
            </a:r>
            <a:r>
              <a:rPr lang="ru-RU" sz="3500" dirty="0">
                <a:solidFill>
                  <a:schemeClr val="tx2">
                    <a:lumMod val="75000"/>
                  </a:schemeClr>
                </a:solidFill>
                <a:latin typeface="Times New Roman" pitchFamily="18" charset="0"/>
                <a:cs typeface="Times New Roman" pitchFamily="18" charset="0"/>
              </a:rPr>
              <a:t> </a:t>
            </a:r>
            <a:r>
              <a:rPr lang="ru-RU" sz="3500" dirty="0" err="1">
                <a:solidFill>
                  <a:schemeClr val="tx2">
                    <a:lumMod val="75000"/>
                  </a:schemeClr>
                </a:solidFill>
                <a:latin typeface="Times New Roman" pitchFamily="18" charset="0"/>
                <a:cs typeface="Times New Roman" pitchFamily="18" charset="0"/>
              </a:rPr>
              <a:t>Fratelli</a:t>
            </a:r>
            <a:r>
              <a:rPr lang="ru-RU" sz="3500" dirty="0">
                <a:solidFill>
                  <a:schemeClr val="tx2">
                    <a:lumMod val="75000"/>
                  </a:schemeClr>
                </a:solidFill>
                <a:latin typeface="Times New Roman" pitchFamily="18" charset="0"/>
                <a:cs typeface="Times New Roman" pitchFamily="18" charset="0"/>
              </a:rPr>
              <a:t>» </a:t>
            </a:r>
            <a:r>
              <a:rPr lang="ru-RU" sz="3500" b="1" i="1" dirty="0">
                <a:solidFill>
                  <a:srgbClr val="C00000"/>
                </a:solidFill>
                <a:latin typeface="Times New Roman" pitchFamily="18" charset="0"/>
                <a:cs typeface="Times New Roman" pitchFamily="18" charset="0"/>
              </a:rPr>
              <a:t>(«Все мы братья»</a:t>
            </a:r>
            <a:r>
              <a:rPr lang="ru-RU" sz="3500" dirty="0">
                <a:solidFill>
                  <a:srgbClr val="C00000"/>
                </a:solidFill>
                <a:latin typeface="Times New Roman" pitchFamily="18" charset="0"/>
                <a:cs typeface="Times New Roman" pitchFamily="18" charset="0"/>
              </a:rPr>
              <a:t>)</a:t>
            </a:r>
            <a:r>
              <a:rPr lang="ru-RU" sz="3500" dirty="0">
                <a:solidFill>
                  <a:schemeClr val="tx2">
                    <a:lumMod val="75000"/>
                  </a:schemeClr>
                </a:solidFill>
                <a:latin typeface="Times New Roman" pitchFamily="18" charset="0"/>
                <a:cs typeface="Times New Roman" pitchFamily="18" charset="0"/>
              </a:rPr>
              <a:t> стал в дальнейшем девизом системы помощи. </a:t>
            </a:r>
          </a:p>
          <a:p>
            <a:pPr marL="0" indent="0">
              <a:buNone/>
            </a:pPr>
            <a:r>
              <a:rPr lang="ru-RU" dirty="0"/>
              <a:t> </a:t>
            </a:r>
          </a:p>
          <a:p>
            <a:endParaRPr lang="ru-RU" dirty="0"/>
          </a:p>
        </p:txBody>
      </p:sp>
    </p:spTree>
    <p:extLst>
      <p:ext uri="{BB962C8B-B14F-4D97-AF65-F5344CB8AC3E}">
        <p14:creationId xmlns:p14="http://schemas.microsoft.com/office/powerpoint/2010/main" val="158380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507288" cy="4464496"/>
          </a:xfrm>
        </p:spPr>
        <p:txBody>
          <a:bodyPr>
            <a:normAutofit/>
          </a:bodyPr>
          <a:lstStyle/>
          <a:p>
            <a:pPr marL="0" indent="447675" algn="just">
              <a:buNone/>
            </a:pPr>
            <a:r>
              <a:rPr lang="ru-RU" sz="4000" dirty="0">
                <a:solidFill>
                  <a:schemeClr val="tx2">
                    <a:lumMod val="75000"/>
                  </a:schemeClr>
                </a:solidFill>
                <a:latin typeface="Times New Roman" pitchFamily="18" charset="0"/>
                <a:cs typeface="Times New Roman" pitchFamily="18" charset="0"/>
              </a:rPr>
              <a:t>Он оказался в это время в этом месте по чистой случайности. Он мог бы просто пройти мимо </a:t>
            </a:r>
            <a:r>
              <a:rPr lang="ru-RU" sz="4000" dirty="0" smtClean="0">
                <a:solidFill>
                  <a:schemeClr val="tx2">
                    <a:lumMod val="75000"/>
                  </a:schemeClr>
                </a:solidFill>
                <a:latin typeface="Times New Roman" pitchFamily="18" charset="0"/>
                <a:cs typeface="Times New Roman" pitchFamily="18" charset="0"/>
              </a:rPr>
              <a:t>– </a:t>
            </a:r>
            <a:r>
              <a:rPr lang="ru-RU" sz="4000" dirty="0">
                <a:solidFill>
                  <a:schemeClr val="tx2">
                    <a:lumMod val="75000"/>
                  </a:schemeClr>
                </a:solidFill>
                <a:latin typeface="Times New Roman" pitchFamily="18" charset="0"/>
                <a:cs typeface="Times New Roman" pitchFamily="18" charset="0"/>
              </a:rPr>
              <a:t>как это и сделали многие другие. Но не смог. </a:t>
            </a:r>
            <a:endParaRPr lang="ru-RU" sz="4000" dirty="0" smtClean="0">
              <a:solidFill>
                <a:schemeClr val="tx2">
                  <a:lumMod val="75000"/>
                </a:schemeClr>
              </a:solidFill>
              <a:latin typeface="Times New Roman" pitchFamily="18" charset="0"/>
              <a:cs typeface="Times New Roman" pitchFamily="18" charset="0"/>
            </a:endParaRPr>
          </a:p>
          <a:p>
            <a:pPr marL="0" indent="0" algn="ctr">
              <a:buNone/>
            </a:pPr>
            <a:r>
              <a:rPr lang="ru-RU" sz="4000" dirty="0" smtClean="0">
                <a:solidFill>
                  <a:schemeClr val="tx2">
                    <a:lumMod val="75000"/>
                  </a:schemeClr>
                </a:solidFill>
                <a:latin typeface="Times New Roman" pitchFamily="18" charset="0"/>
                <a:cs typeface="Times New Roman" pitchFamily="18" charset="0"/>
              </a:rPr>
              <a:t>Может </a:t>
            </a:r>
            <a:r>
              <a:rPr lang="ru-RU" sz="4000" dirty="0">
                <a:solidFill>
                  <a:schemeClr val="tx2">
                    <a:lumMod val="75000"/>
                  </a:schemeClr>
                </a:solidFill>
                <a:latin typeface="Times New Roman" pitchFamily="18" charset="0"/>
                <a:cs typeface="Times New Roman" pitchFamily="18" charset="0"/>
              </a:rPr>
              <a:t>быть, </a:t>
            </a:r>
            <a:r>
              <a:rPr lang="ru-RU" sz="4000" b="1" i="1" dirty="0">
                <a:solidFill>
                  <a:schemeClr val="tx2">
                    <a:lumMod val="75000"/>
                  </a:schemeClr>
                </a:solidFill>
                <a:latin typeface="Times New Roman" pitchFamily="18" charset="0"/>
                <a:cs typeface="Times New Roman" pitchFamily="18" charset="0"/>
              </a:rPr>
              <a:t>именно это и отличает настоящего Человека? </a:t>
            </a:r>
          </a:p>
          <a:p>
            <a:pPr marL="0" indent="0" algn="ctr">
              <a:buNone/>
            </a:pPr>
            <a:endParaRPr lang="ru-RU" sz="4000" dirty="0"/>
          </a:p>
        </p:txBody>
      </p:sp>
    </p:spTree>
    <p:extLst>
      <p:ext uri="{BB962C8B-B14F-4D97-AF65-F5344CB8AC3E}">
        <p14:creationId xmlns:p14="http://schemas.microsoft.com/office/powerpoint/2010/main" val="224846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71797"/>
            <a:ext cx="8229600" cy="5793507"/>
          </a:xfrm>
        </p:spPr>
        <p:txBody>
          <a:bodyPr>
            <a:normAutofit/>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Медицинская </a:t>
            </a:r>
            <a:r>
              <a:rPr lang="ru-RU" dirty="0">
                <a:solidFill>
                  <a:schemeClr val="tx2">
                    <a:lumMod val="75000"/>
                  </a:schemeClr>
                </a:solidFill>
                <a:latin typeface="Times New Roman" pitchFamily="18" charset="0"/>
                <a:cs typeface="Times New Roman" pitchFamily="18" charset="0"/>
              </a:rPr>
              <a:t>служба армии в те времена была очень немногочисленна и не могла справиться с таким количеством раненых. В городе всего шесть французских врачей. </a:t>
            </a:r>
            <a:endParaRPr lang="ru-RU" dirty="0" smtClean="0">
              <a:solidFill>
                <a:schemeClr val="tx2">
                  <a:lumMod val="75000"/>
                </a:schemeClr>
              </a:solidFill>
              <a:latin typeface="Times New Roman" pitchFamily="18" charset="0"/>
              <a:cs typeface="Times New Roman" pitchFamily="18" charset="0"/>
            </a:endParaRPr>
          </a:p>
          <a:p>
            <a:pPr marL="0" indent="447675" algn="just">
              <a:buNone/>
            </a:pPr>
            <a:r>
              <a:rPr lang="ru-RU" dirty="0" smtClean="0">
                <a:solidFill>
                  <a:schemeClr val="tx2">
                    <a:lumMod val="75000"/>
                  </a:schemeClr>
                </a:solidFill>
                <a:latin typeface="Times New Roman" pitchFamily="18" charset="0"/>
                <a:cs typeface="Times New Roman" pitchFamily="18" charset="0"/>
              </a:rPr>
              <a:t>«</a:t>
            </a:r>
            <a:r>
              <a:rPr lang="ru-RU" dirty="0">
                <a:solidFill>
                  <a:schemeClr val="tx2">
                    <a:lumMod val="75000"/>
                  </a:schemeClr>
                </a:solidFill>
                <a:latin typeface="Times New Roman" pitchFamily="18" charset="0"/>
                <a:cs typeface="Times New Roman" pitchFamily="18" charset="0"/>
              </a:rPr>
              <a:t>В течение первой недели после сражения раненых, про которых доктора говорили </a:t>
            </a:r>
            <a:r>
              <a:rPr lang="ru-RU" dirty="0" smtClean="0">
                <a:solidFill>
                  <a:schemeClr val="tx2">
                    <a:lumMod val="75000"/>
                  </a:schemeClr>
                </a:solidFill>
                <a:latin typeface="Times New Roman" pitchFamily="18" charset="0"/>
                <a:cs typeface="Times New Roman" pitchFamily="18" charset="0"/>
              </a:rPr>
              <a:t>«тут </a:t>
            </a:r>
            <a:r>
              <a:rPr lang="ru-RU" dirty="0">
                <a:solidFill>
                  <a:schemeClr val="tx2">
                    <a:lumMod val="75000"/>
                  </a:schemeClr>
                </a:solidFill>
                <a:latin typeface="Times New Roman" pitchFamily="18" charset="0"/>
                <a:cs typeface="Times New Roman" pitchFamily="18" charset="0"/>
              </a:rPr>
              <a:t>ничего нельзя сделать», оставляли без всякого ухода, и они умирали совершенно заброшенными. И это было вполне естественно, ввиду ограниченного количества фельдшеров и огромной массы раненых. </a:t>
            </a:r>
          </a:p>
        </p:txBody>
      </p:sp>
    </p:spTree>
    <p:extLst>
      <p:ext uri="{BB962C8B-B14F-4D97-AF65-F5344CB8AC3E}">
        <p14:creationId xmlns:p14="http://schemas.microsoft.com/office/powerpoint/2010/main" val="422393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lstStyle/>
          <a:p>
            <a:pPr marL="0" indent="447675" algn="just">
              <a:buNone/>
            </a:pPr>
            <a:r>
              <a:rPr lang="ru-RU" dirty="0">
                <a:solidFill>
                  <a:schemeClr val="tx2">
                    <a:lumMod val="75000"/>
                  </a:schemeClr>
                </a:solidFill>
                <a:latin typeface="Times New Roman" pitchFamily="18" charset="0"/>
                <a:cs typeface="Times New Roman" pitchFamily="18" charset="0"/>
              </a:rPr>
              <a:t>Это жестоко и ужасно, но неизбежно; нельзя терять драгоценное время на безнадежных, когда оно нужно тем, кого еще можно спасти». «Сколько молодых венгерцев, чехов, румын, только что поступивших на военную службу, пали от усталости после сражения или от потери крови, и даже </a:t>
            </a:r>
            <a:r>
              <a:rPr lang="ru-RU" dirty="0" smtClean="0">
                <a:solidFill>
                  <a:schemeClr val="tx2">
                    <a:lumMod val="75000"/>
                  </a:schemeClr>
                </a:solidFill>
                <a:latin typeface="Times New Roman" pitchFamily="18" charset="0"/>
                <a:cs typeface="Times New Roman" pitchFamily="18" charset="0"/>
              </a:rPr>
              <a:t>легкораненые – </a:t>
            </a:r>
            <a:r>
              <a:rPr lang="ru-RU" dirty="0">
                <a:solidFill>
                  <a:schemeClr val="tx2">
                    <a:lumMod val="75000"/>
                  </a:schemeClr>
                </a:solidFill>
                <a:latin typeface="Times New Roman" pitchFamily="18" charset="0"/>
                <a:cs typeface="Times New Roman" pitchFamily="18" charset="0"/>
              </a:rPr>
              <a:t>погибли от голода и истощения!» </a:t>
            </a:r>
          </a:p>
          <a:p>
            <a:pPr marL="0" indent="0">
              <a:buNone/>
            </a:pPr>
            <a:endParaRPr lang="ru-RU" dirty="0"/>
          </a:p>
        </p:txBody>
      </p:sp>
    </p:spTree>
    <p:extLst>
      <p:ext uri="{BB962C8B-B14F-4D97-AF65-F5344CB8AC3E}">
        <p14:creationId xmlns:p14="http://schemas.microsoft.com/office/powerpoint/2010/main" val="74169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424936" cy="6480720"/>
          </a:xfrm>
        </p:spPr>
        <p:txBody>
          <a:bodyPr>
            <a:normAutofit fontScale="92500"/>
          </a:bodyPr>
          <a:lstStyle/>
          <a:p>
            <a:pPr marL="0" lvl="0" indent="447675" algn="just">
              <a:buNone/>
            </a:pPr>
            <a:r>
              <a:rPr lang="ru-RU" sz="3600" dirty="0" smtClean="0">
                <a:solidFill>
                  <a:schemeClr val="tx2">
                    <a:lumMod val="75000"/>
                  </a:schemeClr>
                </a:solidFill>
                <a:latin typeface="Times New Roman" pitchFamily="18" charset="0"/>
                <a:cs typeface="Times New Roman" pitchFamily="18" charset="0"/>
              </a:rPr>
              <a:t>В </a:t>
            </a:r>
            <a:r>
              <a:rPr lang="ru-RU" sz="3600" dirty="0">
                <a:solidFill>
                  <a:schemeClr val="tx2">
                    <a:lumMod val="75000"/>
                  </a:schemeClr>
                </a:solidFill>
                <a:latin typeface="Times New Roman" pitchFamily="18" charset="0"/>
                <a:cs typeface="Times New Roman" pitchFamily="18" charset="0"/>
              </a:rPr>
              <a:t>эти страшные дни у Дюнана рождается идея создания системы добровольных медицинских обществ, которые могли бы оказывать помощь раненым во время войны. «Как нужны были бы в этих городах Ломбардии сотня-другая добровольных фельдшеров и фельдшериц, но опытных, знающих свое дело!.. Действительно, что могла сделать в громадном и спешном деле горсть единичных личностей, как бы ни были они воодушевлены добрыми намерениями». </a:t>
            </a:r>
          </a:p>
          <a:p>
            <a:pPr marL="0" indent="0">
              <a:buNone/>
            </a:pPr>
            <a:endParaRPr lang="ru-RU" dirty="0">
              <a:latin typeface="Arial" pitchFamily="34" charset="0"/>
              <a:cs typeface="Arial" pitchFamily="34" charset="0"/>
            </a:endParaRPr>
          </a:p>
        </p:txBody>
      </p:sp>
    </p:spTree>
    <p:extLst>
      <p:ext uri="{BB962C8B-B14F-4D97-AF65-F5344CB8AC3E}">
        <p14:creationId xmlns:p14="http://schemas.microsoft.com/office/powerpoint/2010/main" val="238755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8712968" cy="6264696"/>
          </a:xfrm>
        </p:spPr>
        <p:txBody>
          <a:bodyPr>
            <a:normAutofit fontScale="85000" lnSpcReduction="20000"/>
          </a:bodyPr>
          <a:lstStyle/>
          <a:p>
            <a:pPr marL="0" indent="447675" algn="just">
              <a:buNone/>
            </a:pPr>
            <a:r>
              <a:rPr lang="ru-RU" sz="3900" dirty="0">
                <a:solidFill>
                  <a:schemeClr val="tx2">
                    <a:lumMod val="75000"/>
                  </a:schemeClr>
                </a:solidFill>
                <a:latin typeface="Times New Roman" pitchFamily="18" charset="0"/>
                <a:cs typeface="Times New Roman" pitchFamily="18" charset="0"/>
              </a:rPr>
              <a:t>«...Если б было достаточно лазаретной прислуги, чтоб поднимать раненых на равнинах Медоля, в оврагах Сан-Мартино и на холмах Сольферино 24 июня, несчастные не оставались бы по несколько часов без помощи, в страшной тоске и страхе быть забытыми и не делали бы неимоверных усилий, только ухудшающих их положение, чтоб подняться, невзирая на жестокие мучения, в надежде, что их увидят и принесут носилки. И, наконец, на другой день, не грозила бы еще худшая опасность живому быть похороненным с мертвыми!» </a:t>
            </a:r>
          </a:p>
          <a:p>
            <a:pPr marL="0" indent="0" algn="just">
              <a:buNone/>
            </a:pPr>
            <a:r>
              <a:rPr lang="ru-RU" sz="3900" dirty="0">
                <a:solidFill>
                  <a:schemeClr val="tx2">
                    <a:lumMod val="75000"/>
                  </a:schemeClr>
                </a:solidFill>
                <a:latin typeface="Times New Roman" pitchFamily="18" charset="0"/>
                <a:cs typeface="Times New Roman" pitchFamily="18" charset="0"/>
              </a:rPr>
              <a:t> </a:t>
            </a:r>
          </a:p>
          <a:p>
            <a:pPr marL="0" indent="0">
              <a:buNone/>
            </a:pPr>
            <a:endParaRPr lang="en-US" sz="3100" dirty="0" smtClean="0">
              <a:solidFill>
                <a:srgbClr val="002060"/>
              </a:solidFill>
              <a:latin typeface="Arial" pitchFamily="34" charset="0"/>
              <a:cs typeface="Arial" pitchFamily="34" charset="0"/>
            </a:endParaRPr>
          </a:p>
          <a:p>
            <a:pPr marL="0" indent="0">
              <a:buNone/>
            </a:pPr>
            <a:endParaRPr lang="ru-RU" dirty="0">
              <a:solidFill>
                <a:srgbClr val="002060"/>
              </a:solidFill>
              <a:latin typeface="Arial" pitchFamily="34" charset="0"/>
              <a:cs typeface="Arial" pitchFamily="34" charset="0"/>
            </a:endParaRPr>
          </a:p>
          <a:p>
            <a:pPr marL="0" indent="0">
              <a:buNone/>
            </a:pPr>
            <a:endParaRPr lang="ru-RU" dirty="0"/>
          </a:p>
        </p:txBody>
      </p:sp>
    </p:spTree>
    <p:extLst>
      <p:ext uri="{BB962C8B-B14F-4D97-AF65-F5344CB8AC3E}">
        <p14:creationId xmlns:p14="http://schemas.microsoft.com/office/powerpoint/2010/main" val="196321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92696"/>
            <a:ext cx="8424936" cy="5256584"/>
          </a:xfrm>
        </p:spPr>
        <p:txBody>
          <a:bodyPr>
            <a:noAutofit/>
          </a:bodyPr>
          <a:lstStyle/>
          <a:p>
            <a:pPr marL="0" indent="0">
              <a:buNone/>
            </a:pPr>
            <a:endParaRPr lang="ru-RU" sz="2100" dirty="0">
              <a:solidFill>
                <a:srgbClr val="002060"/>
              </a:solidFill>
              <a:latin typeface="Arial" pitchFamily="34" charset="0"/>
              <a:cs typeface="Arial" pitchFamily="34" charset="0"/>
            </a:endParaRPr>
          </a:p>
          <a:p>
            <a:pPr marL="0" indent="447675" algn="just">
              <a:buNone/>
            </a:pPr>
            <a:r>
              <a:rPr lang="ru-RU" sz="4400" dirty="0">
                <a:solidFill>
                  <a:schemeClr val="tx2">
                    <a:lumMod val="75000"/>
                  </a:schemeClr>
                </a:solidFill>
                <a:latin typeface="Times New Roman" pitchFamily="18" charset="0"/>
                <a:cs typeface="Times New Roman" pitchFamily="18" charset="0"/>
              </a:rPr>
              <a:t> </a:t>
            </a:r>
            <a:r>
              <a:rPr lang="ru-RU" sz="3600" dirty="0">
                <a:solidFill>
                  <a:schemeClr val="tx2">
                    <a:lumMod val="75000"/>
                  </a:schemeClr>
                </a:solidFill>
                <a:latin typeface="Times New Roman" pitchFamily="18" charset="0"/>
                <a:cs typeface="Times New Roman" pitchFamily="18" charset="0"/>
              </a:rPr>
              <a:t>Является ли слабостью способность чувствовать чужую боль как свою собственную, если не острее? Или, наоборот, такое сострадание становится движущей силой, позволяющей человеку совершать казалось бы невозможное? </a:t>
            </a:r>
          </a:p>
          <a:p>
            <a:pPr marL="0" indent="0">
              <a:buNone/>
            </a:pPr>
            <a:r>
              <a:rPr lang="ru-RU" sz="2400" dirty="0"/>
              <a:t> </a:t>
            </a:r>
          </a:p>
          <a:p>
            <a:pPr marL="0" indent="0">
              <a:buNone/>
            </a:pPr>
            <a:endParaRPr lang="ru-RU" sz="21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2959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467544" y="692696"/>
            <a:ext cx="5410944" cy="5361459"/>
          </a:xfrm>
        </p:spPr>
        <p:txBody>
          <a:bodyPr/>
          <a:lstStyle/>
          <a:p>
            <a:pPr marL="0" indent="447675" algn="just">
              <a:buNone/>
            </a:pPr>
            <a:r>
              <a:rPr lang="ru-RU" dirty="0">
                <a:solidFill>
                  <a:schemeClr val="tx2">
                    <a:lumMod val="75000"/>
                  </a:schemeClr>
                </a:solidFill>
                <a:latin typeface="Times New Roman" pitchFamily="18" charset="0"/>
                <a:cs typeface="Times New Roman" pitchFamily="18" charset="0"/>
              </a:rPr>
              <a:t>Он основал крупнейшую мировую организацию помощи раненым, стал первым лауреатом Нобелевской премии мира и умер в нищете, отдав все деньги на благотворительные цели. Его имя мало кому известно, но его творение знают все. </a:t>
            </a:r>
          </a:p>
          <a:p>
            <a:pPr marL="0" indent="0">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154" y="980728"/>
            <a:ext cx="2494285"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9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003232" cy="5760640"/>
          </a:xfrm>
        </p:spPr>
        <p:txBody>
          <a:bodyPr>
            <a:noAutofit/>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Несколько </a:t>
            </a:r>
            <a:r>
              <a:rPr lang="ru-RU" dirty="0">
                <a:solidFill>
                  <a:schemeClr val="tx2">
                    <a:lumMod val="75000"/>
                  </a:schemeClr>
                </a:solidFill>
                <a:latin typeface="Times New Roman" pitchFamily="18" charset="0"/>
                <a:cs typeface="Times New Roman" pitchFamily="18" charset="0"/>
              </a:rPr>
              <a:t>дней перевернули жизнь Анри Дюнана. Так и не встретившись с императором, он возвращается в Женеву и пишет книгу </a:t>
            </a:r>
            <a:r>
              <a:rPr lang="ru-RU" b="1" i="1" dirty="0">
                <a:solidFill>
                  <a:schemeClr val="tx2">
                    <a:lumMod val="75000"/>
                  </a:schemeClr>
                </a:solidFill>
                <a:latin typeface="Times New Roman" pitchFamily="18" charset="0"/>
                <a:cs typeface="Times New Roman" pitchFamily="18" charset="0"/>
              </a:rPr>
              <a:t>«Воспоминание о битве при Сольферино»</a:t>
            </a:r>
            <a:r>
              <a:rPr lang="ru-RU" dirty="0">
                <a:solidFill>
                  <a:schemeClr val="tx2">
                    <a:lumMod val="75000"/>
                  </a:schemeClr>
                </a:solidFill>
                <a:latin typeface="Times New Roman" pitchFamily="18" charset="0"/>
                <a:cs typeface="Times New Roman" pitchFamily="18" charset="0"/>
              </a:rPr>
              <a:t>, в которой натуралистично описывает всю ту ужасную оборотную сторону войны, о которой в те времена было не принято говорить. В ней он высказывает и свои идеи организации добровольных обществ помощи раненым. </a:t>
            </a:r>
          </a:p>
          <a:p>
            <a:pPr marL="0" indent="0" algn="just">
              <a:buNone/>
            </a:pPr>
            <a:endParaRPr lang="ru-RU" sz="36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9251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2880000" cy="44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24744"/>
            <a:ext cx="2556000" cy="446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75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217443"/>
          </a:xfrm>
        </p:spPr>
        <p:txBody>
          <a:bodyPr>
            <a:normAutofit fontScale="92500" lnSpcReduction="10000"/>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Книга </a:t>
            </a:r>
            <a:r>
              <a:rPr lang="ru-RU" dirty="0">
                <a:solidFill>
                  <a:schemeClr val="tx2">
                    <a:lumMod val="75000"/>
                  </a:schemeClr>
                </a:solidFill>
                <a:latin typeface="Times New Roman" pitchFamily="18" charset="0"/>
                <a:cs typeface="Times New Roman" pitchFamily="18" charset="0"/>
              </a:rPr>
              <a:t>оказалась своевременной и оказала сильнейшее воздействие на многих людей. Со всех концов Европы к Дюнану приходят письма. Его идеи начинают воплощаться в жизнь. В феврале 1863 года в Женеве организуется небольшой комитет, ставящий своей целью создание таких добровольных обществ. Дюнан </a:t>
            </a:r>
            <a:r>
              <a:rPr lang="ru-RU" dirty="0" smtClean="0">
                <a:solidFill>
                  <a:schemeClr val="tx2">
                    <a:lumMod val="75000"/>
                  </a:schemeClr>
                </a:solidFill>
                <a:latin typeface="Times New Roman" pitchFamily="18" charset="0"/>
                <a:cs typeface="Times New Roman" pitchFamily="18" charset="0"/>
              </a:rPr>
              <a:t>– </a:t>
            </a:r>
            <a:r>
              <a:rPr lang="ru-RU" dirty="0">
                <a:solidFill>
                  <a:schemeClr val="tx2">
                    <a:lumMod val="75000"/>
                  </a:schemeClr>
                </a:solidFill>
                <a:latin typeface="Times New Roman" pitchFamily="18" charset="0"/>
                <a:cs typeface="Times New Roman" pitchFamily="18" charset="0"/>
              </a:rPr>
              <a:t>секретарь комитета. Ведутся переговоры с правительствами разных стран, идет подготовка к международной конференции, которая объединила бы усилия национальных групп помощи. </a:t>
            </a:r>
          </a:p>
          <a:p>
            <a:endParaRPr lang="ru-RU" dirty="0"/>
          </a:p>
        </p:txBody>
      </p:sp>
    </p:spTree>
    <p:extLst>
      <p:ext uri="{BB962C8B-B14F-4D97-AF65-F5344CB8AC3E}">
        <p14:creationId xmlns:p14="http://schemas.microsoft.com/office/powerpoint/2010/main" val="1966176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91264" cy="5904656"/>
          </a:xfrm>
        </p:spPr>
        <p:txBody>
          <a:bodyPr>
            <a:normAutofit/>
          </a:bodyPr>
          <a:lstStyle/>
          <a:p>
            <a:pPr marL="0" indent="447675" algn="just">
              <a:buNone/>
            </a:pPr>
            <a:r>
              <a:rPr lang="ru-RU" sz="3400" dirty="0" smtClean="0">
                <a:solidFill>
                  <a:schemeClr val="tx2">
                    <a:lumMod val="75000"/>
                  </a:schemeClr>
                </a:solidFill>
                <a:latin typeface="Times New Roman" pitchFamily="18" charset="0"/>
                <a:cs typeface="Times New Roman" pitchFamily="18" charset="0"/>
              </a:rPr>
              <a:t>Дюнан </a:t>
            </a:r>
            <a:r>
              <a:rPr lang="ru-RU" sz="3400" dirty="0">
                <a:solidFill>
                  <a:schemeClr val="tx2">
                    <a:lumMod val="75000"/>
                  </a:schemeClr>
                </a:solidFill>
                <a:latin typeface="Times New Roman" pitchFamily="18" charset="0"/>
                <a:cs typeface="Times New Roman" pitchFamily="18" charset="0"/>
              </a:rPr>
              <a:t>рассылает письма правительствам разных стран, излагая свои идеи, лично встречается со многими из них. И вот, благодаря его усилиям и неимоверной энергии, 29 октября 1863 года 39 делегатов из 16 стран встречаются в Женеве. Подписывается договор, известный как Женевская конвенция. </a:t>
            </a:r>
          </a:p>
        </p:txBody>
      </p:sp>
    </p:spTree>
    <p:extLst>
      <p:ext uri="{BB962C8B-B14F-4D97-AF65-F5344CB8AC3E}">
        <p14:creationId xmlns:p14="http://schemas.microsoft.com/office/powerpoint/2010/main" val="21536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a:bodyPr>
          <a:lstStyle/>
          <a:p>
            <a:pPr marL="0" indent="447675" algn="just">
              <a:buNone/>
            </a:pPr>
            <a:r>
              <a:rPr lang="ru-RU" sz="3000" dirty="0">
                <a:solidFill>
                  <a:schemeClr val="tx2">
                    <a:lumMod val="75000"/>
                  </a:schemeClr>
                </a:solidFill>
                <a:latin typeface="Times New Roman" pitchFamily="18" charset="0"/>
                <a:cs typeface="Times New Roman" pitchFamily="18" charset="0"/>
              </a:rPr>
              <a:t>В него вошли такие важнейшие положения, как гарантия неприкосновенности для тех, кто оказывает помощь, введение для этих людей опознавательного знака </a:t>
            </a:r>
            <a:r>
              <a:rPr lang="ru-RU" sz="3000" dirty="0" smtClean="0">
                <a:solidFill>
                  <a:schemeClr val="tx2">
                    <a:lumMod val="75000"/>
                  </a:schemeClr>
                </a:solidFill>
                <a:latin typeface="Times New Roman" pitchFamily="18" charset="0"/>
                <a:cs typeface="Times New Roman" pitchFamily="18" charset="0"/>
              </a:rPr>
              <a:t>– </a:t>
            </a:r>
            <a:r>
              <a:rPr lang="ru-RU" sz="3000" b="1" i="1" dirty="0">
                <a:solidFill>
                  <a:schemeClr val="tx2">
                    <a:lumMod val="75000"/>
                  </a:schemeClr>
                </a:solidFill>
                <a:latin typeface="Times New Roman" pitchFamily="18" charset="0"/>
                <a:cs typeface="Times New Roman" pitchFamily="18" charset="0"/>
              </a:rPr>
              <a:t>красный крест на белом фоне </a:t>
            </a:r>
            <a:r>
              <a:rPr lang="ru-RU" sz="3000" dirty="0">
                <a:solidFill>
                  <a:schemeClr val="tx2">
                    <a:lumMod val="75000"/>
                  </a:schemeClr>
                </a:solidFill>
                <a:latin typeface="Times New Roman" pitchFamily="18" charset="0"/>
                <a:cs typeface="Times New Roman" pitchFamily="18" charset="0"/>
              </a:rPr>
              <a:t>(видоизмененный швейцарский флаг </a:t>
            </a:r>
            <a:r>
              <a:rPr lang="ru-RU" sz="3000" dirty="0" smtClean="0">
                <a:solidFill>
                  <a:schemeClr val="tx2">
                    <a:lumMod val="75000"/>
                  </a:schemeClr>
                </a:solidFill>
                <a:latin typeface="Times New Roman" pitchFamily="18" charset="0"/>
                <a:cs typeface="Times New Roman" pitchFamily="18" charset="0"/>
              </a:rPr>
              <a:t>– </a:t>
            </a:r>
            <a:r>
              <a:rPr lang="ru-RU" sz="3000" dirty="0">
                <a:solidFill>
                  <a:schemeClr val="tx2">
                    <a:lumMod val="75000"/>
                  </a:schemeClr>
                </a:solidFill>
                <a:latin typeface="Times New Roman" pitchFamily="18" charset="0"/>
                <a:cs typeface="Times New Roman" pitchFamily="18" charset="0"/>
              </a:rPr>
              <a:t>как знак признательности стране, представитель которой выдвинул эти идеи).</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77072"/>
            <a:ext cx="467677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07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80728"/>
            <a:ext cx="8229600" cy="4824536"/>
          </a:xfrm>
        </p:spPr>
        <p:txBody>
          <a:bodyPr>
            <a:normAutofit fontScale="25000" lnSpcReduction="20000"/>
          </a:bodyPr>
          <a:lstStyle/>
          <a:p>
            <a:pPr marL="0" indent="447675" algn="just">
              <a:buNone/>
            </a:pPr>
            <a:r>
              <a:rPr lang="ru-RU" sz="14400" dirty="0">
                <a:solidFill>
                  <a:schemeClr val="tx2">
                    <a:lumMod val="75000"/>
                  </a:schemeClr>
                </a:solidFill>
                <a:latin typeface="Times New Roman" pitchFamily="18" charset="0"/>
                <a:cs typeface="Times New Roman" pitchFamily="18" charset="0"/>
              </a:rPr>
              <a:t>29 октября 1863 года считается днем рождения Красного Креста. </a:t>
            </a:r>
            <a:endParaRPr lang="ru-RU" sz="14400" dirty="0" smtClean="0">
              <a:solidFill>
                <a:schemeClr val="tx2">
                  <a:lumMod val="75000"/>
                </a:schemeClr>
              </a:solidFill>
              <a:latin typeface="Times New Roman" pitchFamily="18" charset="0"/>
              <a:cs typeface="Times New Roman" pitchFamily="18" charset="0"/>
            </a:endParaRPr>
          </a:p>
          <a:p>
            <a:pPr marL="0" indent="447675" algn="just">
              <a:buNone/>
            </a:pPr>
            <a:r>
              <a:rPr lang="ru-RU" sz="14400" dirty="0" smtClean="0">
                <a:solidFill>
                  <a:schemeClr val="tx2">
                    <a:lumMod val="75000"/>
                  </a:schemeClr>
                </a:solidFill>
                <a:latin typeface="Times New Roman" pitchFamily="18" charset="0"/>
                <a:cs typeface="Times New Roman" pitchFamily="18" charset="0"/>
              </a:rPr>
              <a:t>Менее </a:t>
            </a:r>
            <a:r>
              <a:rPr lang="ru-RU" sz="14400" dirty="0">
                <a:solidFill>
                  <a:schemeClr val="tx2">
                    <a:lumMod val="75000"/>
                  </a:schemeClr>
                </a:solidFill>
                <a:latin typeface="Times New Roman" pitchFamily="18" charset="0"/>
                <a:cs typeface="Times New Roman" pitchFamily="18" charset="0"/>
              </a:rPr>
              <a:t>чем через два месяца открывается первое Общество помощи в Вюртенберге. В течение следующего года открываются еще 10 обществ Красного Креста: в герцогстве Ольденбургском, в Бельгии, Пруссии, Дании, Франции, Италии, Макленбурге, Испании и Германии. </a:t>
            </a:r>
          </a:p>
          <a:p>
            <a:pPr marL="0" indent="0" algn="just">
              <a:buNone/>
            </a:pPr>
            <a:r>
              <a:rPr lang="ru-RU" sz="9000" dirty="0">
                <a:solidFill>
                  <a:schemeClr val="tx2">
                    <a:lumMod val="75000"/>
                  </a:schemeClr>
                </a:solidFill>
                <a:latin typeface="Times New Roman" pitchFamily="18" charset="0"/>
                <a:cs typeface="Times New Roman" pitchFamily="18" charset="0"/>
              </a:rPr>
              <a:t> </a:t>
            </a:r>
          </a:p>
          <a:p>
            <a:pPr marL="0" indent="0" algn="ctr">
              <a:buNone/>
            </a:pPr>
            <a:endParaRPr lang="ru-RU" b="1" dirty="0">
              <a:solidFill>
                <a:srgbClr val="002060"/>
              </a:solidFill>
              <a:latin typeface="Arial" pitchFamily="34" charset="0"/>
              <a:cs typeface="Arial" pitchFamily="34" charset="0"/>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28802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8 </a:t>
            </a:r>
            <a:r>
              <a:rPr lang="ru-RU" dirty="0">
                <a:solidFill>
                  <a:schemeClr val="tx2">
                    <a:lumMod val="75000"/>
                  </a:schemeClr>
                </a:solidFill>
                <a:latin typeface="Times New Roman" pitchFamily="18" charset="0"/>
                <a:cs typeface="Times New Roman" pitchFamily="18" charset="0"/>
              </a:rPr>
              <a:t>августа 1864 года на Конференции Международного комитета по оказанию помощи раненым </a:t>
            </a:r>
            <a:r>
              <a:rPr lang="ru-RU" b="1" i="1" dirty="0">
                <a:solidFill>
                  <a:schemeClr val="accent2">
                    <a:lumMod val="75000"/>
                  </a:schemeClr>
                </a:solidFill>
                <a:latin typeface="Times New Roman" pitchFamily="18" charset="0"/>
                <a:cs typeface="Times New Roman" pitchFamily="18" charset="0"/>
              </a:rPr>
              <a:t>эмблема Красного Креста </a:t>
            </a:r>
            <a:r>
              <a:rPr lang="ru-RU" dirty="0">
                <a:solidFill>
                  <a:schemeClr val="tx2">
                    <a:lumMod val="75000"/>
                  </a:schemeClr>
                </a:solidFill>
                <a:latin typeface="Times New Roman" pitchFamily="18" charset="0"/>
                <a:cs typeface="Times New Roman" pitchFamily="18" charset="0"/>
              </a:rPr>
              <a:t>обретает особый статус: </a:t>
            </a:r>
            <a:r>
              <a:rPr lang="ru-RU" b="1" i="1" dirty="0">
                <a:solidFill>
                  <a:schemeClr val="accent2">
                    <a:lumMod val="75000"/>
                  </a:schemeClr>
                </a:solidFill>
                <a:latin typeface="Times New Roman" pitchFamily="18" charset="0"/>
                <a:cs typeface="Times New Roman" pitchFamily="18" charset="0"/>
              </a:rPr>
              <a:t>теперь она обеспечивает защиту людям, которые ее носят, средствам передвижения, зданиям</a:t>
            </a:r>
            <a:r>
              <a:rPr lang="ru-RU" dirty="0">
                <a:solidFill>
                  <a:schemeClr val="accent2">
                    <a:lumMod val="75000"/>
                  </a:schemeClr>
                </a:solidFill>
                <a:latin typeface="Times New Roman" pitchFamily="18" charset="0"/>
                <a:cs typeface="Times New Roman" pitchFamily="18" charset="0"/>
              </a:rPr>
              <a:t>.</a:t>
            </a:r>
            <a:r>
              <a:rPr lang="ru-RU" dirty="0">
                <a:solidFill>
                  <a:schemeClr val="tx2">
                    <a:lumMod val="75000"/>
                  </a:schemeClr>
                </a:solidFill>
                <a:latin typeface="Times New Roman" pitchFamily="18" charset="0"/>
                <a:cs typeface="Times New Roman" pitchFamily="18" charset="0"/>
              </a:rPr>
              <a:t> Это было узаконено межправительственным соглашением </a:t>
            </a:r>
            <a:r>
              <a:rPr lang="ru-RU" dirty="0" smtClean="0">
                <a:solidFill>
                  <a:schemeClr val="tx2">
                    <a:lumMod val="75000"/>
                  </a:schemeClr>
                </a:solidFill>
                <a:latin typeface="Times New Roman" pitchFamily="18" charset="0"/>
                <a:cs typeface="Times New Roman" pitchFamily="18" charset="0"/>
              </a:rPr>
              <a:t>– </a:t>
            </a:r>
            <a:r>
              <a:rPr lang="ru-RU" dirty="0">
                <a:solidFill>
                  <a:schemeClr val="tx2">
                    <a:lumMod val="75000"/>
                  </a:schemeClr>
                </a:solidFill>
                <a:latin typeface="Times New Roman" pitchFamily="18" charset="0"/>
                <a:cs typeface="Times New Roman" pitchFamily="18" charset="0"/>
              </a:rPr>
              <a:t>«Женевской конвенцией об улучшении участи раненых и больных воинов во время сухопутной войны», подписанной 22 сентября 1864 года. </a:t>
            </a:r>
          </a:p>
          <a:p>
            <a:endParaRPr lang="ru-RU" dirty="0"/>
          </a:p>
        </p:txBody>
      </p:sp>
    </p:spTree>
    <p:extLst>
      <p:ext uri="{BB962C8B-B14F-4D97-AF65-F5344CB8AC3E}">
        <p14:creationId xmlns:p14="http://schemas.microsoft.com/office/powerpoint/2010/main" val="254488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7"/>
            <a:ext cx="8229600" cy="2808312"/>
          </a:xfrm>
        </p:spPr>
        <p:txBody>
          <a:bodyPr>
            <a:normAutofit/>
          </a:bodyPr>
          <a:lstStyle/>
          <a:p>
            <a:pPr marL="0" indent="0" algn="ctr">
              <a:buNone/>
            </a:pPr>
            <a:r>
              <a:rPr lang="ru-RU" sz="4800" b="1" dirty="0">
                <a:solidFill>
                  <a:srgbClr val="C00000"/>
                </a:solidFill>
                <a:latin typeface="Times New Roman" pitchFamily="18" charset="0"/>
                <a:cs typeface="Times New Roman" pitchFamily="18" charset="0"/>
              </a:rPr>
              <a:t>Основополагающие принципы Движения Красного </a:t>
            </a:r>
            <a:r>
              <a:rPr lang="ru-RU" sz="4800" b="1" dirty="0" smtClean="0">
                <a:solidFill>
                  <a:srgbClr val="C00000"/>
                </a:solidFill>
                <a:latin typeface="Times New Roman" pitchFamily="18" charset="0"/>
                <a:cs typeface="Times New Roman" pitchFamily="18" charset="0"/>
              </a:rPr>
              <a:t>Креста</a:t>
            </a:r>
            <a:r>
              <a:rPr lang="ru-RU" sz="3900" b="1" dirty="0" smtClean="0">
                <a:solidFill>
                  <a:srgbClr val="C00000"/>
                </a:solidFill>
                <a:latin typeface="Times New Roman" pitchFamily="18" charset="0"/>
                <a:cs typeface="Times New Roman" pitchFamily="18" charset="0"/>
              </a:rPr>
              <a:t> </a:t>
            </a:r>
          </a:p>
          <a:p>
            <a:pPr marL="0" indent="447675" algn="ctr">
              <a:buNone/>
            </a:pPr>
            <a:endParaRPr lang="ru-RU" sz="3900" b="1" dirty="0"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9001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92500" lnSpcReduction="20000"/>
          </a:bodyPr>
          <a:lstStyle/>
          <a:p>
            <a:pPr marL="0" indent="447675" algn="just"/>
            <a:r>
              <a:rPr lang="ru-RU" b="1" i="1" dirty="0" smtClean="0">
                <a:solidFill>
                  <a:srgbClr val="C00000"/>
                </a:solidFill>
                <a:latin typeface="Times New Roman" pitchFamily="18" charset="0"/>
                <a:cs typeface="Times New Roman" pitchFamily="18" charset="0"/>
              </a:rPr>
              <a:t>Гуманность </a:t>
            </a:r>
          </a:p>
          <a:p>
            <a:pPr marL="0" indent="447675" algn="just">
              <a:buNone/>
            </a:pPr>
            <a:r>
              <a:rPr lang="ru-RU" dirty="0" smtClean="0">
                <a:solidFill>
                  <a:schemeClr val="tx2">
                    <a:lumMod val="75000"/>
                  </a:schemeClr>
                </a:solidFill>
                <a:latin typeface="Times New Roman" pitchFamily="18" charset="0"/>
                <a:cs typeface="Times New Roman" pitchFamily="18" charset="0"/>
              </a:rPr>
              <a:t>Международное </a:t>
            </a:r>
            <a:r>
              <a:rPr lang="ru-RU" dirty="0">
                <a:solidFill>
                  <a:schemeClr val="tx2">
                    <a:lumMod val="75000"/>
                  </a:schemeClr>
                </a:solidFill>
                <a:latin typeface="Times New Roman" pitchFamily="18" charset="0"/>
                <a:cs typeface="Times New Roman" pitchFamily="18" charset="0"/>
              </a:rPr>
              <a:t>Движение Красного Креста и Красного Полумесяца, порожденное стремлением оказывать помощь всем раненым на поле боя без исключения или предпочтения, старается при любых обстоятельствах как на международном, так и на национальном уровне предотвращать или облегчать страдания человека. </a:t>
            </a:r>
            <a:r>
              <a:rPr lang="ru-RU" dirty="0" smtClean="0">
                <a:solidFill>
                  <a:schemeClr val="tx2">
                    <a:lumMod val="75000"/>
                  </a:schemeClr>
                </a:solidFill>
                <a:latin typeface="Times New Roman" pitchFamily="18" charset="0"/>
                <a:cs typeface="Times New Roman" pitchFamily="18" charset="0"/>
              </a:rPr>
              <a:t>Движение </a:t>
            </a:r>
            <a:r>
              <a:rPr lang="ru-RU" dirty="0">
                <a:solidFill>
                  <a:schemeClr val="tx2">
                    <a:lumMod val="75000"/>
                  </a:schemeClr>
                </a:solidFill>
                <a:latin typeface="Times New Roman" pitchFamily="18" charset="0"/>
                <a:cs typeface="Times New Roman" pitchFamily="18" charset="0"/>
              </a:rPr>
              <a:t>призвано защищать жизнь и здоровье людей и обеспечивать уважение к человеческой личности. Оно способствует достижению взаимопонимания, дружбы, сотрудничества и прочного мира между народами. </a:t>
            </a:r>
          </a:p>
          <a:p>
            <a:endParaRPr lang="ru-RU" dirty="0"/>
          </a:p>
        </p:txBody>
      </p:sp>
    </p:spTree>
    <p:extLst>
      <p:ext uri="{BB962C8B-B14F-4D97-AF65-F5344CB8AC3E}">
        <p14:creationId xmlns:p14="http://schemas.microsoft.com/office/powerpoint/2010/main" val="326304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147248" cy="5433467"/>
          </a:xfrm>
        </p:spPr>
        <p:txBody>
          <a:bodyPr/>
          <a:lstStyle/>
          <a:p>
            <a:pPr marL="0" indent="447675" algn="just"/>
            <a:r>
              <a:rPr lang="ru-RU" b="1" i="1" dirty="0">
                <a:solidFill>
                  <a:srgbClr val="C00000"/>
                </a:solidFill>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Беспристрастность </a:t>
            </a:r>
          </a:p>
          <a:p>
            <a:pPr marL="0" indent="447675" algn="just">
              <a:buNone/>
            </a:pPr>
            <a:r>
              <a:rPr lang="ru-RU" dirty="0" smtClean="0">
                <a:solidFill>
                  <a:schemeClr val="tx2">
                    <a:lumMod val="75000"/>
                  </a:schemeClr>
                </a:solidFill>
                <a:latin typeface="Times New Roman" pitchFamily="18" charset="0"/>
                <a:cs typeface="Times New Roman" pitchFamily="18" charset="0"/>
              </a:rPr>
              <a:t>Движение </a:t>
            </a:r>
            <a:r>
              <a:rPr lang="ru-RU" dirty="0">
                <a:solidFill>
                  <a:schemeClr val="tx2">
                    <a:lumMod val="75000"/>
                  </a:schemeClr>
                </a:solidFill>
                <a:latin typeface="Times New Roman" pitchFamily="18" charset="0"/>
                <a:cs typeface="Times New Roman" pitchFamily="18" charset="0"/>
              </a:rPr>
              <a:t>не проводит никакого различия по признаку расы, религии, класса или политических убеждений. Оно лишь стремиться облегчать страдания людей, и в первую очередь тех, кто больше всего в этом нуждается.</a:t>
            </a:r>
            <a:r>
              <a:rPr lang="ru-RU"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43608"/>
            <a:ext cx="2088000"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32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a:bodyPr>
          <a:lstStyle/>
          <a:p>
            <a:pPr marL="0" indent="447675" algn="just">
              <a:buNone/>
            </a:pPr>
            <a:r>
              <a:rPr lang="ru-RU" dirty="0">
                <a:solidFill>
                  <a:schemeClr val="tx2">
                    <a:lumMod val="75000"/>
                  </a:schemeClr>
                </a:solidFill>
                <a:latin typeface="Times New Roman" pitchFamily="18" charset="0"/>
                <a:cs typeface="Times New Roman" pitchFamily="18" charset="0"/>
              </a:rPr>
              <a:t>Жан Анри Дюнан родился 8 мая 1828 года в Женеве в семье негоцианта Жана Жака Дюнана, входившего в правящий совет города. Родители, искренне верующие люди, с детства старались научить сына не только предпринимательской сметке, но и человеколюбию, состраданию, стремлению делать добро. Дюнан увлекается экономикой, религией, общественной деятельностью. </a:t>
            </a:r>
          </a:p>
        </p:txBody>
      </p:sp>
    </p:spTree>
    <p:extLst>
      <p:ext uri="{BB962C8B-B14F-4D97-AF65-F5344CB8AC3E}">
        <p14:creationId xmlns:p14="http://schemas.microsoft.com/office/powerpoint/2010/main" val="1816862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4785395"/>
          </a:xfrm>
        </p:spPr>
        <p:txBody>
          <a:bodyPr/>
          <a:lstStyle/>
          <a:p>
            <a:pPr algn="just"/>
            <a:r>
              <a:rPr lang="ru-RU" dirty="0">
                <a:solidFill>
                  <a:srgbClr val="C00000"/>
                </a:solidFill>
              </a:rPr>
              <a:t> </a:t>
            </a:r>
            <a:r>
              <a:rPr lang="ru-RU" b="1" i="1" dirty="0" smtClean="0">
                <a:solidFill>
                  <a:srgbClr val="C00000"/>
                </a:solidFill>
                <a:latin typeface="Times New Roman" pitchFamily="18" charset="0"/>
                <a:cs typeface="Times New Roman" pitchFamily="18" charset="0"/>
              </a:rPr>
              <a:t>Нейтральность </a:t>
            </a:r>
          </a:p>
          <a:p>
            <a:pPr marL="0" indent="447675" algn="just">
              <a:buNone/>
            </a:pPr>
            <a:r>
              <a:rPr lang="ru-RU" dirty="0" smtClean="0">
                <a:solidFill>
                  <a:schemeClr val="tx2">
                    <a:lumMod val="75000"/>
                  </a:schemeClr>
                </a:solidFill>
                <a:latin typeface="Times New Roman" pitchFamily="18" charset="0"/>
                <a:cs typeface="Times New Roman" pitchFamily="18" charset="0"/>
              </a:rPr>
              <a:t>Чтобы </a:t>
            </a:r>
            <a:r>
              <a:rPr lang="ru-RU" dirty="0">
                <a:solidFill>
                  <a:schemeClr val="tx2">
                    <a:lumMod val="75000"/>
                  </a:schemeClr>
                </a:solidFill>
                <a:latin typeface="Times New Roman" pitchFamily="18" charset="0"/>
                <a:cs typeface="Times New Roman" pitchFamily="18" charset="0"/>
              </a:rPr>
              <a:t>сохранить всеобщее доверие, Движение не может принимать чью-либо сторону в вооруженных конфликтах и вступать в споры политического, расового, религиозного или идеологического характера. </a:t>
            </a:r>
          </a:p>
          <a:p>
            <a:pPr algn="just"/>
            <a:endParaRPr lang="ru-RU"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33387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lstStyle/>
          <a:p>
            <a:pPr marL="0" indent="447675"/>
            <a:r>
              <a:rPr lang="ru-RU" b="1" i="1" dirty="0" smtClean="0">
                <a:solidFill>
                  <a:srgbClr val="C00000"/>
                </a:solidFill>
                <a:latin typeface="Times New Roman" pitchFamily="18" charset="0"/>
                <a:cs typeface="Times New Roman" pitchFamily="18" charset="0"/>
              </a:rPr>
              <a:t>Независимость </a:t>
            </a:r>
          </a:p>
          <a:p>
            <a:pPr marL="0" indent="447675" algn="just">
              <a:buNone/>
            </a:pPr>
            <a:r>
              <a:rPr lang="ru-RU" dirty="0" smtClean="0">
                <a:solidFill>
                  <a:schemeClr val="tx2">
                    <a:lumMod val="75000"/>
                  </a:schemeClr>
                </a:solidFill>
                <a:latin typeface="Times New Roman" pitchFamily="18" charset="0"/>
                <a:cs typeface="Times New Roman" pitchFamily="18" charset="0"/>
              </a:rPr>
              <a:t>Движение </a:t>
            </a:r>
            <a:r>
              <a:rPr lang="ru-RU" dirty="0">
                <a:solidFill>
                  <a:schemeClr val="tx2">
                    <a:lumMod val="75000"/>
                  </a:schemeClr>
                </a:solidFill>
                <a:latin typeface="Times New Roman" pitchFamily="18" charset="0"/>
                <a:cs typeface="Times New Roman" pitchFamily="18" charset="0"/>
              </a:rPr>
              <a:t>независимо. Национальные общества, оказывая своим правительствам помощь в их гуманитарной деятельности и подчиняясь законам своей страны, должны, тем не менее, всегда сохранять автономию, чтобы иметь возможность действовать в соответствии с принципами Красного Креста. </a:t>
            </a:r>
          </a:p>
        </p:txBody>
      </p:sp>
    </p:spTree>
    <p:extLst>
      <p:ext uri="{BB962C8B-B14F-4D97-AF65-F5344CB8AC3E}">
        <p14:creationId xmlns:p14="http://schemas.microsoft.com/office/powerpoint/2010/main" val="163964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5649491"/>
          </a:xfrm>
        </p:spPr>
        <p:txBody>
          <a:bodyPr/>
          <a:lstStyle/>
          <a:p>
            <a:pPr algn="just"/>
            <a:r>
              <a:rPr lang="ru-RU" dirty="0">
                <a:solidFill>
                  <a:srgbClr val="C00000"/>
                </a:solidFill>
              </a:rPr>
              <a:t> </a:t>
            </a:r>
            <a:r>
              <a:rPr lang="ru-RU" b="1" i="1" dirty="0" smtClean="0">
                <a:solidFill>
                  <a:srgbClr val="C00000"/>
                </a:solidFill>
                <a:latin typeface="Times New Roman" pitchFamily="18" charset="0"/>
                <a:cs typeface="Times New Roman" pitchFamily="18" charset="0"/>
              </a:rPr>
              <a:t>Добровольность</a:t>
            </a:r>
          </a:p>
          <a:p>
            <a:pPr marL="0" indent="447675" algn="just">
              <a:buNone/>
            </a:pPr>
            <a:r>
              <a:rPr lang="ru-RU" dirty="0" smtClean="0">
                <a:solidFill>
                  <a:schemeClr val="tx2">
                    <a:lumMod val="75000"/>
                  </a:schemeClr>
                </a:solidFill>
                <a:latin typeface="Times New Roman" pitchFamily="18" charset="0"/>
                <a:cs typeface="Times New Roman" pitchFamily="18" charset="0"/>
              </a:rPr>
              <a:t>В </a:t>
            </a:r>
            <a:r>
              <a:rPr lang="ru-RU" dirty="0">
                <a:solidFill>
                  <a:schemeClr val="tx2">
                    <a:lumMod val="75000"/>
                  </a:schemeClr>
                </a:solidFill>
                <a:latin typeface="Times New Roman" pitchFamily="18" charset="0"/>
                <a:cs typeface="Times New Roman" pitchFamily="18" charset="0"/>
              </a:rPr>
              <a:t>своей добровольной деятельности по оказанию помощи Движение ни в коей мере не руководствуется стремлением к получению выгоды. </a:t>
            </a:r>
          </a:p>
          <a:p>
            <a:pPr algn="just"/>
            <a:endParaRPr lang="ru-RU" dirty="0">
              <a:solidFill>
                <a:schemeClr val="tx2">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12976"/>
            <a:ext cx="4932000" cy="288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36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8229600" cy="4929411"/>
          </a:xfrm>
        </p:spPr>
        <p:txBody>
          <a:bodyPr/>
          <a:lstStyle/>
          <a:p>
            <a:r>
              <a:rPr lang="ru-RU" b="1" i="1" dirty="0">
                <a:solidFill>
                  <a:srgbClr val="C00000"/>
                </a:solidFill>
                <a:latin typeface="Times New Roman" pitchFamily="18" charset="0"/>
                <a:cs typeface="Times New Roman" pitchFamily="18" charset="0"/>
              </a:rPr>
              <a:t>Единство</a:t>
            </a:r>
            <a:r>
              <a:rPr lang="ru-RU" b="1" i="1" dirty="0" smtClean="0">
                <a:solidFill>
                  <a:srgbClr val="C00000"/>
                </a:solidFill>
                <a:latin typeface="Times New Roman" pitchFamily="18" charset="0"/>
                <a:cs typeface="Times New Roman" pitchFamily="18" charset="0"/>
              </a:rPr>
              <a:t>.</a:t>
            </a:r>
          </a:p>
          <a:p>
            <a:pPr marL="0" indent="447675" algn="just">
              <a:buNone/>
            </a:pPr>
            <a:r>
              <a:rPr lang="ru-RU" dirty="0" smtClean="0">
                <a:solidFill>
                  <a:schemeClr val="tx2">
                    <a:lumMod val="75000"/>
                  </a:schemeClr>
                </a:solidFill>
                <a:latin typeface="Times New Roman" pitchFamily="18" charset="0"/>
                <a:cs typeface="Times New Roman" pitchFamily="18" charset="0"/>
              </a:rPr>
              <a:t>В </a:t>
            </a:r>
            <a:r>
              <a:rPr lang="ru-RU" dirty="0">
                <a:solidFill>
                  <a:schemeClr val="tx2">
                    <a:lumMod val="75000"/>
                  </a:schemeClr>
                </a:solidFill>
                <a:latin typeface="Times New Roman" pitchFamily="18" charset="0"/>
                <a:cs typeface="Times New Roman" pitchFamily="18" charset="0"/>
              </a:rPr>
              <a:t>стране может быть только одно общество Красного Креста или Красного Полумесяца. Оно должно быть открыто для всех и осуществлять свою гуманитарную деятельность на всей территории страны. </a:t>
            </a:r>
          </a:p>
          <a:p>
            <a:pPr marL="0" indent="0" algn="just">
              <a:buNone/>
            </a:pPr>
            <a:r>
              <a:rPr lang="ru-RU" dirty="0">
                <a:solidFill>
                  <a:schemeClr val="tx2">
                    <a:lumMod val="75000"/>
                  </a:schemeClr>
                </a:solidFill>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66090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lstStyle/>
          <a:p>
            <a:r>
              <a:rPr lang="ru-RU" dirty="0">
                <a:solidFill>
                  <a:srgbClr val="C00000"/>
                </a:solidFill>
                <a:latin typeface="Times New Roman" pitchFamily="18" charset="0"/>
                <a:cs typeface="Times New Roman" pitchFamily="18" charset="0"/>
              </a:rPr>
              <a:t> </a:t>
            </a:r>
            <a:r>
              <a:rPr lang="ru-RU" b="1" i="1" dirty="0" smtClean="0">
                <a:solidFill>
                  <a:srgbClr val="C00000"/>
                </a:solidFill>
                <a:latin typeface="Times New Roman" pitchFamily="18" charset="0"/>
                <a:cs typeface="Times New Roman" pitchFamily="18" charset="0"/>
              </a:rPr>
              <a:t>Универсальность</a:t>
            </a:r>
          </a:p>
          <a:p>
            <a:pPr marL="0" indent="447675" algn="just">
              <a:buNone/>
            </a:pPr>
            <a:r>
              <a:rPr lang="ru-RU" dirty="0" smtClean="0">
                <a:solidFill>
                  <a:schemeClr val="tx2">
                    <a:lumMod val="75000"/>
                  </a:schemeClr>
                </a:solidFill>
                <a:latin typeface="Times New Roman" pitchFamily="18" charset="0"/>
                <a:cs typeface="Times New Roman" pitchFamily="18" charset="0"/>
              </a:rPr>
              <a:t>Движение </a:t>
            </a:r>
            <a:r>
              <a:rPr lang="ru-RU" dirty="0">
                <a:solidFill>
                  <a:schemeClr val="tx2">
                    <a:lumMod val="75000"/>
                  </a:schemeClr>
                </a:solidFill>
                <a:latin typeface="Times New Roman" pitchFamily="18" charset="0"/>
                <a:cs typeface="Times New Roman" pitchFamily="18" charset="0"/>
              </a:rPr>
              <a:t>является всемирным. Все национальные общества пользуются равными правами и обязаны оказывать помощь друг другу. </a:t>
            </a:r>
          </a:p>
          <a:p>
            <a:pPr marL="0" indent="0" algn="just">
              <a:buNone/>
            </a:pPr>
            <a:r>
              <a:rPr lang="ru-RU" dirty="0">
                <a:solidFill>
                  <a:schemeClr val="tx2">
                    <a:lumMod val="75000"/>
                  </a:schemeClr>
                </a:solidFill>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866707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Задумаемся </a:t>
            </a:r>
            <a:r>
              <a:rPr lang="ru-RU" dirty="0">
                <a:solidFill>
                  <a:schemeClr val="tx2">
                    <a:lumMod val="75000"/>
                  </a:schemeClr>
                </a:solidFill>
                <a:latin typeface="Times New Roman" pitchFamily="18" charset="0"/>
                <a:cs typeface="Times New Roman" pitchFamily="18" charset="0"/>
              </a:rPr>
              <a:t>на минуту. За два года пройден путь от создания комитета из пяти человек до подписания международного соглашения правительствами 16 стран (причем Женевские конвенции до сих пор считаются одними из наиболее стойких соглашений международного права). </a:t>
            </a:r>
            <a:endParaRPr lang="ru-RU" dirty="0" smtClean="0">
              <a:solidFill>
                <a:schemeClr val="tx2">
                  <a:lumMod val="75000"/>
                </a:schemeClr>
              </a:solidFill>
              <a:latin typeface="Times New Roman" pitchFamily="18" charset="0"/>
              <a:cs typeface="Times New Roman" pitchFamily="18" charset="0"/>
            </a:endParaRPr>
          </a:p>
          <a:p>
            <a:pPr marL="0" indent="447675" algn="just">
              <a:buNone/>
            </a:pPr>
            <a:r>
              <a:rPr lang="ru-RU" dirty="0" smtClean="0">
                <a:solidFill>
                  <a:schemeClr val="tx2">
                    <a:lumMod val="75000"/>
                  </a:schemeClr>
                </a:solidFill>
                <a:latin typeface="Times New Roman" pitchFamily="18" charset="0"/>
                <a:cs typeface="Times New Roman" pitchFamily="18" charset="0"/>
              </a:rPr>
              <a:t>И </a:t>
            </a:r>
            <a:r>
              <a:rPr lang="ru-RU" dirty="0">
                <a:solidFill>
                  <a:schemeClr val="tx2">
                    <a:lumMod val="75000"/>
                  </a:schemeClr>
                </a:solidFill>
                <a:latin typeface="Times New Roman" pitchFamily="18" charset="0"/>
                <a:cs typeface="Times New Roman" pitchFamily="18" charset="0"/>
              </a:rPr>
              <a:t>все это было сделано в основном благодаря усилиям и борьбе одного человека! </a:t>
            </a:r>
          </a:p>
          <a:p>
            <a:pPr marL="0" indent="0" algn="just">
              <a:buNone/>
            </a:pPr>
            <a:r>
              <a:rPr lang="ru-RU" dirty="0">
                <a:solidFill>
                  <a:schemeClr val="tx2">
                    <a:lumMod val="75000"/>
                  </a:schemeClr>
                </a:solidFill>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241479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Из-за </a:t>
            </a:r>
            <a:r>
              <a:rPr lang="ru-RU" dirty="0">
                <a:solidFill>
                  <a:schemeClr val="tx2">
                    <a:lumMod val="75000"/>
                  </a:schemeClr>
                </a:solidFill>
                <a:latin typeface="Times New Roman" pitchFamily="18" charset="0"/>
                <a:cs typeface="Times New Roman" pitchFamily="18" charset="0"/>
              </a:rPr>
              <a:t>разногласий, возникших с членами Комитета, Дюнан, хотя и остается его секретарем до 1867 года, дальше продолжает действовать практически в одиночку. Он выступает также за предоставление защиты военнопленным, раненым и потерпевшим кораблекрушение на флоте. Между тем, алжирское предприятие Дюнана, которому он уже давно не уделял внимания, развалилось. </a:t>
            </a:r>
          </a:p>
        </p:txBody>
      </p:sp>
    </p:spTree>
    <p:extLst>
      <p:ext uri="{BB962C8B-B14F-4D97-AF65-F5344CB8AC3E}">
        <p14:creationId xmlns:p14="http://schemas.microsoft.com/office/powerpoint/2010/main" val="134151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92500" lnSpcReduction="10000"/>
          </a:bodyPr>
          <a:lstStyle/>
          <a:p>
            <a:pPr marL="0" indent="447675" algn="just">
              <a:buNone/>
            </a:pPr>
            <a:r>
              <a:rPr lang="ru-RU" dirty="0">
                <a:solidFill>
                  <a:schemeClr val="tx2">
                    <a:lumMod val="75000"/>
                  </a:schemeClr>
                </a:solidFill>
                <a:latin typeface="Times New Roman" pitchFamily="18" charset="0"/>
                <a:cs typeface="Times New Roman" pitchFamily="18" charset="0"/>
              </a:rPr>
              <a:t>В 1867 году Дюнан объявляется банкротом и подвергается резкому осуждению со стороны женевской общественности. Несмотря на это, в том же году он объявляется почетным членом Комитетов Красного Креста Австрии, Голландии, Швеции, Пруссии и Испании. И все же, так как одним из условий членства в МККК был определенный материальный достаток, желая избежать кривотолков, Дюнан вынужден подать в отставку с поста секретаря Международного Комитета. Отставка принимается. </a:t>
            </a:r>
          </a:p>
        </p:txBody>
      </p:sp>
    </p:spTree>
    <p:extLst>
      <p:ext uri="{BB962C8B-B14F-4D97-AF65-F5344CB8AC3E}">
        <p14:creationId xmlns:p14="http://schemas.microsoft.com/office/powerpoint/2010/main" val="226860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a:bodyPr>
          <a:lstStyle/>
          <a:p>
            <a:pPr marL="0" indent="447675" algn="just">
              <a:buNone/>
            </a:pPr>
            <a:r>
              <a:rPr lang="ru-RU" dirty="0">
                <a:solidFill>
                  <a:schemeClr val="tx2">
                    <a:lumMod val="75000"/>
                  </a:schemeClr>
                </a:solidFill>
                <a:latin typeface="Times New Roman" pitchFamily="18" charset="0"/>
                <a:cs typeface="Times New Roman" pitchFamily="18" charset="0"/>
              </a:rPr>
              <a:t>Есть расхожее выражение: «человек не от мира сего». Таких людей не волнует материальное благосостояние, положение в обществе </a:t>
            </a:r>
            <a:r>
              <a:rPr lang="ru-RU" dirty="0" smtClean="0">
                <a:solidFill>
                  <a:schemeClr val="tx2">
                    <a:lumMod val="75000"/>
                  </a:schemeClr>
                </a:solidFill>
                <a:latin typeface="Times New Roman" pitchFamily="18" charset="0"/>
                <a:cs typeface="Times New Roman" pitchFamily="18" charset="0"/>
              </a:rPr>
              <a:t>– </a:t>
            </a:r>
            <a:r>
              <a:rPr lang="ru-RU" dirty="0">
                <a:solidFill>
                  <a:schemeClr val="tx2">
                    <a:lumMod val="75000"/>
                  </a:schemeClr>
                </a:solidFill>
                <a:latin typeface="Times New Roman" pitchFamily="18" charset="0"/>
                <a:cs typeface="Times New Roman" pitchFamily="18" charset="0"/>
              </a:rPr>
              <a:t>они живут ради одной идеи, в которой видят свое предназначение, и посвящают ей все свои силы, весь свой талант. Не правда ли, странно звучит применительно к деловому человеку? Однако Анри Дюнан полностью соответствует этому образу. </a:t>
            </a:r>
          </a:p>
        </p:txBody>
      </p:sp>
    </p:spTree>
    <p:extLst>
      <p:ext uri="{BB962C8B-B14F-4D97-AF65-F5344CB8AC3E}">
        <p14:creationId xmlns:p14="http://schemas.microsoft.com/office/powerpoint/2010/main" val="345522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lnSpcReduction="10000"/>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1870 </a:t>
            </a:r>
            <a:r>
              <a:rPr lang="ru-RU" dirty="0">
                <a:solidFill>
                  <a:schemeClr val="tx2">
                    <a:lumMod val="75000"/>
                  </a:schemeClr>
                </a:solidFill>
                <a:latin typeface="Times New Roman" pitchFamily="18" charset="0"/>
                <a:cs typeface="Times New Roman" pitchFamily="18" charset="0"/>
              </a:rPr>
              <a:t>год. В Европе новая война (между Пруссией и Францией). Несмотря на катастрофическое финансовое положение, Дюнан снова помогает раненым. Он активно участвует в снаряжении медицинских лазаретов, которые французское Общество помощи раненым отправляет на фронт. Посещает раненых в больницах Парижа. Именно по предложению Дюнана вводятся в обращение солдатские медальоны, позволяющие опознавать погибших и тяжелораненых. </a:t>
            </a:r>
          </a:p>
        </p:txBody>
      </p:sp>
    </p:spTree>
    <p:extLst>
      <p:ext uri="{BB962C8B-B14F-4D97-AF65-F5344CB8AC3E}">
        <p14:creationId xmlns:p14="http://schemas.microsoft.com/office/powerpoint/2010/main" val="2176345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2"/>
            <a:ext cx="8424936" cy="4536504"/>
          </a:xfrm>
        </p:spPr>
        <p:txBody>
          <a:bodyPr>
            <a:normAutofit/>
          </a:bodyPr>
          <a:lstStyle/>
          <a:p>
            <a:pPr marL="0" indent="0" algn="just">
              <a:buNone/>
            </a:pPr>
            <a:r>
              <a:rPr lang="en-US" sz="3600" dirty="0" smtClean="0">
                <a:solidFill>
                  <a:srgbClr val="002060"/>
                </a:solidFill>
                <a:latin typeface="Arial" pitchFamily="34" charset="0"/>
                <a:cs typeface="Arial" pitchFamily="34" charset="0"/>
              </a:rPr>
              <a:t>	</a:t>
            </a:r>
            <a:r>
              <a:rPr lang="ru-RU" dirty="0">
                <a:solidFill>
                  <a:schemeClr val="tx2">
                    <a:lumMod val="75000"/>
                  </a:schemeClr>
                </a:solidFill>
                <a:latin typeface="Times New Roman" pitchFamily="18" charset="0"/>
                <a:cs typeface="Times New Roman" pitchFamily="18" charset="0"/>
              </a:rPr>
              <a:t>С 18 лет днем он учится экономике, а по вечерам посещает бедняков и больных. С 20 лет по воскресеньям он приходит к узникам городской тюрьмы, общается с ними, стараясь поддержать их, сохранить в них веру в людей и в Бога. После окончания колледжа он поступает стажером в банк. </a:t>
            </a:r>
          </a:p>
          <a:p>
            <a:pPr marL="0" indent="0" algn="just">
              <a:buNone/>
            </a:pPr>
            <a:endParaRPr lang="ru-RU" dirty="0"/>
          </a:p>
        </p:txBody>
      </p:sp>
    </p:spTree>
    <p:extLst>
      <p:ext uri="{BB962C8B-B14F-4D97-AF65-F5344CB8AC3E}">
        <p14:creationId xmlns:p14="http://schemas.microsoft.com/office/powerpoint/2010/main" val="329090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lnSpcReduction="10000"/>
          </a:bodyPr>
          <a:lstStyle/>
          <a:p>
            <a:pPr marL="0" indent="447675" algn="just">
              <a:buNone/>
            </a:pPr>
            <a:r>
              <a:rPr lang="ru-RU" dirty="0">
                <a:solidFill>
                  <a:schemeClr val="tx2">
                    <a:lumMod val="75000"/>
                  </a:schemeClr>
                </a:solidFill>
                <a:latin typeface="Times New Roman" pitchFamily="18" charset="0"/>
                <a:cs typeface="Times New Roman" pitchFamily="18" charset="0"/>
              </a:rPr>
              <a:t>Многие идеи Дюнана опередили его время. Например, понимая необходимость просвещения людей, он берется за осуществление проекта международной библиотеки. Первые книги начали выходить в 1869 году, но война помешала реализации этого проекта. В 1874 году Дюнан снова заявляет о себе, выступая инициатором компании против работорговли. 1 февраля 1875 года в Лондоне состоялось последнее общественное выступление Дюнана. Его материальное состояние на нуле. </a:t>
            </a:r>
          </a:p>
          <a:p>
            <a:endParaRPr lang="ru-RU" dirty="0"/>
          </a:p>
          <a:p>
            <a:endParaRPr lang="ru-RU" dirty="0"/>
          </a:p>
        </p:txBody>
      </p:sp>
    </p:spTree>
    <p:extLst>
      <p:ext uri="{BB962C8B-B14F-4D97-AF65-F5344CB8AC3E}">
        <p14:creationId xmlns:p14="http://schemas.microsoft.com/office/powerpoint/2010/main" val="125904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6347048" cy="5433467"/>
          </a:xfrm>
        </p:spPr>
        <p:txBody>
          <a:bodyPr>
            <a:normAutofit fontScale="92500" lnSpcReduction="20000"/>
          </a:bodyPr>
          <a:lstStyle/>
          <a:p>
            <a:pPr marL="0" indent="447675" algn="just">
              <a:buNone/>
            </a:pPr>
            <a:r>
              <a:rPr lang="ru-RU" dirty="0">
                <a:solidFill>
                  <a:schemeClr val="tx2">
                    <a:lumMod val="75000"/>
                  </a:schemeClr>
                </a:solidFill>
                <a:latin typeface="Times New Roman" pitchFamily="18" charset="0"/>
                <a:cs typeface="Times New Roman" pitchFamily="18" charset="0"/>
              </a:rPr>
              <a:t>Забытый почти всеми, Дюнан десять лет пребывает в безысходной нищете. Он странствует пешком по Эльзасу, Германии, Италии, Швейцарии, часто не имея денег на еду, скрывая ветхость сюртука с помощью чернил и отбеливая рубашки мелом. Благодаря небольшим денежным средствам, которые стали высылать ему родственники, он поселяется в Хайденском приюте, где живет до конца дней.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837195"/>
            <a:ext cx="1738800"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47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pPr marL="0" indent="447675" algn="just">
              <a:buNone/>
            </a:pPr>
            <a:r>
              <a:rPr lang="ru-RU" dirty="0">
                <a:solidFill>
                  <a:schemeClr val="tx2">
                    <a:lumMod val="75000"/>
                  </a:schemeClr>
                </a:solidFill>
                <a:latin typeface="Times New Roman" pitchFamily="18" charset="0"/>
                <a:cs typeface="Times New Roman" pitchFamily="18" charset="0"/>
              </a:rPr>
              <a:t>Страдал ли он, лишившись всего </a:t>
            </a:r>
            <a:r>
              <a:rPr lang="ru-RU" dirty="0" smtClean="0">
                <a:solidFill>
                  <a:schemeClr val="tx2">
                    <a:lumMod val="75000"/>
                  </a:schemeClr>
                </a:solidFill>
                <a:latin typeface="Times New Roman" pitchFamily="18" charset="0"/>
                <a:cs typeface="Times New Roman" pitchFamily="18" charset="0"/>
              </a:rPr>
              <a:t>– </a:t>
            </a:r>
            <a:r>
              <a:rPr lang="ru-RU" dirty="0">
                <a:solidFill>
                  <a:schemeClr val="tx2">
                    <a:lumMod val="75000"/>
                  </a:schemeClr>
                </a:solidFill>
                <a:latin typeface="Times New Roman" pitchFamily="18" charset="0"/>
                <a:cs typeface="Times New Roman" pitchFamily="18" charset="0"/>
              </a:rPr>
              <a:t>состояния, элементарных жизненных условий, общественного признания? Трудно сказать. Но </a:t>
            </a:r>
            <a:r>
              <a:rPr lang="ru-RU" dirty="0" smtClean="0">
                <a:solidFill>
                  <a:schemeClr val="tx2">
                    <a:lumMod val="75000"/>
                  </a:schemeClr>
                </a:solidFill>
                <a:latin typeface="Times New Roman" pitchFamily="18" charset="0"/>
                <a:cs typeface="Times New Roman" pitchFamily="18" charset="0"/>
              </a:rPr>
              <a:t>рискнем </a:t>
            </a:r>
            <a:r>
              <a:rPr lang="ru-RU" dirty="0">
                <a:solidFill>
                  <a:schemeClr val="tx2">
                    <a:lumMod val="75000"/>
                  </a:schemeClr>
                </a:solidFill>
                <a:latin typeface="Times New Roman" pitchFamily="18" charset="0"/>
                <a:cs typeface="Times New Roman" pitchFamily="18" charset="0"/>
              </a:rPr>
              <a:t>предположить, что эти лишения не были для него ужасными. Ведь то, что он утратил, не играло существенной роли в его жизни. А то, что было в ней главным, отнять у </a:t>
            </a:r>
            <a:r>
              <a:rPr lang="ru-RU" dirty="0">
                <a:solidFill>
                  <a:schemeClr val="tx2">
                    <a:lumMod val="75000"/>
                  </a:schemeClr>
                </a:solidFill>
                <a:latin typeface="Times New Roman" pitchFamily="18" charset="0"/>
                <a:cs typeface="Times New Roman" pitchFamily="18" charset="0"/>
              </a:rPr>
              <a:t>него никто </a:t>
            </a:r>
            <a:r>
              <a:rPr lang="ru-RU" dirty="0" smtClean="0">
                <a:solidFill>
                  <a:schemeClr val="tx2">
                    <a:lumMod val="75000"/>
                  </a:schemeClr>
                </a:solidFill>
                <a:latin typeface="Times New Roman" pitchFamily="18" charset="0"/>
                <a:cs typeface="Times New Roman" pitchFamily="18" charset="0"/>
              </a:rPr>
              <a:t>не мог – </a:t>
            </a:r>
            <a:r>
              <a:rPr lang="ru-RU" b="1" i="1" dirty="0">
                <a:solidFill>
                  <a:schemeClr val="accent2">
                    <a:lumMod val="75000"/>
                  </a:schemeClr>
                </a:solidFill>
                <a:latin typeface="Times New Roman" pitchFamily="18" charset="0"/>
                <a:cs typeface="Times New Roman" pitchFamily="18" charset="0"/>
              </a:rPr>
              <a:t>милосердие, сострадание, готовность откликнуться на чужое горе, способность жить ради других</a:t>
            </a:r>
            <a:r>
              <a:rPr lang="ru-RU" dirty="0">
                <a:solidFill>
                  <a:schemeClr val="tx2">
                    <a:lumMod val="7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799863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К </a:t>
            </a:r>
            <a:r>
              <a:rPr lang="ru-RU" dirty="0">
                <a:solidFill>
                  <a:schemeClr val="tx2">
                    <a:lumMod val="75000"/>
                  </a:schemeClr>
                </a:solidFill>
                <a:latin typeface="Times New Roman" pitchFamily="18" charset="0"/>
                <a:cs typeface="Times New Roman" pitchFamily="18" charset="0"/>
              </a:rPr>
              <a:t>1895 году Красный Крест существует уже в 37 странах мира, Женевская конвенция об обращении с ранеными подписана 42 государствами. В том же году мир снова вспоминает о Дюнане благодаря журналисту Вильгельму Зондреггеру, которому удается его отыскать. Интервью с Дюнаном становится сенсацией, его перепечатывают ведущие газеты мира. </a:t>
            </a:r>
          </a:p>
        </p:txBody>
      </p:sp>
    </p:spTree>
    <p:extLst>
      <p:ext uri="{BB962C8B-B14F-4D97-AF65-F5344CB8AC3E}">
        <p14:creationId xmlns:p14="http://schemas.microsoft.com/office/powerpoint/2010/main" val="371488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a:bodyPr>
          <a:lstStyle/>
          <a:p>
            <a:pPr marL="0" indent="447675" algn="just">
              <a:buNone/>
            </a:pPr>
            <a:r>
              <a:rPr lang="ru-RU" sz="3600" dirty="0">
                <a:solidFill>
                  <a:schemeClr val="tx2">
                    <a:lumMod val="75000"/>
                  </a:schemeClr>
                </a:solidFill>
                <a:latin typeface="Times New Roman" pitchFamily="18" charset="0"/>
                <a:cs typeface="Times New Roman" pitchFamily="18" charset="0"/>
              </a:rPr>
              <a:t>Узнав о бедственном положении Дюнана, русская императрица назначает ему денежную пенсию. Дюнан не притрагивается к этим деньгам, как и к другим денежным субсидиям, и переводит практически все деньги в Красный Крест, оставляя себе лишь минимальные средства на жизнь. </a:t>
            </a:r>
          </a:p>
        </p:txBody>
      </p:sp>
    </p:spTree>
    <p:extLst>
      <p:ext uri="{BB962C8B-B14F-4D97-AF65-F5344CB8AC3E}">
        <p14:creationId xmlns:p14="http://schemas.microsoft.com/office/powerpoint/2010/main" val="263452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4785395"/>
          </a:xfrm>
        </p:spPr>
        <p:txBody>
          <a:bodyPr>
            <a:normAutofit/>
          </a:bodyPr>
          <a:lstStyle/>
          <a:p>
            <a:pPr marL="0" indent="447675" algn="just">
              <a:buNone/>
            </a:pPr>
            <a:r>
              <a:rPr lang="ru-RU" sz="3600" dirty="0" smtClean="0">
                <a:solidFill>
                  <a:schemeClr val="tx2">
                    <a:lumMod val="75000"/>
                  </a:schemeClr>
                </a:solidFill>
                <a:latin typeface="Times New Roman" pitchFamily="18" charset="0"/>
                <a:cs typeface="Times New Roman" pitchFamily="18" charset="0"/>
              </a:rPr>
              <a:t>В </a:t>
            </a:r>
            <a:r>
              <a:rPr lang="ru-RU" sz="3600" dirty="0">
                <a:solidFill>
                  <a:schemeClr val="tx2">
                    <a:lumMod val="75000"/>
                  </a:schemeClr>
                </a:solidFill>
                <a:latin typeface="Times New Roman" pitchFamily="18" charset="0"/>
                <a:cs typeface="Times New Roman" pitchFamily="18" charset="0"/>
              </a:rPr>
              <a:t>1901 году Анри Дюнан становится первым лауреатом Нобелевской премии мира, разделив ее с Фредериком Пасси. Полученную крупную денежную сумму он передает на благотворительную деятельность в Швейцарии и Норвегии. </a:t>
            </a:r>
          </a:p>
        </p:txBody>
      </p:sp>
    </p:spTree>
    <p:extLst>
      <p:ext uri="{BB962C8B-B14F-4D97-AF65-F5344CB8AC3E}">
        <p14:creationId xmlns:p14="http://schemas.microsoft.com/office/powerpoint/2010/main" val="210006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4978896" cy="5433467"/>
          </a:xfrm>
        </p:spPr>
        <p:txBody>
          <a:bodyPr>
            <a:normAutofit/>
          </a:bodyPr>
          <a:lstStyle/>
          <a:p>
            <a:pPr marL="0" indent="447675" algn="just">
              <a:buNone/>
            </a:pPr>
            <a:r>
              <a:rPr lang="ru-RU" sz="3600" dirty="0" smtClean="0">
                <a:solidFill>
                  <a:schemeClr val="tx2">
                    <a:lumMod val="75000"/>
                  </a:schemeClr>
                </a:solidFill>
                <a:latin typeface="Times New Roman" pitchFamily="18" charset="0"/>
                <a:cs typeface="Times New Roman" pitchFamily="18" charset="0"/>
              </a:rPr>
              <a:t>Дюнан </a:t>
            </a:r>
            <a:r>
              <a:rPr lang="ru-RU" sz="3600" dirty="0">
                <a:solidFill>
                  <a:schemeClr val="tx2">
                    <a:lumMod val="75000"/>
                  </a:schemeClr>
                </a:solidFill>
                <a:latin typeface="Times New Roman" pitchFamily="18" charset="0"/>
                <a:cs typeface="Times New Roman" pitchFamily="18" charset="0"/>
              </a:rPr>
              <a:t>умирает 30 октября 1910 года. Надгробный камень на его могиле изображает опустившегося на колени человека, подающего воду раненому солдату. </a:t>
            </a:r>
          </a:p>
          <a:p>
            <a:endParaRPr lang="ru-RU"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045" y="980728"/>
            <a:ext cx="27717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37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692696"/>
            <a:ext cx="2700000" cy="27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flipH="1">
            <a:off x="611560" y="274638"/>
            <a:ext cx="5256584" cy="5962674"/>
          </a:xfrm>
        </p:spPr>
        <p:txBody>
          <a:bodyPr>
            <a:noAutofit/>
          </a:bodyPr>
          <a:lstStyle/>
          <a:p>
            <a:pPr indent="447675" algn="just"/>
            <a:r>
              <a:rPr lang="ru-RU" sz="2800" dirty="0" smtClean="0"/>
              <a:t>     </a:t>
            </a:r>
            <a:r>
              <a:rPr lang="ru-RU" sz="2800" dirty="0" smtClean="0">
                <a:solidFill>
                  <a:schemeClr val="tx2">
                    <a:lumMod val="75000"/>
                  </a:schemeClr>
                </a:solidFill>
                <a:latin typeface="Times New Roman" pitchFamily="18" charset="0"/>
                <a:cs typeface="Times New Roman" pitchFamily="18" charset="0"/>
              </a:rPr>
              <a:t>7 </a:t>
            </a:r>
            <a:r>
              <a:rPr lang="ru-RU" sz="2800" dirty="0">
                <a:solidFill>
                  <a:schemeClr val="tx2">
                    <a:lumMod val="75000"/>
                  </a:schemeClr>
                </a:solidFill>
                <a:latin typeface="Times New Roman" pitchFamily="18" charset="0"/>
                <a:cs typeface="Times New Roman" pitchFamily="18" charset="0"/>
              </a:rPr>
              <a:t>мая 2010 г. в преддверии Дня Красного креста в Минске почтили память великого гуманиста и основателя Международного движения Красного креста Анри Дюнана.  Бюст в его честь в торжественной обстановке был открыт в столичном  сквере по ул. Ленина, недалеко от здания представительства Красного Креста в Беларуси (скульптор –  О. </a:t>
            </a:r>
            <a:r>
              <a:rPr lang="ru-RU" sz="2800" dirty="0" smtClean="0">
                <a:solidFill>
                  <a:schemeClr val="tx2">
                    <a:lumMod val="75000"/>
                  </a:schemeClr>
                </a:solidFill>
                <a:latin typeface="Times New Roman" pitchFamily="18" charset="0"/>
                <a:cs typeface="Times New Roman" pitchFamily="18" charset="0"/>
              </a:rPr>
              <a:t>Куприянов).</a:t>
            </a:r>
            <a:endParaRPr lang="ru-RU" sz="28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9381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836712"/>
            <a:ext cx="8229600" cy="4968552"/>
          </a:xfrm>
        </p:spPr>
        <p:txBody>
          <a:bodyPr>
            <a:normAutofit fontScale="92500" lnSpcReduction="20000"/>
          </a:bodyPr>
          <a:lstStyle/>
          <a:p>
            <a:pPr marL="0" indent="0" algn="ctr">
              <a:buNone/>
            </a:pPr>
            <a:r>
              <a:rPr lang="ru-RU" sz="3500" b="1" dirty="0">
                <a:solidFill>
                  <a:srgbClr val="C00000"/>
                </a:solidFill>
                <a:latin typeface="Times New Roman" pitchFamily="18" charset="0"/>
                <a:cs typeface="Times New Roman" pitchFamily="18" charset="0"/>
              </a:rPr>
              <a:t>Международное движение Красного Креста на сегодняшний день </a:t>
            </a:r>
          </a:p>
          <a:p>
            <a:endParaRPr lang="ru-RU" dirty="0"/>
          </a:p>
          <a:p>
            <a:pPr marL="0" indent="447675" algn="just"/>
            <a:r>
              <a:rPr lang="ru-RU" sz="3500" dirty="0" smtClean="0">
                <a:solidFill>
                  <a:schemeClr val="tx2">
                    <a:lumMod val="75000"/>
                  </a:schemeClr>
                </a:solidFill>
                <a:latin typeface="Times New Roman" pitchFamily="18" charset="0"/>
                <a:cs typeface="Times New Roman" pitchFamily="18" charset="0"/>
              </a:rPr>
              <a:t>Международный </a:t>
            </a:r>
            <a:r>
              <a:rPr lang="ru-RU" sz="3500" dirty="0">
                <a:solidFill>
                  <a:schemeClr val="tx2">
                    <a:lumMod val="75000"/>
                  </a:schemeClr>
                </a:solidFill>
                <a:latin typeface="Times New Roman" pitchFamily="18" charset="0"/>
                <a:cs typeface="Times New Roman" pitchFamily="18" charset="0"/>
              </a:rPr>
              <a:t>Комитет Красного Креста (МККК), созданный в 1863 году, </a:t>
            </a:r>
            <a:r>
              <a:rPr lang="ru-RU" sz="3500" dirty="0" smtClean="0">
                <a:solidFill>
                  <a:schemeClr val="tx2">
                    <a:lumMod val="75000"/>
                  </a:schemeClr>
                </a:solidFill>
                <a:latin typeface="Times New Roman" pitchFamily="18" charset="0"/>
                <a:cs typeface="Times New Roman" pitchFamily="18" charset="0"/>
              </a:rPr>
              <a:t>– </a:t>
            </a:r>
            <a:r>
              <a:rPr lang="ru-RU" sz="3500" dirty="0">
                <a:solidFill>
                  <a:schemeClr val="tx2">
                    <a:lumMod val="75000"/>
                  </a:schemeClr>
                </a:solidFill>
                <a:latin typeface="Times New Roman" pitchFamily="18" charset="0"/>
                <a:cs typeface="Times New Roman" pitchFamily="18" charset="0"/>
              </a:rPr>
              <a:t>основатель движения Красного Креста. Штаб-квартира МККК находится в Женеве, его отделения есть практически во всех странах, где существуют национальные общества Красного Креста. МККК занимается в основном вопросами общей организации и координации. </a:t>
            </a:r>
          </a:p>
          <a:p>
            <a:pPr algn="just"/>
            <a:endParaRPr lang="ru-RU" sz="35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30597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4680520"/>
          </a:xfrm>
        </p:spPr>
        <p:txBody>
          <a:bodyPr/>
          <a:lstStyle/>
          <a:p>
            <a:pPr marL="0" indent="447675" algn="just"/>
            <a:r>
              <a:rPr lang="ru-RU" dirty="0" smtClean="0">
                <a:solidFill>
                  <a:schemeClr val="tx2">
                    <a:lumMod val="75000"/>
                  </a:schemeClr>
                </a:solidFill>
                <a:latin typeface="Times New Roman" pitchFamily="18" charset="0"/>
                <a:cs typeface="Times New Roman" pitchFamily="18" charset="0"/>
              </a:rPr>
              <a:t>Международная </a:t>
            </a:r>
            <a:r>
              <a:rPr lang="ru-RU" dirty="0">
                <a:solidFill>
                  <a:schemeClr val="tx2">
                    <a:lumMod val="75000"/>
                  </a:schemeClr>
                </a:solidFill>
                <a:latin typeface="Times New Roman" pitchFamily="18" charset="0"/>
                <a:cs typeface="Times New Roman" pitchFamily="18" charset="0"/>
              </a:rPr>
              <a:t>Федерация обществ Красного Креста и Красного Полумесяца (</a:t>
            </a:r>
            <a:r>
              <a:rPr lang="ru-RU" dirty="0" err="1">
                <a:solidFill>
                  <a:schemeClr val="tx2">
                    <a:lumMod val="75000"/>
                  </a:schemeClr>
                </a:solidFill>
                <a:latin typeface="Times New Roman" pitchFamily="18" charset="0"/>
                <a:cs typeface="Times New Roman" pitchFamily="18" charset="0"/>
              </a:rPr>
              <a:t>МФОККиКП</a:t>
            </a:r>
            <a:r>
              <a:rPr lang="ru-RU" dirty="0">
                <a:solidFill>
                  <a:schemeClr val="tx2">
                    <a:lumMod val="75000"/>
                  </a:schemeClr>
                </a:solidFill>
                <a:latin typeface="Times New Roman" pitchFamily="18" charset="0"/>
                <a:cs typeface="Times New Roman" pitchFamily="18" charset="0"/>
              </a:rPr>
              <a:t>). Федерация, основанная в 1919 году, оказывает помощь и поддержку национальным обществам Красного Креста, разрабатывает и осуществляет программы по оказанию международной помощи при стихийных бедствиях, техногенных катастрофах и т. д. </a:t>
            </a:r>
          </a:p>
        </p:txBody>
      </p:sp>
    </p:spTree>
    <p:extLst>
      <p:ext uri="{BB962C8B-B14F-4D97-AF65-F5344CB8AC3E}">
        <p14:creationId xmlns:p14="http://schemas.microsoft.com/office/powerpoint/2010/main" val="3607883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496944" cy="5832648"/>
          </a:xfrm>
        </p:spPr>
        <p:txBody>
          <a:bodyPr>
            <a:normAutofit fontScale="92500" lnSpcReduction="10000"/>
          </a:bodyPr>
          <a:lstStyle/>
          <a:p>
            <a:pPr marL="0" indent="447675" algn="just">
              <a:buNone/>
            </a:pPr>
            <a:r>
              <a:rPr lang="ru-RU" dirty="0">
                <a:solidFill>
                  <a:schemeClr val="tx2">
                    <a:lumMod val="75000"/>
                  </a:schemeClr>
                </a:solidFill>
                <a:latin typeface="Times New Roman" pitchFamily="18" charset="0"/>
                <a:cs typeface="Times New Roman" pitchFamily="18" charset="0"/>
              </a:rPr>
              <a:t>В 26 лет Дюнан приезжает в Алжир и работает в представительстве женевского банка, не оставляя и своей благотворительной деятельности, принимая активное участие в борьбе против рабства. В 1859 году он решает открыть собственное предприятие и создает акционерное общество мельниц Мон-Джемиля, для финансирования которого приглашает друзей и родственников. И вот собран достаточно большой капитал, выбрано хорошее место, мельница оснащена современным оборудованием. Для окончательного осуществления планов остается получить землю. </a:t>
            </a:r>
          </a:p>
        </p:txBody>
      </p:sp>
    </p:spTree>
    <p:extLst>
      <p:ext uri="{BB962C8B-B14F-4D97-AF65-F5344CB8AC3E}">
        <p14:creationId xmlns:p14="http://schemas.microsoft.com/office/powerpoint/2010/main" val="327407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lnSpcReduction="10000"/>
          </a:bodyPr>
          <a:lstStyle/>
          <a:p>
            <a:pPr marL="0" indent="447675" algn="just"/>
            <a:r>
              <a:rPr lang="ru-RU" dirty="0"/>
              <a:t> </a:t>
            </a:r>
            <a:r>
              <a:rPr lang="ru-RU" dirty="0" smtClean="0">
                <a:solidFill>
                  <a:schemeClr val="tx2">
                    <a:lumMod val="75000"/>
                  </a:schemeClr>
                </a:solidFill>
                <a:latin typeface="Times New Roman" pitchFamily="18" charset="0"/>
                <a:cs typeface="Times New Roman" pitchFamily="18" charset="0"/>
              </a:rPr>
              <a:t>Национальные </a:t>
            </a:r>
            <a:r>
              <a:rPr lang="ru-RU" dirty="0">
                <a:solidFill>
                  <a:schemeClr val="tx2">
                    <a:lumMod val="75000"/>
                  </a:schemeClr>
                </a:solidFill>
                <a:latin typeface="Times New Roman" pitchFamily="18" charset="0"/>
                <a:cs typeface="Times New Roman" pitchFamily="18" charset="0"/>
              </a:rPr>
              <a:t>общества Красного Креста. Существуют более чем в 170 странах мира (в арабских странах, Пакистане, Афганистане, Туркменистане, Узбекистане, Таджикистане, Азербайджане </a:t>
            </a:r>
            <a:r>
              <a:rPr lang="ru-RU" dirty="0" smtClean="0">
                <a:solidFill>
                  <a:schemeClr val="tx2">
                    <a:lumMod val="75000"/>
                  </a:schemeClr>
                </a:solidFill>
                <a:latin typeface="Times New Roman" pitchFamily="18" charset="0"/>
                <a:cs typeface="Times New Roman" pitchFamily="18" charset="0"/>
              </a:rPr>
              <a:t>– </a:t>
            </a:r>
            <a:r>
              <a:rPr lang="ru-RU" dirty="0">
                <a:solidFill>
                  <a:schemeClr val="tx2">
                    <a:lumMod val="75000"/>
                  </a:schemeClr>
                </a:solidFill>
                <a:latin typeface="Times New Roman" pitchFamily="18" charset="0"/>
                <a:cs typeface="Times New Roman" pitchFamily="18" charset="0"/>
              </a:rPr>
              <a:t>общества Красного Полумесяца, в Иране </a:t>
            </a:r>
            <a:r>
              <a:rPr lang="ru-RU" dirty="0" smtClean="0">
                <a:solidFill>
                  <a:schemeClr val="tx2">
                    <a:lumMod val="75000"/>
                  </a:schemeClr>
                </a:solidFill>
                <a:latin typeface="Times New Roman" pitchFamily="18" charset="0"/>
                <a:cs typeface="Times New Roman" pitchFamily="18" charset="0"/>
              </a:rPr>
              <a:t>– </a:t>
            </a:r>
            <a:r>
              <a:rPr lang="ru-RU" dirty="0">
                <a:solidFill>
                  <a:schemeClr val="tx2">
                    <a:lumMod val="75000"/>
                  </a:schemeClr>
                </a:solidFill>
                <a:latin typeface="Times New Roman" pitchFamily="18" charset="0"/>
                <a:cs typeface="Times New Roman" pitchFamily="18" charset="0"/>
              </a:rPr>
              <a:t>Общество Красного Льва и Солнца). Национальные общества помогают своим правительствам, осуществляя программы оказания помощи во время вооруженных конфликтов, при стихийных бедствиях, оказывают гуманитарную помощь и т. д. </a:t>
            </a:r>
          </a:p>
        </p:txBody>
      </p:sp>
    </p:spTree>
    <p:extLst>
      <p:ext uri="{BB962C8B-B14F-4D97-AF65-F5344CB8AC3E}">
        <p14:creationId xmlns:p14="http://schemas.microsoft.com/office/powerpoint/2010/main" val="134020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80728"/>
            <a:ext cx="8075240" cy="2304256"/>
          </a:xfrm>
        </p:spPr>
        <p:txBody>
          <a:bodyPr>
            <a:noAutofit/>
          </a:bodyPr>
          <a:lstStyle/>
          <a:p>
            <a:pPr indent="447675" algn="just"/>
            <a:r>
              <a:rPr lang="ru-RU" sz="3600" dirty="0" smtClean="0">
                <a:solidFill>
                  <a:schemeClr val="tx2">
                    <a:lumMod val="75000"/>
                  </a:schemeClr>
                </a:solidFill>
                <a:latin typeface="Times New Roman" pitchFamily="18" charset="0"/>
                <a:cs typeface="Times New Roman" pitchFamily="18" charset="0"/>
              </a:rPr>
              <a:t>В 2005 г. Международное движение Красного Креста и Красного Полумесяца приняло дополнительную эмблему – Красный Кристалл.</a:t>
            </a:r>
            <a:br>
              <a:rPr lang="ru-RU" sz="3600" dirty="0" smtClean="0">
                <a:solidFill>
                  <a:schemeClr val="tx2">
                    <a:lumMod val="75000"/>
                  </a:schemeClr>
                </a:solidFill>
                <a:latin typeface="Times New Roman" pitchFamily="18" charset="0"/>
                <a:cs typeface="Times New Roman" pitchFamily="18" charset="0"/>
              </a:rPr>
            </a:br>
            <a:endParaRPr lang="ru-RU" sz="3600" dirty="0">
              <a:solidFill>
                <a:schemeClr val="tx2">
                  <a:lumMod val="75000"/>
                </a:schemeClr>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17" y="3573016"/>
            <a:ext cx="4703227"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12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5842992" cy="5649491"/>
          </a:xfrm>
        </p:spPr>
        <p:txBody>
          <a:bodyPr>
            <a:normAutofit lnSpcReduction="10000"/>
          </a:bodyPr>
          <a:lstStyle/>
          <a:p>
            <a:pPr marL="0" indent="447675" algn="just">
              <a:buNone/>
            </a:pPr>
            <a:r>
              <a:rPr lang="ru-RU" sz="2900" dirty="0">
                <a:solidFill>
                  <a:schemeClr val="tx2">
                    <a:lumMod val="75000"/>
                  </a:schemeClr>
                </a:solidFill>
                <a:latin typeface="Times New Roman" pitchFamily="18" charset="0"/>
                <a:cs typeface="Times New Roman" pitchFamily="18" charset="0"/>
              </a:rPr>
              <a:t>Медаль Анри Дюнана </a:t>
            </a:r>
            <a:r>
              <a:rPr lang="ru-RU" sz="2800" dirty="0" smtClean="0">
                <a:solidFill>
                  <a:schemeClr val="tx2">
                    <a:lumMod val="75000"/>
                  </a:schemeClr>
                </a:solidFill>
                <a:latin typeface="Times New Roman" pitchFamily="18" charset="0"/>
                <a:cs typeface="Times New Roman" pitchFamily="18" charset="0"/>
              </a:rPr>
              <a:t>–</a:t>
            </a:r>
            <a:r>
              <a:rPr lang="ru-RU" sz="2900" dirty="0" smtClean="0">
                <a:solidFill>
                  <a:schemeClr val="tx2">
                    <a:lumMod val="75000"/>
                  </a:schemeClr>
                </a:solidFill>
                <a:latin typeface="Times New Roman" pitchFamily="18" charset="0"/>
                <a:cs typeface="Times New Roman" pitchFamily="18" charset="0"/>
              </a:rPr>
              <a:t> </a:t>
            </a:r>
            <a:r>
              <a:rPr lang="ru-RU" sz="2900" dirty="0">
                <a:solidFill>
                  <a:schemeClr val="tx2">
                    <a:lumMod val="75000"/>
                  </a:schemeClr>
                </a:solidFill>
                <a:latin typeface="Times New Roman" pitchFamily="18" charset="0"/>
                <a:cs typeface="Times New Roman" pitchFamily="18" charset="0"/>
              </a:rPr>
              <a:t>высшая награда международного движения Красного Креста и Красного Полумесяца.</a:t>
            </a:r>
          </a:p>
          <a:p>
            <a:pPr marL="0" indent="447675" algn="just">
              <a:buNone/>
            </a:pPr>
            <a:r>
              <a:rPr lang="ru-RU" sz="2900" dirty="0" smtClean="0">
                <a:solidFill>
                  <a:schemeClr val="tx2">
                    <a:lumMod val="75000"/>
                  </a:schemeClr>
                </a:solidFill>
                <a:latin typeface="Times New Roman" pitchFamily="18" charset="0"/>
                <a:cs typeface="Times New Roman" pitchFamily="18" charset="0"/>
              </a:rPr>
              <a:t>Учреждена </a:t>
            </a:r>
            <a:r>
              <a:rPr lang="ru-RU" sz="2900" dirty="0">
                <a:solidFill>
                  <a:schemeClr val="tx2">
                    <a:lumMod val="75000"/>
                  </a:schemeClr>
                </a:solidFill>
                <a:latin typeface="Times New Roman" pitchFamily="18" charset="0"/>
                <a:cs typeface="Times New Roman" pitchFamily="18" charset="0"/>
              </a:rPr>
              <a:t>решением XX Международной конференции Красного Креста и Красного Полумесяца в 1965 году по инициативе Австралийского Красного Креста, который предоставил средства на её изготовление и последующее производство.</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0689"/>
            <a:ext cx="2196000" cy="492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35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052736"/>
            <a:ext cx="7992888" cy="3888431"/>
          </a:xfrm>
        </p:spPr>
        <p:txBody>
          <a:bodyPr>
            <a:normAutofit/>
          </a:bodyPr>
          <a:lstStyle/>
          <a:p>
            <a:pPr marL="0" indent="447675" algn="just">
              <a:buNone/>
            </a:pPr>
            <a:r>
              <a:rPr lang="ru-RU" sz="4000" b="1" i="1" dirty="0">
                <a:solidFill>
                  <a:srgbClr val="C00000"/>
                </a:solidFill>
                <a:latin typeface="Times New Roman" pitchFamily="18" charset="0"/>
                <a:cs typeface="Times New Roman" pitchFamily="18" charset="0"/>
              </a:rPr>
              <a:t>8 мая </a:t>
            </a:r>
            <a:r>
              <a:rPr lang="ru-RU" sz="4000" dirty="0">
                <a:solidFill>
                  <a:schemeClr val="tx2">
                    <a:lumMod val="75000"/>
                  </a:schemeClr>
                </a:solidFill>
                <a:latin typeface="Times New Roman" pitchFamily="18" charset="0"/>
                <a:cs typeface="Times New Roman" pitchFamily="18" charset="0"/>
              </a:rPr>
              <a:t>– это день рождения Анри Дюнана. В знак признательности к его заслугам этот день с </a:t>
            </a:r>
            <a:r>
              <a:rPr lang="ru-RU" sz="4000" i="1" dirty="0">
                <a:solidFill>
                  <a:srgbClr val="C00000"/>
                </a:solidFill>
                <a:latin typeface="Times New Roman" pitchFamily="18" charset="0"/>
                <a:cs typeface="Times New Roman" pitchFamily="18" charset="0"/>
              </a:rPr>
              <a:t>1953 г.</a:t>
            </a:r>
            <a:r>
              <a:rPr lang="ru-RU" sz="4000" dirty="0">
                <a:solidFill>
                  <a:schemeClr val="tx2">
                    <a:lumMod val="75000"/>
                  </a:schemeClr>
                </a:solidFill>
                <a:latin typeface="Times New Roman" pitchFamily="18" charset="0"/>
                <a:cs typeface="Times New Roman" pitchFamily="18" charset="0"/>
              </a:rPr>
              <a:t> стал праздником Движения Красного Креста и Красного Полумесяца.</a:t>
            </a:r>
          </a:p>
          <a:p>
            <a:endParaRPr lang="ru-RU" dirty="0"/>
          </a:p>
        </p:txBody>
      </p:sp>
    </p:spTree>
    <p:extLst>
      <p:ext uri="{BB962C8B-B14F-4D97-AF65-F5344CB8AC3E}">
        <p14:creationId xmlns:p14="http://schemas.microsoft.com/office/powerpoint/2010/main" val="410497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a:bodyPr>
          <a:lstStyle/>
          <a:p>
            <a:pPr marL="0" indent="447675" algn="just">
              <a:buNone/>
            </a:pPr>
            <a:endParaRPr lang="ru-RU" sz="2400" b="1" dirty="0" smtClean="0">
              <a:solidFill>
                <a:schemeClr val="tx2">
                  <a:lumMod val="75000"/>
                </a:schemeClr>
              </a:solidFill>
              <a:latin typeface="Times New Roman" pitchFamily="18" charset="0"/>
              <a:cs typeface="Times New Roman" pitchFamily="18" charset="0"/>
            </a:endParaRPr>
          </a:p>
          <a:p>
            <a:pPr marL="0" indent="447675" algn="just">
              <a:buNone/>
            </a:pPr>
            <a:r>
              <a:rPr lang="ru-RU" sz="4000" b="1" dirty="0" smtClean="0">
                <a:solidFill>
                  <a:srgbClr val="17375E"/>
                </a:solidFill>
                <a:latin typeface="Times New Roman" pitchFamily="18" charset="0"/>
                <a:cs typeface="Times New Roman" pitchFamily="18" charset="0"/>
              </a:rPr>
              <a:t>"Все </a:t>
            </a:r>
            <a:r>
              <a:rPr lang="ru-RU" sz="4000" b="1" dirty="0">
                <a:solidFill>
                  <a:srgbClr val="17375E"/>
                </a:solidFill>
                <a:latin typeface="Times New Roman" pitchFamily="18" charset="0"/>
                <a:cs typeface="Times New Roman" pitchFamily="18" charset="0"/>
              </a:rPr>
              <a:t>могут, каждый в своей в сфере, по мере сил и возможности, содействовать доброму делу".  </a:t>
            </a:r>
            <a:endParaRPr lang="ru-RU" sz="4000" b="1" dirty="0" smtClean="0">
              <a:solidFill>
                <a:srgbClr val="17375E"/>
              </a:solidFill>
              <a:latin typeface="Times New Roman" pitchFamily="18" charset="0"/>
              <a:cs typeface="Times New Roman" pitchFamily="18" charset="0"/>
            </a:endParaRPr>
          </a:p>
          <a:p>
            <a:pPr marL="0" indent="447675" algn="r">
              <a:buNone/>
            </a:pPr>
            <a:r>
              <a:rPr lang="ru-RU" sz="4000" b="1" dirty="0" smtClean="0">
                <a:solidFill>
                  <a:srgbClr val="17375E"/>
                </a:solidFill>
                <a:latin typeface="Times New Roman" pitchFamily="18" charset="0"/>
                <a:cs typeface="Times New Roman" pitchFamily="18" charset="0"/>
              </a:rPr>
              <a:t>А</a:t>
            </a:r>
            <a:r>
              <a:rPr lang="ru-RU" sz="4000" b="1" dirty="0">
                <a:solidFill>
                  <a:srgbClr val="17375E"/>
                </a:solidFill>
                <a:latin typeface="Times New Roman" pitchFamily="18" charset="0"/>
                <a:cs typeface="Times New Roman" pitchFamily="18" charset="0"/>
              </a:rPr>
              <a:t>. </a:t>
            </a:r>
            <a:r>
              <a:rPr lang="ru-RU" sz="4000" b="1" dirty="0" smtClean="0">
                <a:solidFill>
                  <a:srgbClr val="17375E"/>
                </a:solidFill>
                <a:latin typeface="Times New Roman" pitchFamily="18" charset="0"/>
                <a:cs typeface="Times New Roman" pitchFamily="18" charset="0"/>
              </a:rPr>
              <a:t>Дюнан</a:t>
            </a:r>
            <a:endParaRPr lang="ru-RU" sz="4000" dirty="0">
              <a:solidFill>
                <a:srgbClr val="17375E"/>
              </a:solidFill>
              <a:latin typeface="Times New Roman" pitchFamily="18" charset="0"/>
              <a:cs typeface="Times New Roman" pitchFamily="18" charset="0"/>
            </a:endParaRPr>
          </a:p>
          <a:p>
            <a:pPr algn="just"/>
            <a:endParaRPr lang="ru-RU" sz="4400" dirty="0">
              <a:solidFill>
                <a:srgbClr val="17375E"/>
              </a:solidFill>
              <a:latin typeface="Times New Roman" pitchFamily="18" charset="0"/>
              <a:cs typeface="Times New Roman" pitchFamily="18" charset="0"/>
            </a:endParaRPr>
          </a:p>
        </p:txBody>
      </p:sp>
    </p:spTree>
    <p:extLst>
      <p:ext uri="{BB962C8B-B14F-4D97-AF65-F5344CB8AC3E}">
        <p14:creationId xmlns:p14="http://schemas.microsoft.com/office/powerpoint/2010/main" val="292075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4800" dirty="0" smtClean="0">
                <a:solidFill>
                  <a:schemeClr val="tx2">
                    <a:lumMod val="75000"/>
                  </a:schemeClr>
                </a:solidFill>
                <a:latin typeface="Times New Roman" pitchFamily="18" charset="0"/>
                <a:cs typeface="Times New Roman" pitchFamily="18" charset="0"/>
              </a:rPr>
              <a:t>СПАСИБО ЗА ВНИМАНИЕ!</a:t>
            </a:r>
            <a:endParaRPr lang="ru-RU" sz="48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9530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1216" y="764704"/>
            <a:ext cx="8147248" cy="5361459"/>
          </a:xfrm>
        </p:spPr>
        <p:txBody>
          <a:bodyPr>
            <a:normAutofit fontScale="92500" lnSpcReduction="20000"/>
          </a:bodyPr>
          <a:lstStyle/>
          <a:p>
            <a:pPr marL="0" indent="447675" algn="just">
              <a:spcAft>
                <a:spcPts val="0"/>
              </a:spcAft>
              <a:buNone/>
            </a:pPr>
            <a:r>
              <a:rPr lang="ru-RU" dirty="0">
                <a:solidFill>
                  <a:schemeClr val="tx2">
                    <a:lumMod val="75000"/>
                  </a:schemeClr>
                </a:solidFill>
                <a:latin typeface="Times New Roman" pitchFamily="18" charset="0"/>
                <a:ea typeface="Calibri"/>
                <a:cs typeface="Times New Roman" pitchFamily="18" charset="0"/>
              </a:rPr>
              <a:t>Но здесь Дюнан сталкивается с непреодолимым бюрократическим противодействием. Не добившись успеха в переговорах с алжирскими чиновниками, он отправляется в Париж, обивает пороги различных ведомств. Безрезультатно. Дюнан не опускает руки и с присущим ему упорством и целеустремленностью решает обратиться к последней инстанции </a:t>
            </a:r>
            <a:r>
              <a:rPr lang="ru-RU" dirty="0" smtClean="0">
                <a:solidFill>
                  <a:schemeClr val="tx2">
                    <a:lumMod val="75000"/>
                  </a:schemeClr>
                </a:solidFill>
                <a:latin typeface="Times New Roman" pitchFamily="18" charset="0"/>
                <a:ea typeface="Calibri"/>
                <a:cs typeface="Times New Roman" pitchFamily="18" charset="0"/>
              </a:rPr>
              <a:t>– </a:t>
            </a:r>
            <a:r>
              <a:rPr lang="ru-RU" dirty="0">
                <a:solidFill>
                  <a:schemeClr val="tx2">
                    <a:lumMod val="75000"/>
                  </a:schemeClr>
                </a:solidFill>
                <a:latin typeface="Times New Roman" pitchFamily="18" charset="0"/>
                <a:ea typeface="Calibri"/>
                <a:cs typeface="Times New Roman" pitchFamily="18" charset="0"/>
              </a:rPr>
              <a:t>императору. Наполеон III находится в это время в Сольферино во главе французской армии, которая вместе с итальянскими союзниками готовится отразить вторжение австрийских войск. И Дюнан отправляется в Италию. </a:t>
            </a:r>
          </a:p>
          <a:p>
            <a:pPr indent="0">
              <a:lnSpc>
                <a:spcPct val="115000"/>
              </a:lnSpc>
              <a:spcAft>
                <a:spcPts val="0"/>
              </a:spcAft>
              <a:buNone/>
            </a:pPr>
            <a:endParaRPr lang="ru-RU" sz="2800" dirty="0">
              <a:solidFill>
                <a:srgbClr val="002060"/>
              </a:solidFill>
              <a:effectLst/>
              <a:latin typeface="Arial" pitchFamily="34" charset="0"/>
              <a:ea typeface="Calibri"/>
              <a:cs typeface="Arial" pitchFamily="34" charset="0"/>
            </a:endParaRPr>
          </a:p>
        </p:txBody>
      </p:sp>
    </p:spTree>
    <p:extLst>
      <p:ext uri="{BB962C8B-B14F-4D97-AF65-F5344CB8AC3E}">
        <p14:creationId xmlns:p14="http://schemas.microsoft.com/office/powerpoint/2010/main" val="80779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68760"/>
            <a:ext cx="8229600" cy="4248473"/>
          </a:xfrm>
        </p:spPr>
        <p:txBody>
          <a:bodyPr>
            <a:normAutofit lnSpcReduction="10000"/>
          </a:bodyPr>
          <a:lstStyle/>
          <a:p>
            <a:pPr marL="0" indent="447675" algn="just">
              <a:buNone/>
            </a:pPr>
            <a:r>
              <a:rPr lang="ru-RU" sz="3600" dirty="0" smtClean="0">
                <a:solidFill>
                  <a:schemeClr val="tx2">
                    <a:lumMod val="75000"/>
                  </a:schemeClr>
                </a:solidFill>
                <a:latin typeface="Times New Roman" pitchFamily="18" charset="0"/>
                <a:cs typeface="Times New Roman" pitchFamily="18" charset="0"/>
              </a:rPr>
              <a:t>Как </a:t>
            </a:r>
            <a:r>
              <a:rPr lang="ru-RU" sz="3600" dirty="0">
                <a:solidFill>
                  <a:schemeClr val="tx2">
                    <a:lumMod val="75000"/>
                  </a:schemeClr>
                </a:solidFill>
                <a:latin typeface="Times New Roman" pitchFamily="18" charset="0"/>
                <a:cs typeface="Times New Roman" pitchFamily="18" charset="0"/>
              </a:rPr>
              <a:t>приходят в жизнь человека события, которые полностью меняют ее? Стечение обстоятельств? Судьба? А может быть, в каком-то смысле человек сам создает свою судьбу, призывая те ситуации, к которым он готов и через которые должен пройти? </a:t>
            </a:r>
          </a:p>
          <a:p>
            <a:pPr marL="0" indent="0" algn="just">
              <a:buNone/>
            </a:pPr>
            <a:r>
              <a:rPr lang="ru-RU" sz="4000" dirty="0">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1602714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149080"/>
            <a:ext cx="8208912" cy="2160240"/>
          </a:xfrm>
        </p:spPr>
        <p:txBody>
          <a:bodyPr>
            <a:normAutofit fontScale="92500" lnSpcReduction="10000"/>
          </a:bodyPr>
          <a:lstStyle/>
          <a:p>
            <a:pPr marL="0" indent="447675" algn="just">
              <a:buNone/>
            </a:pPr>
            <a:r>
              <a:rPr lang="ru-RU" dirty="0" smtClean="0">
                <a:solidFill>
                  <a:schemeClr val="tx2">
                    <a:lumMod val="75000"/>
                  </a:schemeClr>
                </a:solidFill>
                <a:latin typeface="Times New Roman" pitchFamily="18" charset="0"/>
                <a:cs typeface="Times New Roman" pitchFamily="18" charset="0"/>
              </a:rPr>
              <a:t>В </a:t>
            </a:r>
            <a:r>
              <a:rPr lang="ru-RU" dirty="0">
                <a:solidFill>
                  <a:schemeClr val="tx2">
                    <a:lumMod val="75000"/>
                  </a:schemeClr>
                </a:solidFill>
                <a:latin typeface="Times New Roman" pitchFamily="18" charset="0"/>
                <a:cs typeface="Times New Roman" pitchFamily="18" charset="0"/>
              </a:rPr>
              <a:t>Италии Дюнан становится свидетелем одной из самых жестоких и кровопролитных битв XIX века </a:t>
            </a:r>
            <a:r>
              <a:rPr lang="ru-RU" dirty="0" smtClean="0">
                <a:solidFill>
                  <a:schemeClr val="tx2">
                    <a:lumMod val="75000"/>
                  </a:schemeClr>
                </a:solidFill>
                <a:latin typeface="Times New Roman" pitchFamily="18" charset="0"/>
                <a:cs typeface="Times New Roman" pitchFamily="18" charset="0"/>
              </a:rPr>
              <a:t>– </a:t>
            </a:r>
            <a:r>
              <a:rPr lang="ru-RU" b="1" i="1" dirty="0">
                <a:solidFill>
                  <a:srgbClr val="C00000"/>
                </a:solidFill>
                <a:latin typeface="Times New Roman" pitchFamily="18" charset="0"/>
                <a:cs typeface="Times New Roman" pitchFamily="18" charset="0"/>
              </a:rPr>
              <a:t>битвы при Сольферино </a:t>
            </a:r>
            <a:r>
              <a:rPr lang="ru-RU" dirty="0" smtClean="0">
                <a:solidFill>
                  <a:schemeClr val="tx2">
                    <a:lumMod val="75000"/>
                  </a:schemeClr>
                </a:solidFill>
                <a:latin typeface="Times New Roman" pitchFamily="18" charset="0"/>
                <a:cs typeface="Times New Roman" pitchFamily="18" charset="0"/>
              </a:rPr>
              <a:t>(</a:t>
            </a:r>
            <a:r>
              <a:rPr lang="ru-RU" dirty="0">
                <a:solidFill>
                  <a:schemeClr val="tx2">
                    <a:lumMod val="75000"/>
                  </a:schemeClr>
                </a:solidFill>
                <a:latin typeface="Times New Roman" pitchFamily="18" charset="0"/>
                <a:cs typeface="Times New Roman" pitchFamily="18" charset="0"/>
              </a:rPr>
              <a:t>24 июня 1859 г.). Итогом этого сражения стало 40 тысяч убитых и раненых. </a:t>
            </a:r>
          </a:p>
          <a:p>
            <a:pPr marL="0" indent="0">
              <a:buNone/>
            </a:pPr>
            <a:endParaRPr lang="ru-RU" dirty="0">
              <a:solidFill>
                <a:schemeClr val="tx2">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4606652" cy="31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63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424936" cy="5688632"/>
          </a:xfrm>
        </p:spPr>
        <p:txBody>
          <a:bodyPr>
            <a:normAutofit/>
          </a:bodyPr>
          <a:lstStyle/>
          <a:p>
            <a:pPr marL="0" indent="447675" algn="just">
              <a:buNone/>
            </a:pPr>
            <a:r>
              <a:rPr lang="ru-RU" dirty="0"/>
              <a:t> </a:t>
            </a:r>
            <a:r>
              <a:rPr lang="ru-RU" sz="3400" dirty="0">
                <a:solidFill>
                  <a:schemeClr val="tx2">
                    <a:lumMod val="75000"/>
                  </a:schemeClr>
                </a:solidFill>
                <a:latin typeface="Times New Roman" pitchFamily="18" charset="0"/>
                <a:cs typeface="Times New Roman" pitchFamily="18" charset="0"/>
              </a:rPr>
              <a:t>«25 июня солнце осветило самое ужасное зрелище, какое только может представить себе человеческое воображение, </a:t>
            </a:r>
            <a:r>
              <a:rPr lang="ru-RU" sz="3400" dirty="0" smtClean="0">
                <a:solidFill>
                  <a:schemeClr val="tx2">
                    <a:lumMod val="75000"/>
                  </a:schemeClr>
                </a:solidFill>
                <a:latin typeface="Times New Roman" pitchFamily="18" charset="0"/>
                <a:cs typeface="Times New Roman" pitchFamily="18" charset="0"/>
              </a:rPr>
              <a:t>– </a:t>
            </a:r>
            <a:r>
              <a:rPr lang="ru-RU" sz="3400" dirty="0">
                <a:solidFill>
                  <a:schemeClr val="tx2">
                    <a:lumMod val="75000"/>
                  </a:schemeClr>
                </a:solidFill>
                <a:latin typeface="Times New Roman" pitchFamily="18" charset="0"/>
                <a:cs typeface="Times New Roman" pitchFamily="18" charset="0"/>
              </a:rPr>
              <a:t>рассказывает Дюнан. </a:t>
            </a:r>
            <a:endParaRPr lang="ru-RU" sz="3400" dirty="0" smtClean="0">
              <a:solidFill>
                <a:schemeClr val="tx2">
                  <a:lumMod val="75000"/>
                </a:schemeClr>
              </a:solidFill>
              <a:latin typeface="Times New Roman" pitchFamily="18" charset="0"/>
              <a:cs typeface="Times New Roman" pitchFamily="18" charset="0"/>
            </a:endParaRPr>
          </a:p>
          <a:p>
            <a:pPr marL="0" indent="447675" algn="just">
              <a:buNone/>
            </a:pPr>
            <a:r>
              <a:rPr lang="ru-RU" sz="3400" dirty="0" smtClean="0">
                <a:solidFill>
                  <a:schemeClr val="tx2">
                    <a:lumMod val="75000"/>
                  </a:schemeClr>
                </a:solidFill>
                <a:latin typeface="Times New Roman" pitchFamily="18" charset="0"/>
                <a:cs typeface="Times New Roman" pitchFamily="18" charset="0"/>
              </a:rPr>
              <a:t>– Все </a:t>
            </a:r>
            <a:r>
              <a:rPr lang="ru-RU" sz="3400" dirty="0">
                <a:solidFill>
                  <a:schemeClr val="tx2">
                    <a:lumMod val="75000"/>
                  </a:schemeClr>
                </a:solidFill>
                <a:latin typeface="Times New Roman" pitchFamily="18" charset="0"/>
                <a:cs typeface="Times New Roman" pitchFamily="18" charset="0"/>
              </a:rPr>
              <a:t>поле битвы усеяно трупами людей и лошадей; дороги, канавы, овраги полны мертвыми телами, а в окрестностях Сольферино земля буквально сплошь покрыта ими... </a:t>
            </a:r>
            <a:endParaRPr lang="en-US" sz="3400" dirty="0" smtClean="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6505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1907</TotalTime>
  <Words>2588</Words>
  <Application>Microsoft Office PowerPoint</Application>
  <PresentationFormat>Экран (4:3)</PresentationFormat>
  <Paragraphs>85</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  АНРИ ДЮНАН –  инициатор создания международной гуманитарной организации Международного Комитета Красного Креста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7 мая 2010 г. в преддверии Дня Красного креста в Минске почтили память великого гуманиста и основателя Международного движения Красного креста Анри Дюнана.  Бюст в его честь в торжественной обстановке был открыт в столичном  сквере по ул. Ленина, недалеко от здания представительства Красного Креста в Беларуси (скульптор –  О. Куприянов).</vt:lpstr>
      <vt:lpstr>Презентация PowerPoint</vt:lpstr>
      <vt:lpstr>Презентация PowerPoint</vt:lpstr>
      <vt:lpstr>Презентация PowerPoint</vt:lpstr>
      <vt:lpstr>В 2005 г. Международное движение Красного Креста и Красного Полумесяца приняло дополнительную эмблему – Красный Кристалл.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Методист</cp:lastModifiedBy>
  <cp:revision>94</cp:revision>
  <dcterms:modified xsi:type="dcterms:W3CDTF">2015-04-22T07:49:16Z</dcterms:modified>
</cp:coreProperties>
</file>