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ADAPTIVE ALGORITHMS IN VIBRATION DIAGNOSIS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3886200"/>
            <a:ext cx="7358114" cy="1752600"/>
          </a:xfrm>
        </p:spPr>
        <p:txBody>
          <a:bodyPr/>
          <a:lstStyle/>
          <a:p>
            <a:pPr algn="l"/>
            <a:endParaRPr lang="en-US" i="1" dirty="0" smtClean="0"/>
          </a:p>
          <a:p>
            <a:pPr algn="l"/>
            <a:r>
              <a:rPr lang="en-US" i="1" dirty="0" smtClean="0"/>
              <a:t>A.V. </a:t>
            </a:r>
            <a:r>
              <a:rPr lang="en-US" i="1" dirty="0" err="1" smtClean="0"/>
              <a:t>Tsurko</a:t>
            </a:r>
            <a:endParaRPr lang="ru-RU" dirty="0" smtClean="0"/>
          </a:p>
          <a:p>
            <a:pPr algn="l"/>
            <a:r>
              <a:rPr lang="en-US" i="1" dirty="0" err="1" smtClean="0"/>
              <a:t>Liahushevich</a:t>
            </a:r>
            <a:r>
              <a:rPr lang="en-US" i="1" dirty="0" smtClean="0"/>
              <a:t> S.I. − Associate Professor</a:t>
            </a:r>
            <a:endParaRPr lang="ru-RU" dirty="0" smtClean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00100" y="71414"/>
            <a:ext cx="71438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 smtClean="0"/>
              <a:t>Belarusian State University </a:t>
            </a:r>
            <a:br>
              <a:rPr lang="en-US" sz="3600" dirty="0" smtClean="0"/>
            </a:br>
            <a:r>
              <a:rPr lang="en-US" sz="3600" dirty="0" smtClean="0"/>
              <a:t>of Informatics and </a:t>
            </a:r>
            <a:r>
              <a:rPr lang="en-US" sz="3600" dirty="0" err="1" smtClean="0"/>
              <a:t>Radioelectronics</a:t>
            </a:r>
            <a:endParaRPr lang="ru-RU" sz="3600" dirty="0" smtClean="0"/>
          </a:p>
          <a:p>
            <a:pPr algn="ctr"/>
            <a:endParaRPr lang="en-US" sz="3600" dirty="0" smtClean="0"/>
          </a:p>
          <a:p>
            <a:pPr algn="ctr"/>
            <a:endParaRPr lang="en-US" sz="3600" dirty="0" smtClean="0"/>
          </a:p>
          <a:p>
            <a:pPr algn="ctr"/>
            <a:endParaRPr lang="en-US" sz="3600" dirty="0" smtClean="0"/>
          </a:p>
          <a:p>
            <a:pPr algn="ctr"/>
            <a:endParaRPr lang="en-US" sz="3600" dirty="0" smtClean="0"/>
          </a:p>
          <a:p>
            <a:pPr algn="ctr"/>
            <a:endParaRPr lang="en-US" sz="3600" dirty="0" smtClean="0"/>
          </a:p>
          <a:p>
            <a:pPr algn="ctr"/>
            <a:endParaRPr lang="en-US" sz="3600" dirty="0" smtClean="0"/>
          </a:p>
          <a:p>
            <a:pPr algn="ctr"/>
            <a:endParaRPr lang="en-US" sz="3600" dirty="0" smtClean="0"/>
          </a:p>
          <a:p>
            <a:pPr algn="ctr"/>
            <a:endParaRPr lang="en-US" sz="3600" dirty="0" smtClean="0"/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The Republic of Belarus, Minsk 2013</a:t>
            </a:r>
            <a:endParaRPr kumimoji="0" lang="en-US" sz="3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3000396"/>
          </a:xfrm>
        </p:spPr>
        <p:txBody>
          <a:bodyPr>
            <a:normAutofit/>
          </a:bodyPr>
          <a:lstStyle/>
          <a:p>
            <a:r>
              <a:rPr lang="en-US" dirty="0" smtClean="0"/>
              <a:t>Thanks for attention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ask your questions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00200"/>
            <a:ext cx="8186766" cy="4525963"/>
          </a:xfrm>
        </p:spPr>
        <p:txBody>
          <a:bodyPr>
            <a:noAutofit/>
          </a:bodyPr>
          <a:lstStyle/>
          <a:p>
            <a:r>
              <a:rPr lang="en-US" sz="3600" dirty="0" smtClean="0"/>
              <a:t>Rolling bearing structure</a:t>
            </a:r>
          </a:p>
          <a:p>
            <a:r>
              <a:rPr lang="en-US" sz="3600" dirty="0" smtClean="0"/>
              <a:t>Test rig equipment</a:t>
            </a:r>
          </a:p>
          <a:p>
            <a:r>
              <a:rPr lang="en-US" sz="3600" dirty="0" smtClean="0"/>
              <a:t>Vibration noise </a:t>
            </a:r>
          </a:p>
          <a:p>
            <a:endParaRPr lang="en-US" sz="3600" dirty="0" smtClean="0"/>
          </a:p>
          <a:p>
            <a:r>
              <a:rPr lang="en-US" sz="3600" smtClean="0"/>
              <a:t>Vibration </a:t>
            </a:r>
            <a:r>
              <a:rPr lang="en-US" sz="3600" dirty="0" smtClean="0"/>
              <a:t>diagnosis process</a:t>
            </a:r>
          </a:p>
          <a:p>
            <a:r>
              <a:rPr lang="en-US" sz="3600" dirty="0" smtClean="0"/>
              <a:t>Adaptive algorithm concept</a:t>
            </a:r>
          </a:p>
          <a:p>
            <a:r>
              <a:rPr lang="en-US" sz="3600" dirty="0" smtClean="0"/>
              <a:t>Machine learning systems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Rolling bearing structure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600868" y="2357430"/>
            <a:ext cx="2543164" cy="3000396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 smtClean="0"/>
              <a:t>Outer Ring</a:t>
            </a:r>
          </a:p>
          <a:p>
            <a:pPr marL="514350" indent="-514350">
              <a:buAutoNum type="arabicParenR"/>
            </a:pPr>
            <a:r>
              <a:rPr lang="en-US" dirty="0" smtClean="0"/>
              <a:t>Ball</a:t>
            </a:r>
          </a:p>
          <a:p>
            <a:pPr marL="514350" indent="-514350">
              <a:buAutoNum type="arabicParenR"/>
            </a:pPr>
            <a:r>
              <a:rPr lang="en-US" dirty="0" smtClean="0"/>
              <a:t>Cage</a:t>
            </a:r>
          </a:p>
          <a:p>
            <a:pPr marL="514350" indent="-514350">
              <a:buAutoNum type="arabicParenR"/>
            </a:pPr>
            <a:r>
              <a:rPr lang="en-US" dirty="0" smtClean="0"/>
              <a:t>Ball Race</a:t>
            </a:r>
          </a:p>
          <a:p>
            <a:pPr marL="514350" indent="-514350">
              <a:buAutoNum type="arabicParenR"/>
            </a:pPr>
            <a:r>
              <a:rPr lang="en-US" dirty="0" smtClean="0"/>
              <a:t>Inner Ring</a:t>
            </a:r>
            <a:endParaRPr lang="ru-RU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1714488"/>
            <a:ext cx="5810291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Rig Equipment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34" y="5000636"/>
            <a:ext cx="8358246" cy="1643074"/>
          </a:xfrm>
        </p:spPr>
        <p:txBody>
          <a:bodyPr numCol="2">
            <a:normAutofit/>
          </a:bodyPr>
          <a:lstStyle/>
          <a:p>
            <a:r>
              <a:rPr lang="en-US" dirty="0" smtClean="0"/>
              <a:t>Rolling Bearing</a:t>
            </a:r>
          </a:p>
          <a:p>
            <a:r>
              <a:rPr lang="en-US" dirty="0" smtClean="0"/>
              <a:t>Induction motor</a:t>
            </a:r>
          </a:p>
          <a:p>
            <a:r>
              <a:rPr lang="en-US" dirty="0" smtClean="0"/>
              <a:t>Accelerometer</a:t>
            </a:r>
          </a:p>
          <a:p>
            <a:r>
              <a:rPr lang="en-US" dirty="0" smtClean="0"/>
              <a:t>Heavy metal base o table</a:t>
            </a:r>
          </a:p>
          <a:p>
            <a:r>
              <a:rPr lang="en-US" dirty="0" smtClean="0"/>
              <a:t>Rubber spacer</a:t>
            </a:r>
          </a:p>
          <a:p>
            <a:r>
              <a:rPr lang="en-US" dirty="0" smtClean="0"/>
              <a:t>Computer</a:t>
            </a:r>
            <a:endParaRPr lang="ru-RU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587" y="1652587"/>
            <a:ext cx="5105400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Vibration noise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-32" y="3429000"/>
            <a:ext cx="9144032" cy="428628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Normal bearing: waveform and the spectrum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0" y="6072206"/>
            <a:ext cx="9144000" cy="428604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Defective outer race: waveform and the spectrum</a:t>
            </a:r>
            <a:endParaRPr lang="ru-RU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428736"/>
            <a:ext cx="7753326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097456"/>
            <a:ext cx="7715304" cy="19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Vibration  diagnosis process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600200"/>
            <a:ext cx="7972452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400" dirty="0" smtClean="0"/>
              <a:t>The process includes five sequential phases: </a:t>
            </a:r>
          </a:p>
          <a:p>
            <a:pPr>
              <a:buNone/>
            </a:pPr>
            <a:endParaRPr lang="en-US" sz="1200" dirty="0" smtClean="0"/>
          </a:p>
          <a:p>
            <a:pPr marL="514350" indent="-514350">
              <a:buAutoNum type="arabicParenR"/>
            </a:pPr>
            <a:r>
              <a:rPr lang="en-US" sz="3400" dirty="0" smtClean="0"/>
              <a:t>Theoretical model development </a:t>
            </a:r>
          </a:p>
          <a:p>
            <a:pPr marL="514350" indent="-514350">
              <a:buAutoNum type="arabicParenR"/>
            </a:pPr>
            <a:r>
              <a:rPr lang="en-US" sz="3400" dirty="0" smtClean="0"/>
              <a:t>Empirical data obtaining </a:t>
            </a:r>
          </a:p>
          <a:p>
            <a:pPr marL="514350" indent="-514350">
              <a:buAutoNum type="arabicParenR"/>
            </a:pPr>
            <a:r>
              <a:rPr lang="en-US" sz="3400" dirty="0" smtClean="0"/>
              <a:t>Diagnostic feature extraction </a:t>
            </a:r>
          </a:p>
          <a:p>
            <a:pPr marL="514350" indent="-514350">
              <a:buAutoNum type="arabicParenR"/>
            </a:pPr>
            <a:r>
              <a:rPr lang="en-US" sz="3400" dirty="0" smtClean="0"/>
              <a:t>Fault state classification </a:t>
            </a:r>
          </a:p>
          <a:p>
            <a:pPr marL="514350" indent="-514350">
              <a:buAutoNum type="arabicParenR"/>
            </a:pPr>
            <a:r>
              <a:rPr lang="en-US" sz="3400" dirty="0" smtClean="0"/>
              <a:t>Fault progress prediction and decisions</a:t>
            </a:r>
            <a:endParaRPr lang="ru-RU" sz="3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Adaptive algorithm concept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00034" y="4857760"/>
            <a:ext cx="8143932" cy="1643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In modern vibration analysis </a:t>
            </a:r>
            <a:br>
              <a:rPr lang="en-US" sz="3200" dirty="0" smtClean="0"/>
            </a:br>
            <a:r>
              <a:rPr lang="en-US" sz="3200" dirty="0" smtClean="0"/>
              <a:t>adaptation algorithms are mainly used for classification at the fourth diagnosis phase.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2557471"/>
            <a:ext cx="398145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Содержимое 2"/>
          <p:cNvSpPr txBox="1">
            <a:spLocks/>
          </p:cNvSpPr>
          <p:nvPr/>
        </p:nvSpPr>
        <p:spPr>
          <a:xfrm>
            <a:off x="485804" y="1385886"/>
            <a:ext cx="8229600" cy="104298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Adaptation means (re)tuning of system parameters for better performance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Machine learning systems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Uncertainty of input data require using of adaptive data processing</a:t>
            </a:r>
          </a:p>
          <a:p>
            <a:r>
              <a:rPr lang="en-US" dirty="0" smtClean="0"/>
              <a:t>Best effectiveness in classification is provided by machine learning systems</a:t>
            </a:r>
          </a:p>
          <a:p>
            <a:r>
              <a:rPr lang="en-US" dirty="0" smtClean="0"/>
              <a:t>Such systems adapt to input data in process of training (learning) by selected data set under control of human-supervisor</a:t>
            </a:r>
          </a:p>
          <a:p>
            <a:r>
              <a:rPr lang="en-US" dirty="0" smtClean="0"/>
              <a:t>Most common and effective machine learning techniques are ANN (BP-based MLP) and SVM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Artificial Neural Network (ANN) and</a:t>
            </a:r>
            <a:br>
              <a:rPr lang="en-US" dirty="0" smtClean="0"/>
            </a:br>
            <a:r>
              <a:rPr lang="en-US" dirty="0" smtClean="0"/>
              <a:t>Support Vector Machine (SVM)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0374" y="5646758"/>
            <a:ext cx="4040188" cy="92551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ANN is an interconnected group of nodes, akin to the vast network of neurons in a brain.</a:t>
            </a:r>
            <a:endParaRPr lang="ru-RU" dirty="0" smtClean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4876" y="5143512"/>
            <a:ext cx="4041775" cy="150019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SVM places a </a:t>
            </a:r>
            <a:r>
              <a:rPr lang="en-US" dirty="0" err="1" smtClean="0"/>
              <a:t>Hyperplane</a:t>
            </a:r>
            <a:r>
              <a:rPr lang="en-US" dirty="0" smtClean="0"/>
              <a:t> (H):</a:t>
            </a:r>
          </a:p>
          <a:p>
            <a:r>
              <a:rPr lang="en-US" dirty="0" smtClean="0"/>
              <a:t>H1 does not separate the classes. H2 does, but only with a small margin. H3 separates them with the maximum margin.</a:t>
            </a:r>
            <a:endParaRPr lang="ru-RU" dirty="0" smtClean="0"/>
          </a:p>
        </p:txBody>
      </p:sp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663" y="1549414"/>
            <a:ext cx="3287261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571612"/>
            <a:ext cx="4041775" cy="3500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E8FFE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242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ADAPTIVE ALGORITHMS IN VIBRATION DIAGNOSIS</vt:lpstr>
      <vt:lpstr>Plan</vt:lpstr>
      <vt:lpstr>Rolling bearing structure</vt:lpstr>
      <vt:lpstr>Test Rig Equipment</vt:lpstr>
      <vt:lpstr>Vibration noise</vt:lpstr>
      <vt:lpstr>Vibration  diagnosis process</vt:lpstr>
      <vt:lpstr>Adaptive algorithm concept</vt:lpstr>
      <vt:lpstr>Machine learning systems</vt:lpstr>
      <vt:lpstr>Artificial Neural Network (ANN) and Support Vector Machine (SVM)</vt:lpstr>
      <vt:lpstr>Thanks for attention  ask your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ADAPTIVE ALGORITHMS IN VIBRATION DIAGNOSIS</dc:title>
  <dc:creator>Ratgor (Цурко А.В,)</dc:creator>
  <cp:lastModifiedBy>Admin</cp:lastModifiedBy>
  <cp:revision>25</cp:revision>
  <dcterms:modified xsi:type="dcterms:W3CDTF">2013-05-04T12:11:52Z</dcterms:modified>
</cp:coreProperties>
</file>