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3"/>
  </p:notesMasterIdLst>
  <p:sldIdLst>
    <p:sldId id="256" r:id="rId2"/>
    <p:sldId id="257" r:id="rId3"/>
    <p:sldId id="265" r:id="rId4"/>
    <p:sldId id="258" r:id="rId5"/>
    <p:sldId id="266" r:id="rId6"/>
    <p:sldId id="259" r:id="rId7"/>
    <p:sldId id="260" r:id="rId8"/>
    <p:sldId id="261" r:id="rId9"/>
    <p:sldId id="264" r:id="rId10"/>
    <p:sldId id="262"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24" autoAdjust="0"/>
    <p:restoredTop sz="94660"/>
  </p:normalViewPr>
  <p:slideViewPr>
    <p:cSldViewPr>
      <p:cViewPr>
        <p:scale>
          <a:sx n="50" d="100"/>
          <a:sy n="50" d="100"/>
        </p:scale>
        <p:origin x="-720" y="-11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BBE95-6521-426D-86C4-822A59430378}" type="datetimeFigureOut">
              <a:rPr lang="ru-RU" smtClean="0"/>
              <a:t>30.01.2015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F1CE1-8705-4D5E-BB76-3129D5BCB409}" type="slidenum">
              <a:rPr lang="ru-RU" smtClean="0"/>
              <a:t>‹#›</a:t>
            </a:fld>
            <a:endParaRPr lang="ru-RU"/>
          </a:p>
        </p:txBody>
      </p:sp>
    </p:spTree>
    <p:extLst>
      <p:ext uri="{BB962C8B-B14F-4D97-AF65-F5344CB8AC3E}">
        <p14:creationId xmlns:p14="http://schemas.microsoft.com/office/powerpoint/2010/main" val="271593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DF1CE1-8705-4D5E-BB76-3129D5BCB409}" type="slidenum">
              <a:rPr lang="ru-RU" smtClean="0"/>
              <a:t>1</a:t>
            </a:fld>
            <a:endParaRPr lang="ru-RU"/>
          </a:p>
        </p:txBody>
      </p:sp>
    </p:spTree>
    <p:extLst>
      <p:ext uri="{BB962C8B-B14F-4D97-AF65-F5344CB8AC3E}">
        <p14:creationId xmlns:p14="http://schemas.microsoft.com/office/powerpoint/2010/main" val="376807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DF1CE1-8705-4D5E-BB76-3129D5BCB409}" type="slidenum">
              <a:rPr lang="ru-RU" smtClean="0"/>
              <a:t>10</a:t>
            </a:fld>
            <a:endParaRPr lang="ru-RU"/>
          </a:p>
        </p:txBody>
      </p:sp>
    </p:spTree>
    <p:extLst>
      <p:ext uri="{BB962C8B-B14F-4D97-AF65-F5344CB8AC3E}">
        <p14:creationId xmlns:p14="http://schemas.microsoft.com/office/powerpoint/2010/main" val="77226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DF1CE1-8705-4D5E-BB76-3129D5BCB409}" type="slidenum">
              <a:rPr lang="ru-RU" smtClean="0"/>
              <a:t>11</a:t>
            </a:fld>
            <a:endParaRPr lang="ru-RU"/>
          </a:p>
        </p:txBody>
      </p:sp>
    </p:spTree>
    <p:extLst>
      <p:ext uri="{BB962C8B-B14F-4D97-AF65-F5344CB8AC3E}">
        <p14:creationId xmlns:p14="http://schemas.microsoft.com/office/powerpoint/2010/main" val="191682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DF1CE1-8705-4D5E-BB76-3129D5BCB409}" type="slidenum">
              <a:rPr lang="ru-RU" smtClean="0"/>
              <a:t>2</a:t>
            </a:fld>
            <a:endParaRPr lang="ru-RU"/>
          </a:p>
        </p:txBody>
      </p:sp>
    </p:spTree>
    <p:extLst>
      <p:ext uri="{BB962C8B-B14F-4D97-AF65-F5344CB8AC3E}">
        <p14:creationId xmlns:p14="http://schemas.microsoft.com/office/powerpoint/2010/main" val="39607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DF1CE1-8705-4D5E-BB76-3129D5BCB409}" type="slidenum">
              <a:rPr lang="ru-RU" smtClean="0"/>
              <a:t>3</a:t>
            </a:fld>
            <a:endParaRPr lang="ru-RU"/>
          </a:p>
        </p:txBody>
      </p:sp>
    </p:spTree>
    <p:extLst>
      <p:ext uri="{BB962C8B-B14F-4D97-AF65-F5344CB8AC3E}">
        <p14:creationId xmlns:p14="http://schemas.microsoft.com/office/powerpoint/2010/main" val="86126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DF1CE1-8705-4D5E-BB76-3129D5BCB409}" type="slidenum">
              <a:rPr lang="ru-RU" smtClean="0"/>
              <a:t>4</a:t>
            </a:fld>
            <a:endParaRPr lang="ru-RU"/>
          </a:p>
        </p:txBody>
      </p:sp>
    </p:spTree>
    <p:extLst>
      <p:ext uri="{BB962C8B-B14F-4D97-AF65-F5344CB8AC3E}">
        <p14:creationId xmlns:p14="http://schemas.microsoft.com/office/powerpoint/2010/main" val="319518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DF1CE1-8705-4D5E-BB76-3129D5BCB409}" type="slidenum">
              <a:rPr lang="ru-RU" smtClean="0"/>
              <a:t>5</a:t>
            </a:fld>
            <a:endParaRPr lang="ru-RU"/>
          </a:p>
        </p:txBody>
      </p:sp>
    </p:spTree>
    <p:extLst>
      <p:ext uri="{BB962C8B-B14F-4D97-AF65-F5344CB8AC3E}">
        <p14:creationId xmlns:p14="http://schemas.microsoft.com/office/powerpoint/2010/main" val="141370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DF1CE1-8705-4D5E-BB76-3129D5BCB409}" type="slidenum">
              <a:rPr lang="ru-RU" smtClean="0"/>
              <a:t>6</a:t>
            </a:fld>
            <a:endParaRPr lang="ru-RU"/>
          </a:p>
        </p:txBody>
      </p:sp>
    </p:spTree>
    <p:extLst>
      <p:ext uri="{BB962C8B-B14F-4D97-AF65-F5344CB8AC3E}">
        <p14:creationId xmlns:p14="http://schemas.microsoft.com/office/powerpoint/2010/main" val="282348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DF1CE1-8705-4D5E-BB76-3129D5BCB409}" type="slidenum">
              <a:rPr lang="ru-RU" smtClean="0"/>
              <a:t>7</a:t>
            </a:fld>
            <a:endParaRPr lang="ru-RU"/>
          </a:p>
        </p:txBody>
      </p:sp>
    </p:spTree>
    <p:extLst>
      <p:ext uri="{BB962C8B-B14F-4D97-AF65-F5344CB8AC3E}">
        <p14:creationId xmlns:p14="http://schemas.microsoft.com/office/powerpoint/2010/main" val="61291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DF1CE1-8705-4D5E-BB76-3129D5BCB409}" type="slidenum">
              <a:rPr lang="ru-RU" smtClean="0"/>
              <a:t>8</a:t>
            </a:fld>
            <a:endParaRPr lang="ru-RU"/>
          </a:p>
        </p:txBody>
      </p:sp>
    </p:spTree>
    <p:extLst>
      <p:ext uri="{BB962C8B-B14F-4D97-AF65-F5344CB8AC3E}">
        <p14:creationId xmlns:p14="http://schemas.microsoft.com/office/powerpoint/2010/main" val="104775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DF1CE1-8705-4D5E-BB76-3129D5BCB409}" type="slidenum">
              <a:rPr lang="ru-RU" smtClean="0"/>
              <a:t>9</a:t>
            </a:fld>
            <a:endParaRPr lang="ru-RU"/>
          </a:p>
        </p:txBody>
      </p:sp>
    </p:spTree>
    <p:extLst>
      <p:ext uri="{BB962C8B-B14F-4D97-AF65-F5344CB8AC3E}">
        <p14:creationId xmlns:p14="http://schemas.microsoft.com/office/powerpoint/2010/main" val="238207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F1DE14-8807-4105-ACCB-0DF005430A28}"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639FA0-5C08-4695-B627-2E99F6A1FE0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F1DE14-8807-4105-ACCB-0DF005430A28}"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639FA0-5C08-4695-B627-2E99F6A1FE0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F1DE14-8807-4105-ACCB-0DF005430A28}"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639FA0-5C08-4695-B627-2E99F6A1FE0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F1DE14-8807-4105-ACCB-0DF005430A28}"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639FA0-5C08-4695-B627-2E99F6A1FE0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F1DE14-8807-4105-ACCB-0DF005430A28}" type="datetimeFigureOut">
              <a:rPr lang="ru-RU" smtClean="0"/>
              <a:pPr/>
              <a:t>30.01.2015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639FA0-5C08-4695-B627-2E99F6A1FE0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F1DE14-8807-4105-ACCB-0DF005430A28}" type="datetimeFigureOut">
              <a:rPr lang="ru-RU" smtClean="0"/>
              <a:pPr/>
              <a:t>30.01.2015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639FA0-5C08-4695-B627-2E99F6A1FE0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F1DE14-8807-4105-ACCB-0DF005430A28}" type="datetimeFigureOut">
              <a:rPr lang="ru-RU" smtClean="0"/>
              <a:pPr/>
              <a:t>30.01.2015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639FA0-5C08-4695-B627-2E99F6A1FE0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F1DE14-8807-4105-ACCB-0DF005430A28}" type="datetimeFigureOut">
              <a:rPr lang="ru-RU" smtClean="0"/>
              <a:pPr/>
              <a:t>30.01.2015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639FA0-5C08-4695-B627-2E99F6A1FE0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F1DE14-8807-4105-ACCB-0DF005430A28}" type="datetimeFigureOut">
              <a:rPr lang="ru-RU" smtClean="0"/>
              <a:pPr/>
              <a:t>30.01.2015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639FA0-5C08-4695-B627-2E99F6A1FE0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F1DE14-8807-4105-ACCB-0DF005430A28}" type="datetimeFigureOut">
              <a:rPr lang="ru-RU" smtClean="0"/>
              <a:pPr/>
              <a:t>30.01.2015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639FA0-5C08-4695-B627-2E99F6A1FE0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F1DE14-8807-4105-ACCB-0DF005430A28}" type="datetimeFigureOut">
              <a:rPr lang="ru-RU" smtClean="0"/>
              <a:pPr/>
              <a:t>30.01.2015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639FA0-5C08-4695-B627-2E99F6A1FE0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t="-23000" b="-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1DE14-8807-4105-ACCB-0DF005430A28}" type="datetimeFigureOut">
              <a:rPr lang="ru-RU" smtClean="0"/>
              <a:pPr/>
              <a:t>30.01.2015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39FA0-5C08-4695-B627-2E99F6A1FE0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600000">
            <a:off x="645208" y="1412776"/>
            <a:ext cx="7815290" cy="2808311"/>
          </a:xfrm>
        </p:spPr>
        <p:txBody>
          <a:bodyPr>
            <a:normAutofit fontScale="90000"/>
          </a:bodyPr>
          <a:lstStyle/>
          <a:p>
            <a:r>
              <a:rPr lang="ru-RU" sz="10700" b="1" dirty="0" smtClean="0">
                <a:solidFill>
                  <a:srgbClr val="002060"/>
                </a:solidFill>
                <a:latin typeface="Courier New" panose="02070309020205020404" pitchFamily="49" charset="0"/>
                <a:cs typeface="Courier New" panose="02070309020205020404" pitchFamily="49" charset="0"/>
              </a:rPr>
              <a:t/>
            </a:r>
            <a:br>
              <a:rPr lang="ru-RU" sz="10700" b="1" dirty="0" smtClean="0">
                <a:solidFill>
                  <a:srgbClr val="002060"/>
                </a:solidFill>
                <a:latin typeface="Courier New" panose="02070309020205020404" pitchFamily="49" charset="0"/>
                <a:cs typeface="Courier New" panose="02070309020205020404" pitchFamily="49" charset="0"/>
              </a:rPr>
            </a:br>
            <a:r>
              <a:rPr lang="de-DE" sz="10700" b="1" dirty="0" smtClean="0">
                <a:solidFill>
                  <a:srgbClr val="002060"/>
                </a:solidFill>
                <a:latin typeface="Courier New" panose="02070309020205020404" pitchFamily="49" charset="0"/>
                <a:cs typeface="Courier New" panose="02070309020205020404" pitchFamily="49" charset="0"/>
              </a:rPr>
              <a:t>  </a:t>
            </a:r>
            <a:r>
              <a:rPr lang="ru-RU" sz="10700" b="1" dirty="0" smtClean="0">
                <a:solidFill>
                  <a:srgbClr val="002060"/>
                </a:solidFill>
                <a:latin typeface="Courier New" panose="02070309020205020404" pitchFamily="49" charset="0"/>
                <a:cs typeface="Courier New" panose="02070309020205020404" pitchFamily="49" charset="0"/>
              </a:rPr>
              <a:t/>
            </a:r>
            <a:br>
              <a:rPr lang="ru-RU" sz="10700" b="1" dirty="0" smtClean="0">
                <a:solidFill>
                  <a:srgbClr val="002060"/>
                </a:solidFill>
                <a:latin typeface="Courier New" panose="02070309020205020404" pitchFamily="49" charset="0"/>
                <a:cs typeface="Courier New" panose="02070309020205020404" pitchFamily="49" charset="0"/>
              </a:rPr>
            </a:br>
            <a:endParaRPr lang="ru-RU" dirty="0">
              <a:solidFill>
                <a:srgbClr val="002060"/>
              </a:solidFill>
              <a:latin typeface="Courier New" panose="02070309020205020404" pitchFamily="49" charset="0"/>
              <a:cs typeface="Courier New" panose="02070309020205020404" pitchFamily="49" charset="0"/>
            </a:endParaRPr>
          </a:p>
        </p:txBody>
      </p:sp>
      <p:pic>
        <p:nvPicPr>
          <p:cNvPr id="5122" name="Picture 2" descr="D:\УчЁбА\Facebook_creatu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2952328"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692696"/>
            <a:ext cx="8928992" cy="550920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reflection blurRad="6350" stA="60000" endA="900" endPos="58000" dir="5400000" sy="-100000" algn="bl" rotWithShape="0"/>
                </a:effectLst>
                <a:latin typeface="Courier New" panose="02070309020205020404" pitchFamily="49" charset="0"/>
                <a:cs typeface="Courier New" panose="02070309020205020404" pitchFamily="49" charset="0"/>
              </a:rPr>
              <a:t>Facebook</a:t>
            </a:r>
            <a:r>
              <a:rPr lang="ru-RU"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reflection blurRad="6350" stA="60000" endA="900" endPos="58000" dir="5400000" sy="-100000" algn="bl" rotWithShape="0"/>
                </a:effectLst>
                <a:latin typeface="Courier New" panose="02070309020205020404" pitchFamily="49" charset="0"/>
                <a:cs typeface="Courier New" panose="02070309020205020404" pitchFamily="49" charset="0"/>
              </a:rPr>
              <a:t/>
            </a:r>
            <a:br>
              <a:rPr lang="ru-RU"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reflection blurRad="6350" stA="60000" endA="900" endPos="58000" dir="5400000" sy="-100000" algn="bl" rotWithShape="0"/>
                </a:effectLst>
                <a:latin typeface="Courier New" panose="02070309020205020404" pitchFamily="49" charset="0"/>
                <a:cs typeface="Courier New" panose="02070309020205020404" pitchFamily="49" charset="0"/>
              </a:rPr>
            </a:br>
            <a:r>
              <a:rPr lang="de-DE"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reflection blurRad="6350" stA="60000" endA="900" endPos="58000" dir="5400000" sy="-100000" algn="bl" rotWithShape="0"/>
                </a:effectLst>
                <a:latin typeface="Courier New" panose="02070309020205020404" pitchFamily="49" charset="0"/>
                <a:cs typeface="Courier New" panose="02070309020205020404" pitchFamily="49" charset="0"/>
              </a:rPr>
              <a:t> </a:t>
            </a:r>
            <a:r>
              <a:rPr lang="de-DE"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reflection blurRad="6350" stA="60000" endA="900" endPos="58000" dir="5400000" sy="-100000" algn="bl" rotWithShape="0"/>
                </a:effectLst>
                <a:latin typeface="Courier New" panose="02070309020205020404" pitchFamily="49" charset="0"/>
                <a:cs typeface="Courier New" panose="02070309020205020404" pitchFamily="49" charset="0"/>
              </a:rPr>
              <a:t>- </a:t>
            </a:r>
            <a:r>
              <a:rPr lang="ru-RU"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reflection blurRad="6350" stA="60000" endA="900" endPos="58000" dir="5400000" sy="-100000" algn="bl" rotWithShape="0"/>
                </a:effectLst>
                <a:latin typeface="Courier New" panose="02070309020205020404" pitchFamily="49" charset="0"/>
                <a:cs typeface="Courier New" panose="02070309020205020404" pitchFamily="49" charset="0"/>
              </a:rPr>
              <a:t/>
            </a:r>
            <a:br>
              <a:rPr lang="ru-RU"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reflection blurRad="6350" stA="60000" endA="900" endPos="58000" dir="5400000" sy="-100000" algn="bl" rotWithShape="0"/>
                </a:effectLst>
                <a:latin typeface="Courier New" panose="02070309020205020404" pitchFamily="49" charset="0"/>
                <a:cs typeface="Courier New" panose="02070309020205020404" pitchFamily="49" charset="0"/>
              </a:rPr>
            </a:br>
            <a:r>
              <a:rPr lang="de-DE"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reflection blurRad="6350" stA="60000" endA="900" endPos="58000" dir="5400000" sy="-100000" algn="bl" rotWithShape="0"/>
                </a:effectLst>
                <a:latin typeface="Courier New" panose="02070309020205020404" pitchFamily="49" charset="0"/>
                <a:cs typeface="Courier New" panose="02070309020205020404" pitchFamily="49" charset="0"/>
              </a:rPr>
              <a:t>das </a:t>
            </a:r>
            <a:r>
              <a:rPr lang="de-DE"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reflection blurRad="6350" stA="60000" endA="900" endPos="58000" dir="5400000" sy="-100000" algn="bl" rotWithShape="0"/>
                </a:effectLst>
                <a:latin typeface="Courier New" panose="02070309020205020404" pitchFamily="49" charset="0"/>
                <a:cs typeface="Courier New" panose="02070309020205020404" pitchFamily="49" charset="0"/>
              </a:rPr>
              <a:t>zweite </a:t>
            </a:r>
            <a:r>
              <a:rPr lang="de-DE"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reflection blurRad="6350" stA="60000" endA="900" endPos="58000" dir="5400000" sy="-100000" algn="bl" rotWithShape="0"/>
                </a:effectLst>
                <a:latin typeface="Courier New" panose="02070309020205020404" pitchFamily="49" charset="0"/>
                <a:cs typeface="Courier New" panose="02070309020205020404" pitchFamily="49" charset="0"/>
              </a:rPr>
              <a:t>Internet</a:t>
            </a:r>
            <a:endParaRPr lang="ru-RU"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algn="l" rotWithShape="0">
                  <a:prstClr val="black">
                    <a:alpha val="40000"/>
                  </a:prstClr>
                </a:outerShdw>
                <a:reflection blurRad="6350" stA="60000" endA="900" endPos="58000" dir="5400000" sy="-100000" algn="bl" rotWithShape="0"/>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childTnLst>
                          </p:cTn>
                        </p:par>
                        <p:par>
                          <p:cTn id="17" fill="hold">
                            <p:stCondLst>
                              <p:cond delay="4000"/>
                            </p:stCondLst>
                            <p:childTnLst>
                              <p:par>
                                <p:cTn id="18" presetID="26" presetClass="entr" presetSubtype="0" fill="hold" nodeType="after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wipe(down)">
                                      <p:cBhvr>
                                        <p:cTn id="20" dur="580">
                                          <p:stCondLst>
                                            <p:cond delay="0"/>
                                          </p:stCondLst>
                                        </p:cTn>
                                        <p:tgtEl>
                                          <p:spTgt spid="5122"/>
                                        </p:tgtEl>
                                      </p:cBhvr>
                                    </p:animEffect>
                                    <p:anim calcmode="lin" valueType="num">
                                      <p:cBhvr>
                                        <p:cTn id="21"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6" dur="26">
                                          <p:stCondLst>
                                            <p:cond delay="650"/>
                                          </p:stCondLst>
                                        </p:cTn>
                                        <p:tgtEl>
                                          <p:spTgt spid="5122"/>
                                        </p:tgtEl>
                                      </p:cBhvr>
                                      <p:to x="100000" y="60000"/>
                                    </p:animScale>
                                    <p:animScale>
                                      <p:cBhvr>
                                        <p:cTn id="27" dur="166" decel="50000">
                                          <p:stCondLst>
                                            <p:cond delay="676"/>
                                          </p:stCondLst>
                                        </p:cTn>
                                        <p:tgtEl>
                                          <p:spTgt spid="5122"/>
                                        </p:tgtEl>
                                      </p:cBhvr>
                                      <p:to x="100000" y="100000"/>
                                    </p:animScale>
                                    <p:animScale>
                                      <p:cBhvr>
                                        <p:cTn id="28" dur="26">
                                          <p:stCondLst>
                                            <p:cond delay="1312"/>
                                          </p:stCondLst>
                                        </p:cTn>
                                        <p:tgtEl>
                                          <p:spTgt spid="5122"/>
                                        </p:tgtEl>
                                      </p:cBhvr>
                                      <p:to x="100000" y="80000"/>
                                    </p:animScale>
                                    <p:animScale>
                                      <p:cBhvr>
                                        <p:cTn id="29" dur="166" decel="50000">
                                          <p:stCondLst>
                                            <p:cond delay="1338"/>
                                          </p:stCondLst>
                                        </p:cTn>
                                        <p:tgtEl>
                                          <p:spTgt spid="5122"/>
                                        </p:tgtEl>
                                      </p:cBhvr>
                                      <p:to x="100000" y="100000"/>
                                    </p:animScale>
                                    <p:animScale>
                                      <p:cBhvr>
                                        <p:cTn id="30" dur="26">
                                          <p:stCondLst>
                                            <p:cond delay="1642"/>
                                          </p:stCondLst>
                                        </p:cTn>
                                        <p:tgtEl>
                                          <p:spTgt spid="5122"/>
                                        </p:tgtEl>
                                      </p:cBhvr>
                                      <p:to x="100000" y="90000"/>
                                    </p:animScale>
                                    <p:animScale>
                                      <p:cBhvr>
                                        <p:cTn id="31" dur="166" decel="50000">
                                          <p:stCondLst>
                                            <p:cond delay="1668"/>
                                          </p:stCondLst>
                                        </p:cTn>
                                        <p:tgtEl>
                                          <p:spTgt spid="5122"/>
                                        </p:tgtEl>
                                      </p:cBhvr>
                                      <p:to x="100000" y="100000"/>
                                    </p:animScale>
                                    <p:animScale>
                                      <p:cBhvr>
                                        <p:cTn id="32" dur="26">
                                          <p:stCondLst>
                                            <p:cond delay="1808"/>
                                          </p:stCondLst>
                                        </p:cTn>
                                        <p:tgtEl>
                                          <p:spTgt spid="5122"/>
                                        </p:tgtEl>
                                      </p:cBhvr>
                                      <p:to x="100000" y="95000"/>
                                    </p:animScale>
                                    <p:animScale>
                                      <p:cBhvr>
                                        <p:cTn id="33"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941168"/>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de-DE"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Privates und Berufliches, Freud und Leid</a:t>
            </a:r>
            <a:r>
              <a:rPr lang="ru-RU" sz="3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a:t>
            </a:r>
            <a:r>
              <a:rPr lang="de-DE"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Kommunikation und Kommerz, Politik und Unterhaltung – nirgendwo sind sie sich näher als hier. Kein Nutzer muss die Plattform noch verlassen: Was immer es zu wissen, zu kaufen oder auszutauschen gilt – alle erfahren die Kunde hier.</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endParaRPr>
          </a:p>
        </p:txBody>
      </p:sp>
      <p:pic>
        <p:nvPicPr>
          <p:cNvPr id="4" name="Содержимое 3" descr="1798443_585853734841713_590730016_n.jpg"/>
          <p:cNvPicPr>
            <a:picLocks noGrp="1" noChangeAspect="1"/>
          </p:cNvPicPr>
          <p:nvPr>
            <p:ph idx="1"/>
          </p:nvPr>
        </p:nvPicPr>
        <p:blipFill>
          <a:blip r:embed="rId3"/>
          <a:stretch>
            <a:fillRect/>
          </a:stretch>
        </p:blipFill>
        <p:spPr>
          <a:xfrm>
            <a:off x="1259632" y="188640"/>
            <a:ext cx="6768752" cy="3456384"/>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750" fill="hold"/>
                                        <p:tgtEl>
                                          <p:spTgt spid="2"/>
                                        </p:tgtEl>
                                        <p:attrNameLst>
                                          <p:attrName>ppt_w</p:attrName>
                                        </p:attrNameLst>
                                      </p:cBhvr>
                                      <p:tavLst>
                                        <p:tav tm="0">
                                          <p:val>
                                            <p:fltVal val="0"/>
                                          </p:val>
                                        </p:tav>
                                        <p:tav tm="100000">
                                          <p:val>
                                            <p:strVal val="#ppt_w"/>
                                          </p:val>
                                        </p:tav>
                                      </p:tavLst>
                                    </p:anim>
                                    <p:anim calcmode="lin" valueType="num">
                                      <p:cBhvr>
                                        <p:cTn id="15" dur="750" fill="hold"/>
                                        <p:tgtEl>
                                          <p:spTgt spid="2"/>
                                        </p:tgtEl>
                                        <p:attrNameLst>
                                          <p:attrName>ppt_h</p:attrName>
                                        </p:attrNameLst>
                                      </p:cBhvr>
                                      <p:tavLst>
                                        <p:tav tm="0">
                                          <p:val>
                                            <p:fltVal val="0"/>
                                          </p:val>
                                        </p:tav>
                                        <p:tav tm="100000">
                                          <p:val>
                                            <p:strVal val="#ppt_h"/>
                                          </p:val>
                                        </p:tav>
                                      </p:tavLst>
                                    </p:anim>
                                    <p:animEffect transition="in" filter="fade">
                                      <p:cBhvr>
                                        <p:cTn id="1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УчЁбА\1370359707_facebookmarketin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1125" y="1196752"/>
            <a:ext cx="8068526" cy="3817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3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plus(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714884"/>
            <a:ext cx="8215370" cy="185738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de-D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A</a:t>
            </a:r>
            <a:r>
              <a:rPr lang="de-D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ll </a:t>
            </a:r>
            <a:r>
              <a:rPr lang="de-D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diese sogenannten </a:t>
            </a:r>
            <a:r>
              <a:rPr lang="de-DE"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Social</a:t>
            </a:r>
            <a:r>
              <a:rPr lang="de-D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-Media-Seiten erreichen inzwischen zusammengenommen fast ein Sechstel aller Erdenbürger. In Deutschland </a:t>
            </a:r>
            <a:r>
              <a:rPr lang="de-A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ist die Zahl der Besucher etwa</a:t>
            </a:r>
            <a:r>
              <a:rPr lang="de-D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38 Millionen Bundesbürgern.</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endParaRPr>
          </a:p>
        </p:txBody>
      </p:sp>
      <p:pic>
        <p:nvPicPr>
          <p:cNvPr id="4" name="Содержимое 3" descr="studivz0.png"/>
          <p:cNvPicPr>
            <a:picLocks noGrp="1" noChangeAspect="1"/>
          </p:cNvPicPr>
          <p:nvPr>
            <p:ph idx="1"/>
          </p:nvPr>
        </p:nvPicPr>
        <p:blipFill>
          <a:blip r:embed="rId3"/>
          <a:stretch>
            <a:fillRect/>
          </a:stretch>
        </p:blipFill>
        <p:spPr>
          <a:xfrm rot="1383107">
            <a:off x="4028038" y="1700933"/>
            <a:ext cx="4878593" cy="2277217"/>
          </a:xfrm>
        </p:spPr>
      </p:pic>
      <p:pic>
        <p:nvPicPr>
          <p:cNvPr id="5" name="Рисунок 4" descr="twitter-logo.png"/>
          <p:cNvPicPr>
            <a:picLocks noChangeAspect="1"/>
          </p:cNvPicPr>
          <p:nvPr/>
        </p:nvPicPr>
        <p:blipFill>
          <a:blip r:embed="rId4"/>
          <a:stretch>
            <a:fillRect/>
          </a:stretch>
        </p:blipFill>
        <p:spPr>
          <a:xfrm rot="20648671">
            <a:off x="340097" y="717480"/>
            <a:ext cx="3887149" cy="1462309"/>
          </a:xfrm>
          <a:prstGeom prst="rect">
            <a:avLst/>
          </a:prstGeom>
        </p:spPr>
      </p:pic>
      <p:pic>
        <p:nvPicPr>
          <p:cNvPr id="6" name="Рисунок 5" descr="xing_logo2.png"/>
          <p:cNvPicPr>
            <a:picLocks noChangeAspect="1"/>
          </p:cNvPicPr>
          <p:nvPr/>
        </p:nvPicPr>
        <p:blipFill>
          <a:blip r:embed="rId5"/>
          <a:stretch>
            <a:fillRect/>
          </a:stretch>
        </p:blipFill>
        <p:spPr>
          <a:xfrm rot="1292323">
            <a:off x="5510127" y="380245"/>
            <a:ext cx="3502215" cy="1383375"/>
          </a:xfrm>
          <a:prstGeom prst="rect">
            <a:avLst/>
          </a:prstGeom>
        </p:spPr>
      </p:pic>
      <p:pic>
        <p:nvPicPr>
          <p:cNvPr id="1027" name="Picture 3" descr="C:\Users\SONY\Desktop\Юля\yt1.png"/>
          <p:cNvPicPr>
            <a:picLocks noChangeAspect="1" noChangeArrowheads="1"/>
          </p:cNvPicPr>
          <p:nvPr/>
        </p:nvPicPr>
        <p:blipFill>
          <a:blip r:embed="rId6"/>
          <a:srcRect/>
          <a:stretch>
            <a:fillRect/>
          </a:stretch>
        </p:blipFill>
        <p:spPr bwMode="auto">
          <a:xfrm rot="20650990">
            <a:off x="824047" y="2639376"/>
            <a:ext cx="3392725" cy="1471335"/>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anim calcmode="lin" valueType="num">
                                      <p:cBhvr>
                                        <p:cTn id="8" dur="2000" fill="hold"/>
                                        <p:tgtEl>
                                          <p:spTgt spid="1027"/>
                                        </p:tgtEl>
                                        <p:attrNameLst>
                                          <p:attrName>style.rotation</p:attrName>
                                        </p:attrNameLst>
                                      </p:cBhvr>
                                      <p:tavLst>
                                        <p:tav tm="0">
                                          <p:val>
                                            <p:fltVal val="720"/>
                                          </p:val>
                                        </p:tav>
                                        <p:tav tm="100000">
                                          <p:val>
                                            <p:fltVal val="0"/>
                                          </p:val>
                                        </p:tav>
                                      </p:tavLst>
                                    </p:anim>
                                    <p:anim calcmode="lin" valueType="num">
                                      <p:cBhvr>
                                        <p:cTn id="9" dur="2000" fill="hold"/>
                                        <p:tgtEl>
                                          <p:spTgt spid="1027"/>
                                        </p:tgtEl>
                                        <p:attrNameLst>
                                          <p:attrName>ppt_h</p:attrName>
                                        </p:attrNameLst>
                                      </p:cBhvr>
                                      <p:tavLst>
                                        <p:tav tm="0">
                                          <p:val>
                                            <p:fltVal val="0"/>
                                          </p:val>
                                        </p:tav>
                                        <p:tav tm="100000">
                                          <p:val>
                                            <p:strVal val="#ppt_h"/>
                                          </p:val>
                                        </p:tav>
                                      </p:tavLst>
                                    </p:anim>
                                    <p:anim calcmode="lin" valueType="num">
                                      <p:cBhvr>
                                        <p:cTn id="10" dur="2000" fill="hold"/>
                                        <p:tgtEl>
                                          <p:spTgt spid="1027"/>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style.rotation</p:attrName>
                                        </p:attrNameLst>
                                      </p:cBhvr>
                                      <p:tavLst>
                                        <p:tav tm="0">
                                          <p:val>
                                            <p:fltVal val="720"/>
                                          </p:val>
                                        </p:tav>
                                        <p:tav tm="100000">
                                          <p:val>
                                            <p:fltVal val="0"/>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 calcmode="lin" valueType="num">
                                      <p:cBhvr>
                                        <p:cTn id="24" dur="2000" fill="hold"/>
                                        <p:tgtEl>
                                          <p:spTgt spid="6"/>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style.rotation</p:attrName>
                                        </p:attrNameLst>
                                      </p:cBhvr>
                                      <p:tavLst>
                                        <p:tav tm="0">
                                          <p:val>
                                            <p:fltVal val="720"/>
                                          </p:val>
                                        </p:tav>
                                        <p:tav tm="100000">
                                          <p:val>
                                            <p:fltVal val="0"/>
                                          </p:val>
                                        </p:tav>
                                      </p:tavLst>
                                    </p:anim>
                                    <p:anim calcmode="lin" valueType="num">
                                      <p:cBhvr>
                                        <p:cTn id="30" dur="2000" fill="hold"/>
                                        <p:tgtEl>
                                          <p:spTgt spid="4"/>
                                        </p:tgtEl>
                                        <p:attrNameLst>
                                          <p:attrName>ppt_h</p:attrName>
                                        </p:attrNameLst>
                                      </p:cBhvr>
                                      <p:tavLst>
                                        <p:tav tm="0">
                                          <p:val>
                                            <p:fltVal val="0"/>
                                          </p:val>
                                        </p:tav>
                                        <p:tav tm="100000">
                                          <p:val>
                                            <p:strVal val="#ppt_h"/>
                                          </p:val>
                                        </p:tav>
                                      </p:tavLst>
                                    </p:anim>
                                    <p:anim calcmode="lin" valueType="num">
                                      <p:cBhvr>
                                        <p:cTn id="31" dur="2000" fill="hold"/>
                                        <p:tgtEl>
                                          <p:spTgt spid="4"/>
                                        </p:tgtEl>
                                        <p:attrNameLst>
                                          <p:attrName>ppt_w</p:attrName>
                                        </p:attrNameLst>
                                      </p:cBhvr>
                                      <p:tavLst>
                                        <p:tav tm="0">
                                          <p:val>
                                            <p:fltVal val="0"/>
                                          </p:val>
                                        </p:tav>
                                        <p:tav tm="100000">
                                          <p:val>
                                            <p:strVal val="#ppt_w"/>
                                          </p:val>
                                        </p:tav>
                                      </p:tavLst>
                                    </p:anim>
                                  </p:childTnLst>
                                </p:cTn>
                              </p:par>
                            </p:childTnLst>
                          </p:cTn>
                        </p:par>
                        <p:par>
                          <p:cTn id="32" fill="hold">
                            <p:stCondLst>
                              <p:cond delay="8000"/>
                            </p:stCondLst>
                            <p:childTnLst>
                              <p:par>
                                <p:cTn id="33" presetID="53" presetClass="entr" presetSubtype="16"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750" fill="hold"/>
                                        <p:tgtEl>
                                          <p:spTgt spid="2"/>
                                        </p:tgtEl>
                                        <p:attrNameLst>
                                          <p:attrName>ppt_w</p:attrName>
                                        </p:attrNameLst>
                                      </p:cBhvr>
                                      <p:tavLst>
                                        <p:tav tm="0">
                                          <p:val>
                                            <p:fltVal val="0"/>
                                          </p:val>
                                        </p:tav>
                                        <p:tav tm="100000">
                                          <p:val>
                                            <p:strVal val="#ppt_w"/>
                                          </p:val>
                                        </p:tav>
                                      </p:tavLst>
                                    </p:anim>
                                    <p:anim calcmode="lin" valueType="num">
                                      <p:cBhvr>
                                        <p:cTn id="36" dur="750" fill="hold"/>
                                        <p:tgtEl>
                                          <p:spTgt spid="2"/>
                                        </p:tgtEl>
                                        <p:attrNameLst>
                                          <p:attrName>ppt_h</p:attrName>
                                        </p:attrNameLst>
                                      </p:cBhvr>
                                      <p:tavLst>
                                        <p:tav tm="0">
                                          <p:val>
                                            <p:fltVal val="0"/>
                                          </p:val>
                                        </p:tav>
                                        <p:tav tm="100000">
                                          <p:val>
                                            <p:strVal val="#ppt_h"/>
                                          </p:val>
                                        </p:tav>
                                      </p:tavLst>
                                    </p:anim>
                                    <p:animEffect transition="in" filter="fade">
                                      <p:cBhvr>
                                        <p:cTn id="3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УчЁбА\facebook-com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556792"/>
            <a:ext cx="4261564" cy="3744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67544" y="476672"/>
            <a:ext cx="8219256" cy="5649491"/>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de-D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Ein </a:t>
            </a:r>
            <a:r>
              <a:rPr lang="de-D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Netzwerk aber  überragt  alle anderen: Facebook</a:t>
            </a:r>
            <a:r>
              <a:rPr lang="de-D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endParaRPr>
          </a:p>
          <a:p>
            <a:pPr marL="0" indent="0">
              <a:buNone/>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366078" y="5301208"/>
            <a:ext cx="8352928" cy="107721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Facebook-Fanseiten</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kommen</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insgesamt </a:t>
            </a:r>
            <a:r>
              <a:rPr lang="de-DE"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auf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derzeit </a:t>
            </a:r>
            <a:r>
              <a:rPr lang="de-DE"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5,3 Milliarden Fans.</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endParaRPr>
          </a:p>
        </p:txBody>
      </p:sp>
    </p:spTree>
    <p:extLst>
      <p:ext uri="{BB962C8B-B14F-4D97-AF65-F5344CB8AC3E}">
        <p14:creationId xmlns:p14="http://schemas.microsoft.com/office/powerpoint/2010/main" val="2581429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
                                            <p:txEl>
                                              <p:pRg st="0" end="0"/>
                                            </p:txEl>
                                          </p:spTgt>
                                        </p:tgtEl>
                                      </p:cBhvr>
                                    </p:animEffect>
                                  </p:childTnLst>
                                </p:cTn>
                              </p:par>
                            </p:childTnLst>
                          </p:cTn>
                        </p:par>
                        <p:par>
                          <p:cTn id="10" fill="hold">
                            <p:stCondLst>
                              <p:cond delay="750"/>
                            </p:stCondLst>
                            <p:childTnLst>
                              <p:par>
                                <p:cTn id="11" presetID="31"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750" fill="hold"/>
                                        <p:tgtEl>
                                          <p:spTgt spid="4"/>
                                        </p:tgtEl>
                                        <p:attrNameLst>
                                          <p:attrName>ppt_w</p:attrName>
                                        </p:attrNameLst>
                                      </p:cBhvr>
                                      <p:tavLst>
                                        <p:tav tm="0">
                                          <p:val>
                                            <p:fltVal val="0"/>
                                          </p:val>
                                        </p:tav>
                                        <p:tav tm="100000">
                                          <p:val>
                                            <p:strVal val="#ppt_w"/>
                                          </p:val>
                                        </p:tav>
                                      </p:tavLst>
                                    </p:anim>
                                    <p:anim calcmode="lin" valueType="num">
                                      <p:cBhvr>
                                        <p:cTn id="21" dur="750" fill="hold"/>
                                        <p:tgtEl>
                                          <p:spTgt spid="4"/>
                                        </p:tgtEl>
                                        <p:attrNameLst>
                                          <p:attrName>ppt_h</p:attrName>
                                        </p:attrNameLst>
                                      </p:cBhvr>
                                      <p:tavLst>
                                        <p:tav tm="0">
                                          <p:val>
                                            <p:fltVal val="0"/>
                                          </p:val>
                                        </p:tav>
                                        <p:tav tm="100000">
                                          <p:val>
                                            <p:strVal val="#ppt_h"/>
                                          </p:val>
                                        </p:tav>
                                      </p:tavLst>
                                    </p:anim>
                                    <p:animEffect transition="in" filter="fade">
                                      <p:cBhvr>
                                        <p:cTn id="2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714884"/>
            <a:ext cx="8229600" cy="192882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de-DE"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Über 500 Millionen Mitglieder verzeichnet der virtuelle Freundeskreis weltweit, jeden Tag kommen fast 700.000 weitere dazu. Oder anders ausgedrückt: Die Hälfte aller Internet-Nutzer des Planeten hat dort bereits ein persönliches Profil. </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endParaRPr>
          </a:p>
        </p:txBody>
      </p:sp>
      <p:pic>
        <p:nvPicPr>
          <p:cNvPr id="4" name="Содержимое 3" descr="facebook-friends-3211.jpg"/>
          <p:cNvPicPr>
            <a:picLocks noGrp="1" noChangeAspect="1"/>
          </p:cNvPicPr>
          <p:nvPr>
            <p:ph idx="1"/>
          </p:nvPr>
        </p:nvPicPr>
        <p:blipFill>
          <a:blip r:embed="rId3"/>
          <a:stretch>
            <a:fillRect/>
          </a:stretch>
        </p:blipFill>
        <p:spPr>
          <a:xfrm>
            <a:off x="500034" y="142852"/>
            <a:ext cx="8143932" cy="4500594"/>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750" fill="hold"/>
                                        <p:tgtEl>
                                          <p:spTgt spid="2"/>
                                        </p:tgtEl>
                                        <p:attrNameLst>
                                          <p:attrName>ppt_w</p:attrName>
                                        </p:attrNameLst>
                                      </p:cBhvr>
                                      <p:tavLst>
                                        <p:tav tm="0">
                                          <p:val>
                                            <p:fltVal val="0"/>
                                          </p:val>
                                        </p:tav>
                                        <p:tav tm="100000">
                                          <p:val>
                                            <p:strVal val="#ppt_w"/>
                                          </p:val>
                                        </p:tav>
                                      </p:tavLst>
                                    </p:anim>
                                    <p:anim calcmode="lin" valueType="num">
                                      <p:cBhvr>
                                        <p:cTn id="15" dur="750" fill="hold"/>
                                        <p:tgtEl>
                                          <p:spTgt spid="2"/>
                                        </p:tgtEl>
                                        <p:attrNameLst>
                                          <p:attrName>ppt_h</p:attrName>
                                        </p:attrNameLst>
                                      </p:cBhvr>
                                      <p:tavLst>
                                        <p:tav tm="0">
                                          <p:val>
                                            <p:fltVal val="0"/>
                                          </p:val>
                                        </p:tav>
                                        <p:tav tm="100000">
                                          <p:val>
                                            <p:strVal val="#ppt_h"/>
                                          </p:val>
                                        </p:tav>
                                      </p:tavLst>
                                    </p:anim>
                                    <p:animEffect transition="in" filter="fade">
                                      <p:cBhvr>
                                        <p:cTn id="1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rot="21600000">
            <a:off x="457200" y="548680"/>
            <a:ext cx="8229600" cy="557748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a:t>
            </a:r>
            <a:r>
              <a:rPr lang="de-D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Wäre </a:t>
            </a:r>
            <a:r>
              <a:rPr lang="de-D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Facebook ein Land, käme es – gemessen an seiner Bevölkerung – bereits auf Platz drei. Hinter China und Indien</a:t>
            </a:r>
            <a:r>
              <a:rPr lang="de-D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descr="D:\УчЁбА\facebook-hacking-1040cs0516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168027"/>
            <a:ext cx="6614595" cy="440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88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
                                            <p:txEl>
                                              <p:pRg st="0" end="0"/>
                                            </p:txEl>
                                          </p:spTgt>
                                        </p:tgtEl>
                                      </p:cBhvr>
                                    </p:animEffect>
                                  </p:childTnLst>
                                </p:cTn>
                              </p:par>
                            </p:childTnLst>
                          </p:cTn>
                        </p:par>
                        <p:par>
                          <p:cTn id="10" fill="hold">
                            <p:stCondLst>
                              <p:cond delay="750"/>
                            </p:stCondLst>
                            <p:childTnLst>
                              <p:par>
                                <p:cTn id="11" presetID="31"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fltVal val="0"/>
                                          </p:val>
                                        </p:tav>
                                        <p:tav tm="100000">
                                          <p:val>
                                            <p:strVal val="#ppt_w"/>
                                          </p:val>
                                        </p:tav>
                                      </p:tavLst>
                                    </p:anim>
                                    <p:anim calcmode="lin" valueType="num">
                                      <p:cBhvr>
                                        <p:cTn id="14" dur="1000" fill="hold"/>
                                        <p:tgtEl>
                                          <p:spTgt spid="3074"/>
                                        </p:tgtEl>
                                        <p:attrNameLst>
                                          <p:attrName>ppt_h</p:attrName>
                                        </p:attrNameLst>
                                      </p:cBhvr>
                                      <p:tavLst>
                                        <p:tav tm="0">
                                          <p:val>
                                            <p:fltVal val="0"/>
                                          </p:val>
                                        </p:tav>
                                        <p:tav tm="100000">
                                          <p:val>
                                            <p:strVal val="#ppt_h"/>
                                          </p:val>
                                        </p:tav>
                                      </p:tavLst>
                                    </p:anim>
                                    <p:anim calcmode="lin" valueType="num">
                                      <p:cBhvr>
                                        <p:cTn id="15" dur="1000" fill="hold"/>
                                        <p:tgtEl>
                                          <p:spTgt spid="3074"/>
                                        </p:tgtEl>
                                        <p:attrNameLst>
                                          <p:attrName>style.rotation</p:attrName>
                                        </p:attrNameLst>
                                      </p:cBhvr>
                                      <p:tavLst>
                                        <p:tav tm="0">
                                          <p:val>
                                            <p:fltVal val="90"/>
                                          </p:val>
                                        </p:tav>
                                        <p:tav tm="100000">
                                          <p:val>
                                            <p:fltVal val="0"/>
                                          </p:val>
                                        </p:tav>
                                      </p:tavLst>
                                    </p:anim>
                                    <p:animEffect transition="in" filter="fade">
                                      <p:cBhvr>
                                        <p:cTn id="16"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97152"/>
            <a:ext cx="8229600" cy="163197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de-DE"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In Deutschland knackt die Seite rund 17 Millionen Mitgliedern. Weltweit ist kein anderer Ort beliebter. Keine Nation kann sich über einen derart regen Zulauf an qualifizierten Fachkräften freuen.</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endParaRPr>
          </a:p>
        </p:txBody>
      </p:sp>
      <p:pic>
        <p:nvPicPr>
          <p:cNvPr id="4" name="Содержимое 3" descr="facebook-buys-new-services.jpg"/>
          <p:cNvPicPr>
            <a:picLocks noGrp="1" noChangeAspect="1"/>
          </p:cNvPicPr>
          <p:nvPr>
            <p:ph idx="1"/>
          </p:nvPr>
        </p:nvPicPr>
        <p:blipFill>
          <a:blip r:embed="rId3"/>
          <a:stretch>
            <a:fillRect/>
          </a:stretch>
        </p:blipFill>
        <p:spPr>
          <a:xfrm>
            <a:off x="395536" y="260648"/>
            <a:ext cx="4955478" cy="2880320"/>
          </a:xfrm>
          <a:prstGeom prst="rect">
            <a:avLst/>
          </a:prstGeom>
          <a:ln>
            <a:noFill/>
          </a:ln>
          <a:effectLst>
            <a:softEdge rad="112500"/>
          </a:effectLst>
        </p:spPr>
      </p:pic>
      <p:pic>
        <p:nvPicPr>
          <p:cNvPr id="2050" name="Picture 2" descr="D:\УчЁбА\facebook-brain-bigger-600-400-11-14-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485722"/>
            <a:ext cx="4369668" cy="2913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fltVal val="0"/>
                                          </p:val>
                                        </p:tav>
                                        <p:tav tm="100000">
                                          <p:val>
                                            <p:strVal val="#ppt_w"/>
                                          </p:val>
                                        </p:tav>
                                      </p:tavLst>
                                    </p:anim>
                                    <p:anim calcmode="lin" valueType="num">
                                      <p:cBhvr>
                                        <p:cTn id="15" dur="1000" fill="hold"/>
                                        <p:tgtEl>
                                          <p:spTgt spid="2050"/>
                                        </p:tgtEl>
                                        <p:attrNameLst>
                                          <p:attrName>ppt_h</p:attrName>
                                        </p:attrNameLst>
                                      </p:cBhvr>
                                      <p:tavLst>
                                        <p:tav tm="0">
                                          <p:val>
                                            <p:fltVal val="0"/>
                                          </p:val>
                                        </p:tav>
                                        <p:tav tm="100000">
                                          <p:val>
                                            <p:strVal val="#ppt_h"/>
                                          </p:val>
                                        </p:tav>
                                      </p:tavLst>
                                    </p:anim>
                                    <p:anim calcmode="lin" valueType="num">
                                      <p:cBhvr>
                                        <p:cTn id="16" dur="1000" fill="hold"/>
                                        <p:tgtEl>
                                          <p:spTgt spid="2050"/>
                                        </p:tgtEl>
                                        <p:attrNameLst>
                                          <p:attrName>style.rotation</p:attrName>
                                        </p:attrNameLst>
                                      </p:cBhvr>
                                      <p:tavLst>
                                        <p:tav tm="0">
                                          <p:val>
                                            <p:fltVal val="90"/>
                                          </p:val>
                                        </p:tav>
                                        <p:tav tm="100000">
                                          <p:val>
                                            <p:fltVal val="0"/>
                                          </p:val>
                                        </p:tav>
                                      </p:tavLst>
                                    </p:anim>
                                    <p:animEffect transition="in" filter="fade">
                                      <p:cBhvr>
                                        <p:cTn id="17" dur="1000"/>
                                        <p:tgtEl>
                                          <p:spTgt spid="2050"/>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Effect transition="in" filter="fade">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437112"/>
            <a:ext cx="8229600" cy="191772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de-DE"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Facebook ist es mittlerweile der Seismograf gleich mehrerer Generationen. Hier zeigt sich, was die Menschen interessiert, welche Musik sie am liebsten hören, welche Autos sie wählen, welche Bücher sie lesen, welche Internet-Seiten sie regelmäßig besuchen.</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endParaRPr>
          </a:p>
        </p:txBody>
      </p:sp>
      <p:pic>
        <p:nvPicPr>
          <p:cNvPr id="1026" name="Picture 2" descr="C:\Users\SONY\Desktop\Юля\n4_34869703_9648.jpeg.jpg"/>
          <p:cNvPicPr>
            <a:picLocks noChangeAspect="1" noChangeArrowheads="1"/>
          </p:cNvPicPr>
          <p:nvPr/>
        </p:nvPicPr>
        <p:blipFill>
          <a:blip r:embed="rId3"/>
          <a:srcRect/>
          <a:stretch>
            <a:fillRect/>
          </a:stretch>
        </p:blipFill>
        <p:spPr bwMode="auto">
          <a:xfrm rot="1017120">
            <a:off x="4104733" y="558563"/>
            <a:ext cx="4670526" cy="3119586"/>
          </a:xfrm>
          <a:prstGeom prst="rect">
            <a:avLst/>
          </a:prstGeom>
          <a:ln>
            <a:noFill/>
          </a:ln>
          <a:effectLst>
            <a:softEdge rad="112500"/>
          </a:effectLst>
        </p:spPr>
      </p:pic>
      <p:pic>
        <p:nvPicPr>
          <p:cNvPr id="4" name="Содержимое 3" descr="facebook-listen-with.jpg"/>
          <p:cNvPicPr>
            <a:picLocks noGrp="1" noChangeAspect="1"/>
          </p:cNvPicPr>
          <p:nvPr>
            <p:ph idx="1"/>
          </p:nvPr>
        </p:nvPicPr>
        <p:blipFill>
          <a:blip r:embed="rId4"/>
          <a:stretch>
            <a:fillRect/>
          </a:stretch>
        </p:blipFill>
        <p:spPr>
          <a:xfrm rot="20831760">
            <a:off x="467994" y="636791"/>
            <a:ext cx="3900544" cy="3041102"/>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Effect transition="in" filter="fade">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653136"/>
            <a:ext cx="8229600" cy="1714504"/>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de-DE"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Schon lange können die Nutzer auf Facebook</a:t>
            </a:r>
            <a:r>
              <a:rPr lang="ru-RU"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a:r>
            <a:br>
              <a:rPr lang="ru-RU"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br>
            <a:r>
              <a:rPr lang="de-DE"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nicht mehr nur miteinander chatten, e-mailen, spielen, Erlebnisse und Empfehlungen austauschen: Als einziges Netzwerk hat sich die Seite zu einer Art Internet im Internet entwickelt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endParaRPr>
          </a:p>
        </p:txBody>
      </p:sp>
      <p:pic>
        <p:nvPicPr>
          <p:cNvPr id="4" name="Содержимое 3" descr="1798443_585853734841713_590730016_n.jpg"/>
          <p:cNvPicPr>
            <a:picLocks noGrp="1" noChangeAspect="1"/>
          </p:cNvPicPr>
          <p:nvPr>
            <p:ph idx="1"/>
          </p:nvPr>
        </p:nvPicPr>
        <p:blipFill>
          <a:blip r:embed="rId3"/>
          <a:stretch>
            <a:fillRect/>
          </a:stretch>
        </p:blipFill>
        <p:spPr>
          <a:xfrm>
            <a:off x="755576" y="188640"/>
            <a:ext cx="7646868" cy="4032448"/>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750" fill="hold"/>
                                        <p:tgtEl>
                                          <p:spTgt spid="2"/>
                                        </p:tgtEl>
                                        <p:attrNameLst>
                                          <p:attrName>ppt_w</p:attrName>
                                        </p:attrNameLst>
                                      </p:cBhvr>
                                      <p:tavLst>
                                        <p:tav tm="0">
                                          <p:val>
                                            <p:fltVal val="0"/>
                                          </p:val>
                                        </p:tav>
                                        <p:tav tm="100000">
                                          <p:val>
                                            <p:strVal val="#ppt_w"/>
                                          </p:val>
                                        </p:tav>
                                      </p:tavLst>
                                    </p:anim>
                                    <p:anim calcmode="lin" valueType="num">
                                      <p:cBhvr>
                                        <p:cTn id="15" dur="750" fill="hold"/>
                                        <p:tgtEl>
                                          <p:spTgt spid="2"/>
                                        </p:tgtEl>
                                        <p:attrNameLst>
                                          <p:attrName>ppt_h</p:attrName>
                                        </p:attrNameLst>
                                      </p:cBhvr>
                                      <p:tavLst>
                                        <p:tav tm="0">
                                          <p:val>
                                            <p:fltVal val="0"/>
                                          </p:val>
                                        </p:tav>
                                        <p:tav tm="100000">
                                          <p:val>
                                            <p:strVal val="#ppt_h"/>
                                          </p:val>
                                        </p:tav>
                                      </p:tavLst>
                                    </p:anim>
                                    <p:animEffect transition="in" filter="fade">
                                      <p:cBhvr>
                                        <p:cTn id="1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SONY\Desktop\Юля\Facebook-Like-Button.jpg"/>
          <p:cNvPicPr>
            <a:picLocks noChangeAspect="1" noChangeArrowheads="1"/>
          </p:cNvPicPr>
          <p:nvPr/>
        </p:nvPicPr>
        <p:blipFill>
          <a:blip r:embed="rId3"/>
          <a:srcRect/>
          <a:stretch>
            <a:fillRect/>
          </a:stretch>
        </p:blipFill>
        <p:spPr bwMode="auto">
          <a:xfrm rot="912854">
            <a:off x="-9915" y="247529"/>
            <a:ext cx="3705210" cy="1795111"/>
          </a:xfrm>
          <a:prstGeom prst="rect">
            <a:avLst/>
          </a:prstGeom>
          <a:ln>
            <a:noFill/>
          </a:ln>
          <a:effectLst>
            <a:softEdge rad="112500"/>
          </a:effectLst>
        </p:spPr>
      </p:pic>
      <p:pic>
        <p:nvPicPr>
          <p:cNvPr id="8" name="Picture 3" descr="C:\Users\SONY\Desktop\Юля\Facebook-Like-Button.jpg"/>
          <p:cNvPicPr>
            <a:picLocks noChangeAspect="1" noChangeArrowheads="1"/>
          </p:cNvPicPr>
          <p:nvPr/>
        </p:nvPicPr>
        <p:blipFill>
          <a:blip r:embed="rId3"/>
          <a:srcRect/>
          <a:stretch>
            <a:fillRect/>
          </a:stretch>
        </p:blipFill>
        <p:spPr bwMode="auto">
          <a:xfrm rot="617652">
            <a:off x="5199203" y="325616"/>
            <a:ext cx="3810512" cy="1846128"/>
          </a:xfrm>
          <a:prstGeom prst="rect">
            <a:avLst/>
          </a:prstGeom>
          <a:ln>
            <a:noFill/>
          </a:ln>
          <a:effectLst>
            <a:softEdge rad="112500"/>
          </a:effectLst>
        </p:spPr>
      </p:pic>
      <p:pic>
        <p:nvPicPr>
          <p:cNvPr id="4" name="Содержимое 3" descr="Facebook-Like-GETTY.jpg"/>
          <p:cNvPicPr>
            <a:picLocks noGrp="1" noChangeAspect="1"/>
          </p:cNvPicPr>
          <p:nvPr>
            <p:ph idx="1"/>
          </p:nvPr>
        </p:nvPicPr>
        <p:blipFill>
          <a:blip r:embed="rId4"/>
          <a:stretch>
            <a:fillRect/>
          </a:stretch>
        </p:blipFill>
        <p:spPr>
          <a:xfrm rot="20328811">
            <a:off x="477236" y="1004124"/>
            <a:ext cx="5609225" cy="3731530"/>
          </a:xfrm>
          <a:prstGeom prst="rect">
            <a:avLst/>
          </a:prstGeom>
          <a:ln>
            <a:noFill/>
          </a:ln>
          <a:effectLst>
            <a:softEdge rad="112500"/>
          </a:effectLst>
        </p:spPr>
      </p:pic>
      <p:pic>
        <p:nvPicPr>
          <p:cNvPr id="2051" name="Picture 3" descr="C:\Users\SONY\Desktop\Юля\Facebook-Like-Button.jpg"/>
          <p:cNvPicPr>
            <a:picLocks noChangeAspect="1" noChangeArrowheads="1"/>
          </p:cNvPicPr>
          <p:nvPr/>
        </p:nvPicPr>
        <p:blipFill>
          <a:blip r:embed="rId3"/>
          <a:srcRect/>
          <a:stretch>
            <a:fillRect/>
          </a:stretch>
        </p:blipFill>
        <p:spPr bwMode="auto">
          <a:xfrm rot="617652">
            <a:off x="4717941" y="2282682"/>
            <a:ext cx="4141273" cy="2006376"/>
          </a:xfrm>
          <a:prstGeom prst="rect">
            <a:avLst/>
          </a:prstGeom>
          <a:ln>
            <a:noFill/>
          </a:ln>
          <a:effectLst>
            <a:softEdge rad="112500"/>
          </a:effectLst>
        </p:spPr>
      </p:pic>
      <p:sp>
        <p:nvSpPr>
          <p:cNvPr id="2" name="Заголовок 1"/>
          <p:cNvSpPr>
            <a:spLocks noGrp="1"/>
          </p:cNvSpPr>
          <p:nvPr>
            <p:ph type="title"/>
          </p:nvPr>
        </p:nvSpPr>
        <p:spPr>
          <a:xfrm>
            <a:off x="596044" y="4005064"/>
            <a:ext cx="8229600" cy="25037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de-DE"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Rund 400 000 Internet-Seiten haben den kleinen blauen Daumen bereits in ihrem Erscheinungsbild integriert. Wer bei Facebook angemeldet ist, kann so beim Vorbeisurfen mit nur einem Klick einen Text, ein Video oder ein Produkt klicken und dies damit automatisch seinem virtuellen Freundeskreis mitteilen. </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051"/>
                                        </p:tgtEl>
                                        <p:attrNameLst>
                                          <p:attrName>style.visibility</p:attrName>
                                        </p:attrNameLst>
                                      </p:cBhvr>
                                      <p:to>
                                        <p:strVal val="visible"/>
                                      </p:to>
                                    </p:set>
                                    <p:anim calcmode="lin" valueType="num">
                                      <p:cBhvr>
                                        <p:cTn id="28" dur="1000" fill="hold"/>
                                        <p:tgtEl>
                                          <p:spTgt spid="2051"/>
                                        </p:tgtEl>
                                        <p:attrNameLst>
                                          <p:attrName>ppt_w</p:attrName>
                                        </p:attrNameLst>
                                      </p:cBhvr>
                                      <p:tavLst>
                                        <p:tav tm="0">
                                          <p:val>
                                            <p:fltVal val="0"/>
                                          </p:val>
                                        </p:tav>
                                        <p:tav tm="100000">
                                          <p:val>
                                            <p:strVal val="#ppt_w"/>
                                          </p:val>
                                        </p:tav>
                                      </p:tavLst>
                                    </p:anim>
                                    <p:anim calcmode="lin" valueType="num">
                                      <p:cBhvr>
                                        <p:cTn id="29" dur="1000" fill="hold"/>
                                        <p:tgtEl>
                                          <p:spTgt spid="2051"/>
                                        </p:tgtEl>
                                        <p:attrNameLst>
                                          <p:attrName>ppt_h</p:attrName>
                                        </p:attrNameLst>
                                      </p:cBhvr>
                                      <p:tavLst>
                                        <p:tav tm="0">
                                          <p:val>
                                            <p:fltVal val="0"/>
                                          </p:val>
                                        </p:tav>
                                        <p:tav tm="100000">
                                          <p:val>
                                            <p:strVal val="#ppt_h"/>
                                          </p:val>
                                        </p:tav>
                                      </p:tavLst>
                                    </p:anim>
                                    <p:anim calcmode="lin" valueType="num">
                                      <p:cBhvr>
                                        <p:cTn id="30" dur="1000" fill="hold"/>
                                        <p:tgtEl>
                                          <p:spTgt spid="2051"/>
                                        </p:tgtEl>
                                        <p:attrNameLst>
                                          <p:attrName>style.rotation</p:attrName>
                                        </p:attrNameLst>
                                      </p:cBhvr>
                                      <p:tavLst>
                                        <p:tav tm="0">
                                          <p:val>
                                            <p:fltVal val="90"/>
                                          </p:val>
                                        </p:tav>
                                        <p:tav tm="100000">
                                          <p:val>
                                            <p:fltVal val="0"/>
                                          </p:val>
                                        </p:tav>
                                      </p:tavLst>
                                    </p:anim>
                                    <p:animEffect transition="in" filter="fade">
                                      <p:cBhvr>
                                        <p:cTn id="31" dur="1000"/>
                                        <p:tgtEl>
                                          <p:spTgt spid="205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750" fill="hold"/>
                                        <p:tgtEl>
                                          <p:spTgt spid="2"/>
                                        </p:tgtEl>
                                        <p:attrNameLst>
                                          <p:attrName>ppt_w</p:attrName>
                                        </p:attrNameLst>
                                      </p:cBhvr>
                                      <p:tavLst>
                                        <p:tav tm="0">
                                          <p:val>
                                            <p:fltVal val="0"/>
                                          </p:val>
                                        </p:tav>
                                        <p:tav tm="100000">
                                          <p:val>
                                            <p:strVal val="#ppt_w"/>
                                          </p:val>
                                        </p:tav>
                                      </p:tavLst>
                                    </p:anim>
                                    <p:anim calcmode="lin" valueType="num">
                                      <p:cBhvr>
                                        <p:cTn id="36" dur="750" fill="hold"/>
                                        <p:tgtEl>
                                          <p:spTgt spid="2"/>
                                        </p:tgtEl>
                                        <p:attrNameLst>
                                          <p:attrName>ppt_h</p:attrName>
                                        </p:attrNameLst>
                                      </p:cBhvr>
                                      <p:tavLst>
                                        <p:tav tm="0">
                                          <p:val>
                                            <p:fltVal val="0"/>
                                          </p:val>
                                        </p:tav>
                                        <p:tav tm="100000">
                                          <p:val>
                                            <p:strVal val="#ppt_h"/>
                                          </p:val>
                                        </p:tav>
                                      </p:tavLst>
                                    </p:anim>
                                    <p:animEffect transition="in" filter="fade">
                                      <p:cBhvr>
                                        <p:cTn id="3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1723</TotalTime>
  <Words>246</Words>
  <Application>Microsoft Office PowerPoint</Application>
  <PresentationFormat>Экран (4:3)</PresentationFormat>
  <Paragraphs>23</Paragraphs>
  <Slides>11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    </vt:lpstr>
      <vt:lpstr>All diese sogenannten Social-Media-Seiten erreichen inzwischen zusammengenommen fast ein Sechstel aller Erdenbürger. In Deutschland ist die Zahl der Besucher etwa 38 Millionen Bundesbürgern.</vt:lpstr>
      <vt:lpstr>Презентация PowerPoint</vt:lpstr>
      <vt:lpstr>Über 500 Millionen Mitglieder verzeichnet der virtuelle Freundeskreis weltweit, jeden Tag kommen fast 700.000 weitere dazu. Oder anders ausgedrückt: Die Hälfte aller Internet-Nutzer des Planeten hat dort bereits ein persönliches Profil. </vt:lpstr>
      <vt:lpstr>Презентация PowerPoint</vt:lpstr>
      <vt:lpstr>In Deutschland knackt die Seite rund 17 Millionen Mitgliedern. Weltweit ist kein anderer Ort beliebter. Keine Nation kann sich über einen derart regen Zulauf an qualifizierten Fachkräften freuen.</vt:lpstr>
      <vt:lpstr>Facebook ist es mittlerweile der Seismograf gleich mehrerer Generationen. Hier zeigt sich, was die Menschen interessiert, welche Musik sie am liebsten hören, welche Autos sie wählen, welche Bücher sie lesen, welche Internet-Seiten sie regelmäßig besuchen.</vt:lpstr>
      <vt:lpstr>Schon lange können die Nutzer auf Facebook nicht mehr nur miteinander chatten, e-mailen, spielen, Erlebnisse und Empfehlungen austauschen: Als einziges Netzwerk hat sich die Seite zu einer Art Internet im Internet entwickelt .</vt:lpstr>
      <vt:lpstr>Rund 400 000 Internet-Seiten haben den kleinen blauen Daumen bereits in ihrem Erscheinungsbild integriert. Wer bei Facebook angemeldet ist, kann so beim Vorbeisurfen mit nur einem Klick einen Text, ein Video oder ein Produkt klicken und dies damit automatisch seinem virtuellen Freundeskreis mitteilen. </vt:lpstr>
      <vt:lpstr>Privates und Berufliches, Freud und Leid, Kommunikation und Kommerz, Politik und Unterhaltung – nirgendwo sind sie sich näher als hier. Kein Nutzer muss die Plattform noch verlassen: Was immer es zu wissen, zu kaufen oder auszutauschen gilt – alle erfahren die Kunde hier. </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 - das zweite Internet</dc:title>
  <dc:creator>SONY</dc:creator>
  <cp:lastModifiedBy>Admin</cp:lastModifiedBy>
  <cp:revision>49</cp:revision>
  <dcterms:created xsi:type="dcterms:W3CDTF">2014-03-25T13:36:12Z</dcterms:created>
  <dcterms:modified xsi:type="dcterms:W3CDTF">2015-01-29T22:03:55Z</dcterms:modified>
</cp:coreProperties>
</file>