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71" r:id="rId9"/>
    <p:sldId id="262" r:id="rId10"/>
    <p:sldId id="263" r:id="rId11"/>
    <p:sldId id="264" r:id="rId12"/>
    <p:sldId id="267" r:id="rId13"/>
    <p:sldId id="268" r:id="rId14"/>
    <p:sldId id="272" r:id="rId15"/>
    <p:sldId id="273" r:id="rId16"/>
    <p:sldId id="274" r:id="rId17"/>
    <p:sldId id="276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715"/>
    <a:srgbClr val="FFD653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4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936103"/>
          </a:xfrm>
        </p:spPr>
        <p:txBody>
          <a:bodyPr/>
          <a:lstStyle/>
          <a:p>
            <a:r>
              <a:rPr lang="ru-RU" dirty="0" smtClean="0">
                <a:solidFill>
                  <a:srgbClr val="FFC715"/>
                </a:solidFill>
              </a:rPr>
              <a:t>Дым без огня</a:t>
            </a:r>
            <a:endParaRPr lang="ru-RU" dirty="0">
              <a:solidFill>
                <a:srgbClr val="FFC715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492896"/>
            <a:ext cx="4762500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0736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3921299"/>
          </a:xfrm>
        </p:spPr>
        <p:txBody>
          <a:bodyPr/>
          <a:lstStyle/>
          <a:p>
            <a:r>
              <a:rPr lang="ru-RU" dirty="0" smtClean="0"/>
              <a:t>Эксперты ВОЗ убеждены: тот факт, что электронные сигареты представлены на рынке 8 тысячами различных вкусов, в том числе фруктовыми, конфетными, алкогольными, делает их особенно привлекательными для молодых людей и подростков, способствуя развитию никотиновой зависимости и вовлечению в курение.</a:t>
            </a: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C715"/>
                </a:solidFill>
              </a:rPr>
              <a:t>Самообман с вишневым ароматом</a:t>
            </a:r>
            <a:endParaRPr lang="ru-RU" dirty="0">
              <a:solidFill>
                <a:srgbClr val="FFC71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40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/>
          </a:bodyPr>
          <a:lstStyle/>
          <a:p>
            <a:r>
              <a:rPr lang="ru-RU" dirty="0" smtClean="0"/>
              <a:t>Кроме того, ВОЗ акцентирует внимание: никаких научных подтверждений того, что электронные сигареты помогают бросить курить, </a:t>
            </a:r>
            <a:r>
              <a:rPr lang="ru-RU" dirty="0" smtClean="0">
                <a:solidFill>
                  <a:srgbClr val="C00000"/>
                </a:solidFill>
              </a:rPr>
              <a:t>не</a:t>
            </a:r>
            <a:r>
              <a:rPr lang="ru-RU" dirty="0" smtClean="0"/>
              <a:t> существует.</a:t>
            </a:r>
          </a:p>
          <a:p>
            <a:r>
              <a:rPr lang="ru-RU" dirty="0" smtClean="0"/>
              <a:t>Зато есть данные о том, что такие сигареты </a:t>
            </a:r>
            <a:r>
              <a:rPr lang="ru-RU" dirty="0" smtClean="0">
                <a:solidFill>
                  <a:srgbClr val="C00000"/>
                </a:solidFill>
              </a:rPr>
              <a:t>представляют угрозу </a:t>
            </a:r>
            <a:r>
              <a:rPr lang="ru-RU" dirty="0" smtClean="0"/>
              <a:t>для здоровья детей, подростков и беременных женщин, а также подвергают воздействию никотина и других загрязняющих веществ окружающих.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542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/>
          </a:bodyPr>
          <a:lstStyle/>
          <a:p>
            <a:r>
              <a:rPr lang="ru-RU" dirty="0" smtClean="0"/>
              <a:t>Владимир Максимчук, заведующий сектором наркологии ГУ «Республиканский научно-практический центр психического здоровья»:</a:t>
            </a:r>
          </a:p>
          <a:p>
            <a:r>
              <a:rPr lang="ru-RU" dirty="0"/>
              <a:t>- Когда электронные сигареты только появились, казалось, что это прогресс. Сегодня мы понимаем: </a:t>
            </a:r>
            <a:r>
              <a:rPr lang="ru-RU" dirty="0">
                <a:solidFill>
                  <a:srgbClr val="C00000"/>
                </a:solidFill>
              </a:rPr>
              <a:t>это такое же курение, как и обыкновенное, и оно не менее опасно</a:t>
            </a:r>
            <a:r>
              <a:rPr lang="ru-RU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C715"/>
                </a:solidFill>
              </a:rPr>
              <a:t>Мнение</a:t>
            </a:r>
            <a:br>
              <a:rPr lang="ru-RU" dirty="0" smtClean="0">
                <a:solidFill>
                  <a:srgbClr val="FFC715"/>
                </a:solidFill>
              </a:rPr>
            </a:br>
            <a:endParaRPr lang="ru-RU" dirty="0">
              <a:solidFill>
                <a:srgbClr val="FFC71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71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r>
              <a:rPr lang="ru-RU" dirty="0" smtClean="0"/>
              <a:t>Уверен</a:t>
            </a:r>
            <a:r>
              <a:rPr lang="ru-RU" dirty="0"/>
              <a:t>, поощрять эти технологии нельзя, от них все равно </a:t>
            </a:r>
            <a:r>
              <a:rPr lang="ru-RU" dirty="0">
                <a:solidFill>
                  <a:srgbClr val="C00000"/>
                </a:solidFill>
              </a:rPr>
              <a:t>наступает зависимость</a:t>
            </a:r>
            <a:r>
              <a:rPr lang="ru-RU" dirty="0"/>
              <a:t>: будучи уверенным в безопасности такого курения, человек начинает больше курить. А ведь в некоторых странах мира электронные сигареты </a:t>
            </a:r>
            <a:r>
              <a:rPr lang="ru-RU" dirty="0">
                <a:solidFill>
                  <a:srgbClr val="C00000"/>
                </a:solidFill>
              </a:rPr>
              <a:t>запрещены</a:t>
            </a:r>
            <a:r>
              <a:rPr lang="ru-RU" dirty="0"/>
              <a:t>. В России, к слову, также проводили исследования, которые подтвердили: они вовсе не безобидны. Я считаю, нужно запретить продажу электронных сигарет лицам до 18 лет.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1859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Задумайтесь</a:t>
            </a:r>
            <a:r>
              <a:rPr lang="ru-RU" dirty="0"/>
              <a:t>, насколько вредны электронные сигареты. Даже одноразовые устройства без содержания никотиновой составляющей все еще опасны как с точки зрения веществ, содержащихся в них, так и с позиции психологии. Разумеется, в сети Интернет существует много информации по данному вопросу и разнообразных картинок, рекламирующих электронные сигареты, однако не стоит забывать, что </a:t>
            </a:r>
            <a:r>
              <a:rPr lang="ru-RU" dirty="0">
                <a:solidFill>
                  <a:srgbClr val="C00000"/>
                </a:solidFill>
              </a:rPr>
              <a:t>статьи пишутся продавцами</a:t>
            </a:r>
            <a:r>
              <a:rPr lang="ru-RU" dirty="0"/>
              <a:t>, которым </a:t>
            </a:r>
            <a:r>
              <a:rPr lang="ru-RU" dirty="0">
                <a:solidFill>
                  <a:srgbClr val="C00000"/>
                </a:solidFill>
              </a:rPr>
              <a:t>выгодно реализовать </a:t>
            </a:r>
            <a:r>
              <a:rPr lang="ru-RU" dirty="0"/>
              <a:t>дорогостоящее устройство, сделав акцент на его пользе, а не на побочных эффектах.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C715"/>
                </a:solidFill>
              </a:rPr>
              <a:t>Не причиняйте себе </a:t>
            </a:r>
            <a:r>
              <a:rPr lang="ru-RU" dirty="0" smtClean="0">
                <a:solidFill>
                  <a:srgbClr val="FFC715"/>
                </a:solidFill>
              </a:rPr>
              <a:t>вред!</a:t>
            </a:r>
            <a:endParaRPr lang="ru-RU" dirty="0">
              <a:solidFill>
                <a:srgbClr val="FFC71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85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/>
          <a:lstStyle/>
          <a:p>
            <a:pPr algn="ctr"/>
            <a:r>
              <a:rPr lang="ru-RU" sz="4400" dirty="0"/>
              <a:t>Выберитесь из никотиновой западни навсегда, бросьте курить и </a:t>
            </a:r>
            <a:r>
              <a:rPr lang="ru-RU" sz="4400" dirty="0">
                <a:solidFill>
                  <a:srgbClr val="C00000"/>
                </a:solidFill>
              </a:rPr>
              <a:t>живите </a:t>
            </a:r>
            <a:r>
              <a:rPr lang="ru-RU" sz="4400" dirty="0">
                <a:solidFill>
                  <a:schemeClr val="accent3">
                    <a:lumMod val="50000"/>
                  </a:schemeClr>
                </a:solidFill>
              </a:rPr>
              <a:t>полноценной</a:t>
            </a:r>
            <a:r>
              <a:rPr lang="ru-RU" sz="4400" dirty="0"/>
              <a:t> жизнью!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8177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104" y="1407638"/>
            <a:ext cx="6662250" cy="45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684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Хорошо</a:t>
            </a:r>
            <a:r>
              <a:rPr lang="ru-RU" dirty="0"/>
              <a:t>, что я </a:t>
            </a:r>
            <a:r>
              <a:rPr lang="ru-RU" b="1" dirty="0">
                <a:solidFill>
                  <a:srgbClr val="C00000"/>
                </a:solidFill>
              </a:rPr>
              <a:t>не</a:t>
            </a:r>
            <a:r>
              <a:rPr lang="ru-RU" dirty="0"/>
              <a:t> курю. Меня не душит кашель по ночам. Зубы остаются белыми, волосы пахнут шампунем, а не сигаретным дымом… Я спокойно езжу и летаю на дальние расстояния, не думая о том, когда бы покурить. Да и радует тот факт, что немалая часть бюджета остается в семье, а не перетекает в карманы табачных корпораций.</a:t>
            </a:r>
          </a:p>
          <a:p>
            <a:pPr marL="0" indent="271463" algn="just">
              <a:buNone/>
            </a:pPr>
            <a:r>
              <a:rPr lang="ru-RU" dirty="0"/>
              <a:t>А вот коллегу по-человечески жалко: каждые полчаса срывается подымить.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0398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2376264"/>
          </a:xfrm>
        </p:spPr>
        <p:txBody>
          <a:bodyPr>
            <a:noAutofit/>
          </a:bodyPr>
          <a:lstStyle/>
          <a:p>
            <a:r>
              <a:rPr lang="ru-RU" sz="72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306070"/>
            <a:ext cx="4257360" cy="29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5279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В 2003 году китайский фармацевт Хон Лик </a:t>
            </a:r>
            <a:r>
              <a:rPr lang="ru-RU" dirty="0" smtClean="0"/>
              <a:t>подал заявку на патент устройства «беспламенная электронная сигарета с распылением».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В 2004 году компания «Ruyan» (в переводе с китайского означает «подобно дыму») выпустила первую партию товара на рынок.  </a:t>
            </a:r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История создания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763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/>
          <a:lstStyle/>
          <a:p>
            <a:pPr algn="just"/>
            <a:r>
              <a:rPr lang="ru-RU" dirty="0" smtClean="0"/>
              <a:t>Электронные сигареты могут содержать </a:t>
            </a:r>
            <a:r>
              <a:rPr lang="ru-RU" dirty="0" smtClean="0">
                <a:solidFill>
                  <a:srgbClr val="C00000"/>
                </a:solidFill>
              </a:rPr>
              <a:t>больше токсичных веществ</a:t>
            </a:r>
            <a:r>
              <a:rPr lang="ru-RU" dirty="0" smtClean="0"/>
              <a:t>, чем обычные классические сигареты. К такому выводу пришли ученые из Университета южной Калифорнии, которые проводили эксперименты в офисах и помещениях, собирая частицы, оставшиеся в воздухе после курения обычных и электронных сигарет.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1860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69371"/>
          </a:xfrm>
        </p:spPr>
        <p:txBody>
          <a:bodyPr>
            <a:normAutofit/>
          </a:bodyPr>
          <a:lstStyle/>
          <a:p>
            <a:r>
              <a:rPr lang="ru-RU" dirty="0" smtClean="0"/>
              <a:t>Изучив химический состав собранных образцов, исследователи обнаружили, что в паре, </a:t>
            </a:r>
            <a:r>
              <a:rPr lang="ru-RU" dirty="0" smtClean="0"/>
              <a:t>образующемся </a:t>
            </a:r>
            <a:r>
              <a:rPr lang="ru-RU" dirty="0" smtClean="0"/>
              <a:t>во время использования электронных сигарет, содержится </a:t>
            </a:r>
            <a:r>
              <a:rPr lang="ru-RU" dirty="0" smtClean="0">
                <a:solidFill>
                  <a:srgbClr val="C00000"/>
                </a:solidFill>
              </a:rPr>
              <a:t>хром</a:t>
            </a:r>
            <a:r>
              <a:rPr lang="ru-RU" dirty="0" smtClean="0"/>
              <a:t>, которого нет в составе традиционных сигарет, и в </a:t>
            </a:r>
            <a:r>
              <a:rPr lang="ru-RU" dirty="0" smtClean="0">
                <a:solidFill>
                  <a:srgbClr val="C00000"/>
                </a:solidFill>
              </a:rPr>
              <a:t>четыре раза больше никеля</a:t>
            </a:r>
            <a:r>
              <a:rPr lang="ru-RU" dirty="0" smtClean="0"/>
              <a:t>, чем в обычных сигаретах. Кроме того, Е-сигареты содержат </a:t>
            </a:r>
            <a:r>
              <a:rPr lang="ru-RU" dirty="0" smtClean="0">
                <a:solidFill>
                  <a:srgbClr val="C00000"/>
                </a:solidFill>
              </a:rPr>
              <a:t>свинец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C00000"/>
                </a:solidFill>
              </a:rPr>
              <a:t>цинк</a:t>
            </a:r>
            <a:r>
              <a:rPr lang="ru-RU" dirty="0" smtClean="0"/>
              <a:t> и </a:t>
            </a:r>
            <a:r>
              <a:rPr lang="ru-RU" dirty="0" smtClean="0">
                <a:solidFill>
                  <a:srgbClr val="C00000"/>
                </a:solidFill>
              </a:rPr>
              <a:t>другие токсичные металлы</a:t>
            </a:r>
            <a:r>
              <a:rPr lang="ru-RU" dirty="0" smtClean="0"/>
              <a:t>, хотя и в меньших количествах, чем классические.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1779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4680520"/>
          </a:xfrm>
        </p:spPr>
        <p:txBody>
          <a:bodyPr>
            <a:noAutofit/>
          </a:bodyPr>
          <a:lstStyle/>
          <a:p>
            <a:pPr indent="631825"/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чем же основная </a:t>
            </a:r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опасность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которую скрывают Е-сигареты? </a:t>
            </a:r>
            <a:b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являются ли они бомбой   </a:t>
            </a:r>
            <a:b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замедленного  действия? </a:t>
            </a:r>
            <a:r>
              <a:rPr lang="ru-RU" dirty="0" smtClean="0"/>
              <a:t>скрывают Е-сигареты? Не являются ли они бомбой замедленного действия?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5836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Многим электронное устройство действительно помогает расстаться с вредной привычкой. Но есть и «темная» сторона вопроса: все чаще с Е-сигаретами в руках появляются дети и подростки, рискуя впоследствии стать постоянными клиентами табачных корпораций.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9612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/>
          </a:bodyPr>
          <a:lstStyle/>
          <a:p>
            <a:r>
              <a:rPr lang="ru-RU" dirty="0" smtClean="0"/>
              <a:t>Основные претензии есть к </a:t>
            </a:r>
            <a:r>
              <a:rPr lang="ru-RU" dirty="0" smtClean="0">
                <a:solidFill>
                  <a:srgbClr val="C00000"/>
                </a:solidFill>
              </a:rPr>
              <a:t>пропиленгликолю</a:t>
            </a:r>
            <a:r>
              <a:rPr lang="ru-RU" dirty="0" smtClean="0"/>
              <a:t> – главному компоненту жидкости для заправки электронных сигарет. С одной стороны, казалось бы, это «съедобно». Ведь это вещество широко применяется в пищевой промышленности, например, входит в состав заправок для салатов или добавок к выпечке. С другой – как он воздействует на организм курильщика, не совсем понятно.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8747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/>
          </a:bodyPr>
          <a:lstStyle/>
          <a:p>
            <a:r>
              <a:rPr lang="ru-RU" dirty="0" smtClean="0"/>
              <a:t>Это вещество давно известно в табачной промышленности: его паром под давлением в четыре атмосферы обрабатывают табачный лист. При сгорании он распадается на углекислый газ и воду. Если же нарушить технологии, то пропиленгликоль при определенных условиях образует пленку, которая не пропускает воздух и табачный лист просто не горит.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68233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Пропиленгликоль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93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/>
          </a:bodyPr>
          <a:lstStyle/>
          <a:p>
            <a:r>
              <a:rPr lang="ru-RU" dirty="0" smtClean="0"/>
              <a:t>Всемирная организация здравоохранения (ВОЗ) призвала к ужесточению правил торговли и использования электронных сигарет, включая введение запрета на курение в рабочих помещениях и общественных местах, рекламу и продажу несовершеннолетним.</a:t>
            </a:r>
          </a:p>
        </p:txBody>
      </p:sp>
    </p:spTree>
    <p:extLst>
      <p:ext uri="{BB962C8B-B14F-4D97-AF65-F5344CB8AC3E}">
        <p14:creationId xmlns:p14="http://schemas.microsoft.com/office/powerpoint/2010/main" val="2902419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331</TotalTime>
  <Words>737</Words>
  <Application>Microsoft Office PowerPoint</Application>
  <PresentationFormat>Экран (4:3)</PresentationFormat>
  <Paragraphs>28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Волна</vt:lpstr>
      <vt:lpstr>Дым без огня</vt:lpstr>
      <vt:lpstr>История создания</vt:lpstr>
      <vt:lpstr>Презентация PowerPoint</vt:lpstr>
      <vt:lpstr>Презентация PowerPoint</vt:lpstr>
      <vt:lpstr>  В чем же основная опасность,  которую скрывают Е-сигареты?   Не являются ли они бомбой      замедленного  действия? скрывают Е-сигареты? Не являются ли они бомбой замедленного действия?</vt:lpstr>
      <vt:lpstr>Презентация PowerPoint</vt:lpstr>
      <vt:lpstr>Презентация PowerPoint</vt:lpstr>
      <vt:lpstr> Пропиленгликоль </vt:lpstr>
      <vt:lpstr>Презентация PowerPoint</vt:lpstr>
      <vt:lpstr>Самообман с вишневым ароматом</vt:lpstr>
      <vt:lpstr>Презентация PowerPoint</vt:lpstr>
      <vt:lpstr> Мнение </vt:lpstr>
      <vt:lpstr>Презентация PowerPoint</vt:lpstr>
      <vt:lpstr>Не причиняйте себе вред!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Дым без огня</dc:title>
  <cp:lastModifiedBy>Usser</cp:lastModifiedBy>
  <cp:revision>21</cp:revision>
  <dcterms:modified xsi:type="dcterms:W3CDTF">2014-09-30T07:05:26Z</dcterms:modified>
</cp:coreProperties>
</file>