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70" r:id="rId6"/>
    <p:sldId id="264" r:id="rId7"/>
    <p:sldId id="265" r:id="rId8"/>
    <p:sldId id="259" r:id="rId9"/>
    <p:sldId id="267" r:id="rId10"/>
    <p:sldId id="271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430B5-E356-433E-81C0-118ED1465896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1F24E-29B8-4789-ACFD-A1AE27D8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2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F24E-29B8-4789-ACFD-A1AE27D89C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6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F24E-29B8-4789-ACFD-A1AE27D89C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0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21E6-1F80-4708-9567-279DA826A26C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B99-CC73-4D68-BEC0-BC01E5A3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2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21E6-1F80-4708-9567-279DA826A26C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B99-CC73-4D68-BEC0-BC01E5A3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5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21E6-1F80-4708-9567-279DA826A26C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B99-CC73-4D68-BEC0-BC01E5A3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9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21E6-1F80-4708-9567-279DA826A26C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B99-CC73-4D68-BEC0-BC01E5A3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21E6-1F80-4708-9567-279DA826A26C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B99-CC73-4D68-BEC0-BC01E5A3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2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21E6-1F80-4708-9567-279DA826A26C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B99-CC73-4D68-BEC0-BC01E5A3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3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21E6-1F80-4708-9567-279DA826A26C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B99-CC73-4D68-BEC0-BC01E5A3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21E6-1F80-4708-9567-279DA826A26C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B99-CC73-4D68-BEC0-BC01E5A3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9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21E6-1F80-4708-9567-279DA826A26C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B99-CC73-4D68-BEC0-BC01E5A3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62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21E6-1F80-4708-9567-279DA826A26C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B99-CC73-4D68-BEC0-BC01E5A3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21E6-1F80-4708-9567-279DA826A26C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8B99-CC73-4D68-BEC0-BC01E5A3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9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21E6-1F80-4708-9567-279DA826A26C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88B99-CC73-4D68-BEC0-BC01E5A3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5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1368153"/>
          </a:xfrm>
          <a:solidFill>
            <a:schemeClr val="bg1">
              <a:alpha val="27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БРАК И СЕМЬЯ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Documents and Settings\ZAMNACH\Рабочий стол\HappyFami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57150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9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24535"/>
          </a:xfrm>
          <a:solidFill>
            <a:schemeClr val="bg1">
              <a:alpha val="21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Семья считается одним из четырех фундаментальных институтов общества, придающих ему стабильность и способность восполнять население в каждом следующем поколении. Одновременно семья выступает малой группой – самой сплоченной и стабильной ячейкой общества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 протяжении своей жизни человек входит в состав множества самых разных групп – группу сверстников или друзей, школьный класс, трудовую бригаду или спортивную команду, – но лишь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семья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остается той группой, которую он никогда не покидает.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219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854" y="980728"/>
            <a:ext cx="9144000" cy="3384376"/>
          </a:xfrm>
          <a:solidFill>
            <a:schemeClr val="bg1">
              <a:alpha val="16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нужна и важна.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семьёй связаны дорогие и близкие сердцу понятия, как Добро, Уют, Дом,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Мать.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даёт опору чувствам, мечтам, надеждам, помогает осуществлению жизненных планов. 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нужна не только человеку, но и обществу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способствует совершенствованию общественных отношений, воспитанию подрастающего поколения.</a:t>
            </a:r>
          </a:p>
        </p:txBody>
      </p:sp>
      <p:pic>
        <p:nvPicPr>
          <p:cNvPr id="1028" name="Picture 4" descr="C:\Documents and Settings\ZAMNACH\Рабочий стол\family-silhouet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4273"/>
            <a:ext cx="4464496" cy="31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4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864096"/>
          </a:xfrm>
          <a:solidFill>
            <a:schemeClr val="bg1">
              <a:alpha val="22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ZAMNACH\Рабочий стол\fami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3822864" cy="34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66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464496"/>
          </a:xfrm>
          <a:solidFill>
            <a:schemeClr val="bg1">
              <a:alpha val="15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 данным ЮНЕСКО, Беларусь – одна из самых «несемейных» стран. В рейтинге государств с самым большим количеством разводов мы уступаем только Мальдивским островам, России, Гуаму. С начала 90-х годов прошлого столетия демографическая ситуация характеризуется устойчивой депопуляцией. Абсолютная убыль населения за 1993-2010 годы составила свыше 750 тыс. человек. Главной причиной депопуляции является низкий уровень деторождаемости, обеспечивающий воспроизводство населения только на 65%.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35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>
              <a:alpha val="27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БРАК И СЕМЬЯ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99040"/>
            <a:ext cx="5796136" cy="5070320"/>
          </a:xfrm>
          <a:solidFill>
            <a:schemeClr val="bg1">
              <a:alpha val="1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наиважнейших в нашей жизни понятия, определений которым очень и очень много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Эти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 могут различаться, но ясно одно – семья и брак в главном своем значении подразумевают под собой тесные взаимоотношения, в большинстве случаев конечной целью которых является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рождение ребенка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Почему в главном своем значении? Потому что супруги также могут и не проживать друг с другом и, тем не менее, находиться в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браке, или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семья может существовать, даже если по работе одному из супругов надо надолго уехать.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 descr="C:\Documents and Settings\ZAMNACH\Рабочий стол\7848934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96" y="2276871"/>
            <a:ext cx="3958130" cy="38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6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  <a:solidFill>
            <a:schemeClr val="bg1">
              <a:alpha val="22000"/>
            </a:schemeClr>
          </a:solidFill>
          <a:ln w="3175"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Нужно ли создавать семью?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060848"/>
            <a:ext cx="9144000" cy="3528392"/>
          </a:xfrm>
          <a:solidFill>
            <a:schemeClr val="bg1">
              <a:alpha val="22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ts val="2400"/>
              </a:lnSpc>
              <a:buNone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ctr">
              <a:lnSpc>
                <a:spcPts val="24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Семья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- это социальный институт, который удовлетворяет индивидуальные потребности членов семьи, осуществляет их первичную социализацию, выступает посредником во взаимосвязи личности и общества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</a:p>
          <a:p>
            <a:pPr marL="0" indent="0" algn="ctr">
              <a:lnSpc>
                <a:spcPts val="24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Семье, как малой группе, присущи своя неповторимая культура, личный контакт между членами группы, сплоченность, определенный эмоциональный климат, интимность отношений, гомогенности и т.д. </a:t>
            </a:r>
          </a:p>
        </p:txBody>
      </p:sp>
    </p:spTree>
    <p:extLst>
      <p:ext uri="{BB962C8B-B14F-4D97-AF65-F5344CB8AC3E}">
        <p14:creationId xmlns:p14="http://schemas.microsoft.com/office/powerpoint/2010/main" val="360557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680519"/>
          </a:xfrm>
          <a:solidFill>
            <a:schemeClr val="bg1">
              <a:alpha val="22000"/>
            </a:schemeClr>
          </a:solidFill>
        </p:spPr>
        <p:txBody>
          <a:bodyPr/>
          <a:lstStyle/>
          <a:p>
            <a:pPr marL="0" indent="0" algn="ctr">
              <a:lnSpc>
                <a:spcPts val="2400"/>
              </a:lnSpc>
              <a:buNone/>
            </a:pPr>
            <a:endParaRPr 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ctr">
              <a:lnSpc>
                <a:spcPts val="2400"/>
              </a:lnSpc>
              <a:buNone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Функции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семьи: 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ctr">
              <a:lnSpc>
                <a:spcPts val="2400"/>
              </a:lnSpc>
              <a:buNone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хозяйственно-экономическая,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репродуктивная,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регенеративная,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образовательно-воспитательная,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рекреативная, безопасности. </a:t>
            </a:r>
          </a:p>
          <a:p>
            <a:pPr marL="0" indent="0" algn="ctr">
              <a:lnSpc>
                <a:spcPts val="2400"/>
              </a:lnSpc>
              <a:buNone/>
            </a:pP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ctr">
              <a:lnSpc>
                <a:spcPts val="2400"/>
              </a:lnSpc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Типы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семей: </a:t>
            </a:r>
          </a:p>
          <a:p>
            <a:pPr marL="0" indent="0" algn="ctr">
              <a:lnSpc>
                <a:spcPts val="2400"/>
              </a:lnSpc>
              <a:buNone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 количеству брачных партнеров, по юридическому оформлению брачных отношений, по структуре власти в семье, по количеству детей, наличию родителей, по количеству поколений в семье.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4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6000"/>
                    </a14:imgEffect>
                    <a14:imgEffect>
                      <a14:brightnessContrast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16832"/>
            <a:ext cx="5539078" cy="4176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  <a:solidFill>
            <a:schemeClr val="bg1">
              <a:alpha val="24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Какие виды браков Вы знаете?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042792" cy="4392488"/>
          </a:xfrm>
          <a:solidFill>
            <a:schemeClr val="bg1">
              <a:alpha val="22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Церковный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брак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Морганатический брак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Гражданский брак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Временный брак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Коммунальный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(групповой) брак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или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"шведская семья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"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4038600" cy="4392488"/>
          </a:xfrm>
          <a:solidFill>
            <a:schemeClr val="bg1">
              <a:alpha val="22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lvl="1"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Открытый брак</a:t>
            </a:r>
          </a:p>
          <a:p>
            <a:pPr lvl="1"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Фиктивный брак</a:t>
            </a:r>
          </a:p>
          <a:p>
            <a:pPr lvl="1"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Полигиния</a:t>
            </a:r>
          </a:p>
          <a:p>
            <a:pPr lvl="1"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Полиандрия</a:t>
            </a:r>
          </a:p>
          <a:p>
            <a:pPr lvl="1">
              <a:buFont typeface="Courier New" pitchFamily="49" charset="0"/>
              <a:buChar char="o"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Однополый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брак</a:t>
            </a:r>
          </a:p>
          <a:p>
            <a:pPr lvl="1"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Госте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вой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брак</a:t>
            </a:r>
          </a:p>
          <a:p>
            <a:pPr lvl="1"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Фактический брак</a:t>
            </a:r>
          </a:p>
          <a:p>
            <a:pPr lvl="1">
              <a:buFont typeface="Courier New" pitchFamily="49" charset="0"/>
              <a:buChar char="o"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Пробный брак</a:t>
            </a:r>
          </a:p>
          <a:p>
            <a:pPr lvl="1">
              <a:buFont typeface="Courier New" pitchFamily="49" charset="0"/>
              <a:buChar char="o"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0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8896" y="3284984"/>
            <a:ext cx="4055725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74242"/>
          </a:xfrm>
          <a:solidFill>
            <a:schemeClr val="bg1">
              <a:alpha val="22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современном мире </a:t>
            </a:r>
            <a:r>
              <a:rPr lang="ru-RU" sz="2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понятие 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отношений</a:t>
            </a:r>
            <a:r>
              <a:rPr lang="ru-RU" sz="2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используется во многих сферах жизнедеятельности человека. </a:t>
            </a: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Их </a:t>
            </a:r>
            <a:r>
              <a:rPr lang="ru-RU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классифицируют согласно сферы рассмотрения: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1520" y="2564904"/>
            <a:ext cx="3960440" cy="3240360"/>
          </a:xfrm>
          <a:solidFill>
            <a:schemeClr val="tx1">
              <a:alpha val="21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уровне социальных общностей - отношения классовые, национальные, групповые и семейные; </a:t>
            </a:r>
            <a:endParaRPr lang="ru-RU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уровне занятых некой деятельностью - отношения производственные, учебные;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076056" y="3281536"/>
            <a:ext cx="3816424" cy="3312368"/>
          </a:xfrm>
          <a:solidFill>
            <a:schemeClr val="tx1">
              <a:alpha val="21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уровне взаимосвязей между людьми в группах – межличностные отношения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внутриличностные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например, эмоционально - волевые установки человека по отношению к себе.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41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>
              <a:alpha val="21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Признаки семьи: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5544616" cy="4853136"/>
          </a:xfrm>
          <a:solidFill>
            <a:schemeClr val="bg1">
              <a:alpha val="1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Объединение лиц, связанных браком или родством;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Объединение лиц, связанных материальной или моральной общностью и поддержкой: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форме совместного проживания на какой-либо жилой площади;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ведении общего хозяйства;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общности интересов, забот, проблем;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Объединение лиц, связанных взаимными правами и обязанностями.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Documents and Settings\ZAMNACH\Рабочий стол\family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74471"/>
            <a:ext cx="2912616" cy="498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71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  <a:solidFill>
            <a:schemeClr val="bg1">
              <a:alpha val="21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Можно ли поставить знак «=» между понятиями «семья» и «брак»?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392488"/>
          </a:xfrm>
          <a:solidFill>
            <a:schemeClr val="bg1">
              <a:alpha val="1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Понятие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семья не следует путать с понятием брак. Семья представляет собой более сложную систему отношений, чем брак, т.к. она объединяет не только супругов, но и их детей, других родственников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Внутрисемейные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отношения могут быть как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персональные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(отношения между матерью и сыном), так и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групповые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(между родителями и детьми или между супружескими парами в больших семьях).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Сущность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семьи отражается в ее функциях, в структуре и в ролевом поведении ее членов.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Важнейшими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функциями семьи являются: репродуктивная, хозяйственно-потребительская, воспитательная и восстановительная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63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534</Words>
  <Application>Microsoft Office PowerPoint</Application>
  <PresentationFormat>Экран (4:3)</PresentationFormat>
  <Paragraphs>61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БРАК И СЕМЬЯ</vt:lpstr>
      <vt:lpstr>Презентация PowerPoint</vt:lpstr>
      <vt:lpstr>БРАК И СЕМЬЯ – </vt:lpstr>
      <vt:lpstr>Нужно ли создавать семью? </vt:lpstr>
      <vt:lpstr>Презентация PowerPoint</vt:lpstr>
      <vt:lpstr>Какие виды браков Вы знаете?</vt:lpstr>
      <vt:lpstr>В современном мире понятие отношений используется во многих сферах жизнедеятельности человека. Их классифицируют согласно сферы рассмотрения: </vt:lpstr>
      <vt:lpstr>Признаки семьи:</vt:lpstr>
      <vt:lpstr>Можно ли поставить знак «=» между понятиями «семья» и «брак»? </vt:lpstr>
      <vt:lpstr>Презентация PowerPoint</vt:lpstr>
      <vt:lpstr>Презентация PowerPoint</vt:lpstr>
      <vt:lpstr>Презентация PowerPoint</vt:lpstr>
    </vt:vector>
  </TitlesOfParts>
  <Company>UVRM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БРАК И СЕМЬЯ</dc:title>
  <dc:creator>ZAMNACH</dc:creator>
  <cp:lastModifiedBy>Usser</cp:lastModifiedBy>
  <cp:revision>28</cp:revision>
  <dcterms:created xsi:type="dcterms:W3CDTF">2014-05-26T08:02:07Z</dcterms:created>
  <dcterms:modified xsi:type="dcterms:W3CDTF">2014-06-02T12:38:36Z</dcterms:modified>
</cp:coreProperties>
</file>