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8"/>
  </p:notesMasterIdLst>
  <p:sldIdLst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256" r:id="rId15"/>
    <p:sldId id="258" r:id="rId16"/>
    <p:sldId id="259" r:id="rId17"/>
    <p:sldId id="260" r:id="rId18"/>
    <p:sldId id="261" r:id="rId19"/>
    <p:sldId id="262" r:id="rId20"/>
    <p:sldId id="268" r:id="rId21"/>
    <p:sldId id="277" r:id="rId22"/>
    <p:sldId id="275" r:id="rId23"/>
    <p:sldId id="279" r:id="rId24"/>
    <p:sldId id="280" r:id="rId25"/>
    <p:sldId id="283" r:id="rId26"/>
    <p:sldId id="281" r:id="rId27"/>
    <p:sldId id="286" r:id="rId28"/>
    <p:sldId id="287" r:id="rId29"/>
    <p:sldId id="289" r:id="rId30"/>
    <p:sldId id="285" r:id="rId31"/>
    <p:sldId id="290" r:id="rId32"/>
    <p:sldId id="294" r:id="rId33"/>
    <p:sldId id="284" r:id="rId34"/>
    <p:sldId id="293" r:id="rId35"/>
    <p:sldId id="298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28E3B"/>
    <a:srgbClr val="43854B"/>
    <a:srgbClr val="000000"/>
    <a:srgbClr val="5C8159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0" d="100"/>
          <a:sy n="100" d="100"/>
        </p:scale>
        <p:origin x="-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FBEA5-5512-4E41-AF60-96875C0FC9AF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0339-A4B4-4E4F-83C2-57716B2EB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339-A4B4-4E4F-83C2-57716B2EB8C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339-A4B4-4E4F-83C2-57716B2EB8C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1FE17D22-7272-41CD-8CE9-EEFA5ACF55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A74DC-4B7C-4583-90FD-87E6654D1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68258"/>
      </p:ext>
    </p:extLst>
  </p:cSld>
  <p:clrMapOvr>
    <a:masterClrMapping/>
  </p:clrMapOvr>
  <p:transition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355CB-9594-448D-A697-9EDFAC0137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960938"/>
      </p:ext>
    </p:extLst>
  </p:cSld>
  <p:clrMapOvr>
    <a:masterClrMapping/>
  </p:clrMapOvr>
  <p:transition advTm="1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5D825-9E94-4C62-BA49-36A3FCF71F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620070"/>
      </p:ext>
    </p:extLst>
  </p:cSld>
  <p:clrMapOvr>
    <a:masterClrMapping/>
  </p:clrMapOvr>
  <p:transition advTm="1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D6114-AC89-4D86-9EFE-ABBE6B79EF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047859"/>
      </p:ext>
    </p:extLst>
  </p:cSld>
  <p:clrMapOvr>
    <a:masterClrMapping/>
  </p:clrMapOvr>
  <p:transition advTm="1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F427-7B91-4E99-949E-8F2D01D4F7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493310"/>
      </p:ext>
    </p:extLst>
  </p:cSld>
  <p:clrMapOvr>
    <a:masterClrMapping/>
  </p:clrMapOvr>
  <p:transition advTm="1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1B9D-9F3E-4030-A934-64D758E63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301659"/>
      </p:ext>
    </p:extLst>
  </p:cSld>
  <p:clrMapOvr>
    <a:masterClrMapping/>
  </p:clrMapOvr>
  <p:transition advTm="1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E114-0608-467B-A64B-2BFEA7A973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895818"/>
      </p:ext>
    </p:extLst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65785-4651-46CC-95B2-D9F311344A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753056"/>
      </p:ext>
    </p:extLst>
  </p:cSld>
  <p:clrMapOvr>
    <a:masterClrMapping/>
  </p:clrMapOvr>
  <p:transition advTm="1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E1994-15BC-46BC-A828-7976C936A7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913842"/>
      </p:ext>
    </p:extLst>
  </p:cSld>
  <p:clrMapOvr>
    <a:masterClrMapping/>
  </p:clrMapOvr>
  <p:transition advTm="1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19105-83D6-4FDC-BA93-D280FA6A7A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267500"/>
      </p:ext>
    </p:extLst>
  </p:cSld>
  <p:clrMapOvr>
    <a:masterClrMapping/>
  </p:clrMapOvr>
  <p:transition advTm="1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36B639-FA91-4A01-9CCC-8C785AFA0D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67819"/>
      </p:ext>
    </p:extLst>
  </p:cSld>
  <p:clrMapOvr>
    <a:masterClrMapping/>
  </p:clrMapOvr>
  <p:transition advTm="1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AE6D50-96C4-4E1F-9A25-BBBB2DA86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276231"/>
      </p:ext>
    </p:extLst>
  </p:cSld>
  <p:clrMapOvr>
    <a:masterClrMapping/>
  </p:clrMapOvr>
  <p:transition advTm="1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6BF1FC-8446-48C4-9081-A236BBD016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534077"/>
      </p:ext>
    </p:extLst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D774AA-410A-454F-B013-07E7405F5BD9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51D43BF-BD76-48F9-A66E-B3D0F1C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15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2CAAA-A0BD-4F59-A3AB-04EDD57CA7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ransition advTm="15000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392" y="3861049"/>
            <a:ext cx="8801202" cy="194421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Молодежная политика Республики Беларусь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6162" y="258763"/>
            <a:ext cx="7499176" cy="9445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молодежная политика основывается на принципах: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412776"/>
            <a:ext cx="864096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420888"/>
            <a:ext cx="864096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429000"/>
            <a:ext cx="8640960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365104"/>
            <a:ext cx="8640960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157192"/>
            <a:ext cx="8640960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6021288"/>
            <a:ext cx="8640960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162880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защиты прав и законных интересов молодежи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34888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сочетания государственных, общественных интересов, прав и свобод личности в формировании и реализации государственной молодежной политики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350100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обеспечения молодежи правовых и социально-экономических гарантий, компенсирующих обусловленные возрастом ограничения ее социального статуса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616" y="443711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научной обоснованности, комплексности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гласности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522920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привлечения молодежи к непосредственному участию в формировании и реализации государственной молодежной политики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60212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приоритета конкурсных механизмов при реализации программ в сфере государственной молодежной политики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042370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gray">
          <a:xfrm rot="3046289" flipH="1">
            <a:off x="4829175" y="1073150"/>
            <a:ext cx="1978025" cy="315912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7" name="Freeform 3"/>
          <p:cNvSpPr>
            <a:spLocks/>
          </p:cNvSpPr>
          <p:nvPr/>
        </p:nvSpPr>
        <p:spPr bwMode="gray">
          <a:xfrm rot="3171804" flipH="1">
            <a:off x="2290762" y="3284538"/>
            <a:ext cx="1952625" cy="3117850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8" name="Freeform 4"/>
          <p:cNvSpPr>
            <a:spLocks/>
          </p:cNvSpPr>
          <p:nvPr/>
        </p:nvSpPr>
        <p:spPr bwMode="gray">
          <a:xfrm rot="-46326947">
            <a:off x="4829175" y="3289300"/>
            <a:ext cx="1978025" cy="315912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9" name="Freeform 5"/>
          <p:cNvSpPr>
            <a:spLocks/>
          </p:cNvSpPr>
          <p:nvPr/>
        </p:nvSpPr>
        <p:spPr bwMode="gray">
          <a:xfrm rot="-46246289">
            <a:off x="2295525" y="1071563"/>
            <a:ext cx="1978025" cy="315912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003232" cy="9445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Субъекты молодежной политики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gray">
          <a:xfrm>
            <a:off x="3711575" y="2943225"/>
            <a:ext cx="1647825" cy="1647825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gray">
          <a:xfrm>
            <a:off x="4951413" y="2415597"/>
            <a:ext cx="17922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молодые семьи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gray">
          <a:xfrm>
            <a:off x="2378075" y="4572008"/>
            <a:ext cx="17922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олодежные общественные объединения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gray">
          <a:xfrm>
            <a:off x="4926013" y="4572008"/>
            <a:ext cx="195024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г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осударственные органы и иные организации</a:t>
            </a:r>
            <a:endParaRPr lang="en-US" sz="1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gray">
          <a:xfrm>
            <a:off x="2339752" y="2447504"/>
            <a:ext cx="179228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28E3B"/>
                </a:solidFill>
              </a:rPr>
              <a:t>молодежь</a:t>
            </a:r>
            <a:endParaRPr lang="en-US" sz="1600" b="1" dirty="0">
              <a:solidFill>
                <a:srgbClr val="328E3B"/>
              </a:solidFill>
            </a:endParaRPr>
          </a:p>
        </p:txBody>
      </p:sp>
      <p:pic>
        <p:nvPicPr>
          <p:cNvPr id="11281" name="Picture 17" descr="4"/>
          <p:cNvPicPr>
            <a:picLocks noChangeAspect="1" noChangeArrowheads="1"/>
          </p:cNvPicPr>
          <p:nvPr/>
        </p:nvPicPr>
        <p:blipFill>
          <a:blip r:embed="rId2" cstate="print"/>
          <a:srcRect b="1299"/>
          <a:stretch>
            <a:fillRect/>
          </a:stretch>
        </p:blipFill>
        <p:spPr bwMode="auto">
          <a:xfrm>
            <a:off x="7108825" y="2247900"/>
            <a:ext cx="1925638" cy="458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1144864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412776"/>
            <a:ext cx="85689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Президент Республики Беларусь,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 Министров Республики Беларусь,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республиканский орган государственного управления, ответственный за осуществление государственной молодежной политики,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местные Советы депутатов,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местные исполнительные и распорядительные органы,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иные государственные органы в соответствии с их компетенцией.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D5863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регулирование и управление в сфере государственной молодежной политики </a:t>
            </a:r>
            <a:r>
              <a:rPr lang="ru-RU" sz="2400" b="1" dirty="0" smtClean="0">
                <a:solidFill>
                  <a:srgbClr val="D5863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осуществляют</a:t>
            </a:r>
            <a:r>
              <a:rPr lang="ru-RU" sz="2400" b="1" dirty="0">
                <a:solidFill>
                  <a:srgbClr val="D5863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D5863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D5863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559329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7776864" cy="309634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ИДЕОЛОГИЧЕСКАЯ РАБОТА С МОЛОДЕЖЬЮ</a:t>
            </a:r>
            <a:endParaRPr lang="ru-RU" sz="600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354" b="7118"/>
          <a:stretch>
            <a:fillRect/>
          </a:stretch>
        </p:blipFill>
        <p:spPr bwMode="auto">
          <a:xfrm>
            <a:off x="2555776" y="2708920"/>
            <a:ext cx="6082632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Идеологическая работа</a:t>
            </a:r>
            <a:r>
              <a:rPr lang="ru-RU" sz="2000" dirty="0" smtClean="0"/>
              <a:t> относится к сфере социальных услуг и рассматривается как обязательный для государственных образовательных учреждений компонент педагогического процесса, охватывающий всех учащихся независимо от их социального происхождения, религиозной или национальной принадлежности.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В основе воспитательного процесса лежит создание условий для развития личности, ее идейно-нравственного становления и подготовки</a:t>
            </a:r>
            <a:r>
              <a:rPr lang="en-US" sz="2000" dirty="0" smtClean="0"/>
              <a:t> </a:t>
            </a:r>
            <a:r>
              <a:rPr lang="ru-RU" sz="2000" dirty="0" smtClean="0"/>
              <a:t>к жизненному самоопределению, двустороннее взаимодействие педагога и воспитанника,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направленное на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совместное решение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задач развития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личности.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3590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Идеологическая работа с молодежью рассматривается как: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5"/>
            <a:ext cx="8892480" cy="4680521"/>
          </a:xfrm>
        </p:spPr>
        <p:txBody>
          <a:bodyPr>
            <a:noAutofit/>
          </a:bodyPr>
          <a:lstStyle/>
          <a:p>
            <a:r>
              <a:rPr lang="ru-RU" sz="2500" dirty="0" smtClean="0"/>
              <a:t>развитие личности гражданина Беларуси, способного к возрождению, сохранению и приумножению славы своего Отечества и ценностей национальной культуры;</a:t>
            </a:r>
          </a:p>
          <a:p>
            <a:r>
              <a:rPr lang="ru-RU" sz="2500" dirty="0" smtClean="0"/>
              <a:t>«вхождение» человека в среду культуры, формирование позиции субъекта, способного к жизнетворчеству и самостоятельному выбору действий в социуме;</a:t>
            </a:r>
          </a:p>
          <a:p>
            <a:r>
              <a:rPr lang="ru-RU" sz="2500" dirty="0" smtClean="0"/>
              <a:t>обеспечение социальной защиты и охраны жизни и здоровья молодежи, обеспечение прав личности;</a:t>
            </a:r>
          </a:p>
          <a:p>
            <a:r>
              <a:rPr lang="ru-RU" sz="2500" dirty="0" smtClean="0"/>
              <a:t>формирование гуманистической позиции педагога, его способности к сотрудничеству.</a:t>
            </a:r>
            <a:endParaRPr lang="ru-RU" sz="25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431" y="576063"/>
            <a:ext cx="7556073" cy="630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928992" cy="37890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идеологической работы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в современных условиях является привитие подрастающему поколению граждан основополагающих ценностей, идей,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убеждений, отражающих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сущность белорусской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государственности, и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формирование активной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гражданской и личностной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позиции молодежи в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становлении сильного и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авторитетного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государства.</a:t>
            </a:r>
            <a:endParaRPr lang="ru-RU" sz="2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 гарантирует </a:t>
            </a:r>
            <a:r>
              <a:rPr lang="ru-RU" sz="2000" dirty="0" smtClean="0"/>
              <a:t>ориентацию учебно-воспитательного процесса на идеологические ценности, нравственные приоритеты белорусского общества, гармонизацию взаимоотношений учащегося с окружающим социумом, природой, самим собой; на формирование у молодежи уважения к прошлому и настоящему своего народа, традициям и культуре, старшим поколениям, родителям; на формирование у учащихся готовности 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самостоятельному выбору в пользу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здорового образа жизни, образования,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профессионализма, самореализации 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общественно 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личностно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значимой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творческой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деятельности.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119790" cy="4086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206383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Идеологическая работа включает: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536" y="980728"/>
            <a:ext cx="37444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3131840" y="1844824"/>
            <a:ext cx="43204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эстетического вкуса молодежи</a:t>
            </a:r>
          </a:p>
        </p:txBody>
      </p:sp>
      <p:sp>
        <p:nvSpPr>
          <p:cNvPr id="9" name="Овал 8"/>
          <p:cNvSpPr/>
          <p:nvPr/>
        </p:nvSpPr>
        <p:spPr>
          <a:xfrm>
            <a:off x="4644008" y="3140968"/>
            <a:ext cx="424847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Гуманистическое отношение между молодежью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03848" y="4437112"/>
            <a:ext cx="43204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духовных ценностей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3528" y="5445224"/>
            <a:ext cx="37444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здорового образа жизни 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808" y="-27384"/>
            <a:ext cx="7467600" cy="95436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Патриотическое воспитание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859699"/>
            <a:ext cx="9073008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 осуществляется в процессе включения молодежи в активный созидательный труд </a:t>
            </a:r>
            <a:r>
              <a:rPr lang="ru-RU" sz="1800" dirty="0" smtClean="0"/>
              <a:t>на благо Родины, привития бережного отношения к истории Отечества, к его культурному наследию, к обычаям и традициям народа – любви к малой Родине, к своим родным местам; воспитание готовности к защите Родины;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изучения обычаев и культуры разных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народов.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       Воспитание патриота – одна из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краеугольных задач современного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учреждения образования.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800" dirty="0" smtClean="0"/>
              <a:t>Решая проблему патриотического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воспитания молодежи, необходимо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сосредотачивать свои усилия 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Формировании</a:t>
            </a:r>
            <a:r>
              <a:rPr lang="ru-RU" sz="1800" dirty="0" smtClean="0">
                <a:solidFill>
                  <a:schemeClr val="accent2"/>
                </a:solidFill>
              </a:rPr>
              <a:t> </a:t>
            </a:r>
            <a:r>
              <a:rPr lang="ru-RU" sz="1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к явлениям общественной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прошлого и современности.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18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/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04864"/>
            <a:ext cx="4457700" cy="3895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686800" cy="94456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молодежная политика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27584" y="1533524"/>
            <a:ext cx="7067054" cy="2105151"/>
            <a:chOff x="1206500" y="1533525"/>
            <a:chExt cx="6688138" cy="1320719"/>
          </a:xfrm>
        </p:grpSpPr>
        <p:sp>
          <p:nvSpPr>
            <p:cNvPr id="22535" name="AutoShape 7"/>
            <p:cNvSpPr>
              <a:spLocks noChangeArrowheads="1"/>
            </p:cNvSpPr>
            <p:nvPr/>
          </p:nvSpPr>
          <p:spPr bwMode="gray">
            <a:xfrm>
              <a:off x="1277938" y="1736725"/>
              <a:ext cx="6616700" cy="107632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7" name="AutoShape 19"/>
            <p:cNvSpPr>
              <a:spLocks noChangeArrowheads="1"/>
            </p:cNvSpPr>
            <p:nvPr/>
          </p:nvSpPr>
          <p:spPr bwMode="gray">
            <a:xfrm>
              <a:off x="1206500" y="1533525"/>
              <a:ext cx="5519896" cy="40163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1286115" y="1869479"/>
              <a:ext cx="6608523" cy="9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это </a:t>
              </a:r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система социальных, экономических, политических, организационных, правовых и иных мер, направленных на поддержку молодых граждан.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36227" y="4077073"/>
            <a:ext cx="7058411" cy="2563468"/>
            <a:chOff x="1206500" y="4454525"/>
            <a:chExt cx="6688138" cy="2157068"/>
          </a:xfrm>
        </p:grpSpPr>
        <p:sp>
          <p:nvSpPr>
            <p:cNvPr id="22559" name="AutoShape 31"/>
            <p:cNvSpPr>
              <a:spLocks noChangeArrowheads="1"/>
            </p:cNvSpPr>
            <p:nvPr/>
          </p:nvSpPr>
          <p:spPr bwMode="gray">
            <a:xfrm>
              <a:off x="1277938" y="4648200"/>
              <a:ext cx="6616700" cy="1624090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206500" y="4454525"/>
              <a:ext cx="3319463" cy="401638"/>
              <a:chOff x="720" y="1392"/>
              <a:chExt cx="4058" cy="480"/>
            </a:xfrm>
          </p:grpSpPr>
          <p:sp>
            <p:nvSpPr>
              <p:cNvPr id="22542" name="AutoShape 1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22544" name="AutoShape 1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2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45" name="AutoShape 1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19216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2553" name="Rectangle 25"/>
            <p:cNvSpPr>
              <a:spLocks noChangeArrowheads="1"/>
            </p:cNvSpPr>
            <p:nvPr/>
          </p:nvSpPr>
          <p:spPr bwMode="gray">
            <a:xfrm>
              <a:off x="1257649" y="4474010"/>
              <a:ext cx="1099206" cy="388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1F3F5F"/>
                </a:buClr>
              </a:pPr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ЦЕЛЬ: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1306384" y="4838591"/>
              <a:ext cx="6588254" cy="1773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разрешение </a:t>
              </a:r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молодежных проблем, социальное становление и развитие молодежи, наиболее полная реализация ее потенциала в интересах общества.</a:t>
              </a:r>
            </a:p>
            <a:p>
              <a:pPr algn="just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911710" y="1535925"/>
            <a:ext cx="574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49689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0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эффективного патриотического воспитания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/>
              <a:t> использование обновленного содержания гуманитарного образования, в первую очередь исторического;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/>
              <a:t> создание модели образовательного учреждения;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/>
              <a:t> реализация туристско-краеведческих программ, активизация поисковой работы;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/>
              <a:t> дальнейшее развитие многопрофильных музеев и выставок, организация и расширение всех видов краеведческой деятельности, включая подготовку авторских программ, участие педагогов и учащихся в краеведческих конференциях, героико-патриотических акциях, в сборе материала по истории родного края.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22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Духовно-нравственное воспитание  молодежи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16833"/>
            <a:ext cx="4392488" cy="32403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человека можно отнять все, кроме одного – выбрать собственный путь»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                                                               </a:t>
            </a:r>
            <a:r>
              <a:rPr lang="ru-RU" i="1" dirty="0" smtClean="0"/>
              <a:t>В.Э. </a:t>
            </a:r>
            <a:r>
              <a:rPr lang="ru-RU" i="1" dirty="0" err="1" smtClean="0"/>
              <a:t>Франкл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04456" cy="48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563324" y="357054"/>
            <a:ext cx="305983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потребности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4714884"/>
            <a:ext cx="4752528" cy="13681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это нравственная культура, она так же является  частью духовной культуры человека, причем главной ее частью.  В этом и есть её особенность.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6972036" y="3453398"/>
            <a:ext cx="1944216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мораль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87860" y="2373278"/>
            <a:ext cx="180020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этика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99628" y="1293158"/>
            <a:ext cx="2304256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ценности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Крест 13"/>
          <p:cNvSpPr/>
          <p:nvPr/>
        </p:nvSpPr>
        <p:spPr>
          <a:xfrm>
            <a:off x="3155612" y="933118"/>
            <a:ext cx="432048" cy="432048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 rot="17714686">
            <a:off x="3719545" y="-1561830"/>
            <a:ext cx="1197732" cy="9064768"/>
          </a:xfrm>
          <a:prstGeom prst="lef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ест 17"/>
          <p:cNvSpPr/>
          <p:nvPr/>
        </p:nvSpPr>
        <p:spPr>
          <a:xfrm>
            <a:off x="5243844" y="1941230"/>
            <a:ext cx="432048" cy="432048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/>
          <p:cNvSpPr/>
          <p:nvPr/>
        </p:nvSpPr>
        <p:spPr>
          <a:xfrm>
            <a:off x="6900028" y="2949342"/>
            <a:ext cx="432048" cy="432048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3645024"/>
            <a:ext cx="331236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НРАВСТВЕННОСТЬ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785918" y="450912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924944"/>
            <a:ext cx="496898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916832"/>
            <a:ext cx="7200800" cy="4824536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		Нравственность заключается в простом: гуманность, справедливость, взаимность, милосердие, великодушие, терпимость, а так же умение культурно вести себя в общественных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местах, знать границы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дозволенного, уважительно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относиться к взрослым,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помогать младшим, беречь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природу, т.е. в правилах, которые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предписывают человеку, какие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поступки он должен  совершать.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Нравственность,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иначе говоря, - принципы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и нормы морали.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44016"/>
            <a:ext cx="8856984" cy="141277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нравственность? Для чего она нужна? Почему все вокруг о ней так часто говорят?</a:t>
            </a:r>
            <a:endParaRPr lang="ru-RU" sz="32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4172" y="285728"/>
            <a:ext cx="8856984" cy="5328592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Нравственное воспитание </a:t>
            </a:r>
            <a:r>
              <a:rPr lang="ru-RU" sz="1600" dirty="0" smtClean="0"/>
              <a:t>– это целенаправленное и систематическое воздействие на сознание, чувства и поведение воспитанников с целью формирования у них нравственных качеств, соответствующих требованиям общественной морали.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800" dirty="0" smtClean="0"/>
          </a:p>
          <a:p>
            <a:pPr indent="45720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    </a:t>
            </a:r>
            <a:r>
              <a:rPr lang="ru-RU" sz="1600" i="1" dirty="0" smtClean="0">
                <a:solidFill>
                  <a:srgbClr val="FF0000"/>
                </a:solidFill>
              </a:rPr>
              <a:t>Основные задачи нравственного воспитания:</a:t>
            </a:r>
          </a:p>
          <a:p>
            <a:pPr marL="41910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1600" dirty="0" smtClean="0"/>
              <a:t>•     формирование нравственного сознания;</a:t>
            </a:r>
          </a:p>
          <a:p>
            <a:pPr marL="419100" indent="0">
              <a:spcBef>
                <a:spcPts val="0"/>
              </a:spcBef>
              <a:buNone/>
            </a:pPr>
            <a:r>
              <a:rPr lang="ru-RU" sz="1600" dirty="0" smtClean="0"/>
              <a:t> •     воспитание и развитие нравственных чувств;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/>
              <a:t> •     выработка умений и привычек нравственного поведения.</a:t>
            </a:r>
          </a:p>
          <a:p>
            <a:pPr lvl="3" indent="45720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sz="1800" dirty="0" smtClean="0"/>
              <a:t>Нравственное воспитание включает формирование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у человека сознания связи с обществом, зависимости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от него, необходимости согласовывать свое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поведение  с интересами общества; ознакомление </a:t>
            </a:r>
            <a:br>
              <a:rPr lang="ru-RU" sz="1800" dirty="0" smtClean="0"/>
            </a:br>
            <a:r>
              <a:rPr lang="ru-RU" sz="1800" dirty="0" smtClean="0"/>
              <a:t>с нравственными идеалами, требованиями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общества;  доказательство их правомерности и </a:t>
            </a:r>
            <a:br>
              <a:rPr lang="ru-RU" sz="1800" dirty="0" smtClean="0"/>
            </a:br>
            <a:r>
              <a:rPr lang="ru-RU" sz="1800" dirty="0" smtClean="0"/>
              <a:t>разумности; формирование устойчивых </a:t>
            </a:r>
            <a:br>
              <a:rPr lang="ru-RU" sz="1800" dirty="0" smtClean="0"/>
            </a:br>
            <a:r>
              <a:rPr lang="ru-RU" sz="1800" dirty="0" smtClean="0"/>
              <a:t>нравственных чувств и качеств, высокой культуры поведения. 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indent="457200">
              <a:spcBef>
                <a:spcPts val="0"/>
              </a:spcBef>
              <a:buNone/>
            </a:pPr>
            <a:endParaRPr lang="ru-RU" sz="16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559208"/>
            <a:ext cx="6552728" cy="94096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dirty="0" smtClean="0">
                <a:ln>
                  <a:solidFill>
                    <a:srgbClr val="328E3B"/>
                  </a:solidFill>
                </a:ln>
                <a:solidFill>
                  <a:srgbClr val="43854B"/>
                </a:solidFill>
              </a:rPr>
              <a:t/>
            </a:r>
            <a:br>
              <a:rPr lang="ru-RU" dirty="0" smtClean="0">
                <a:ln>
                  <a:solidFill>
                    <a:srgbClr val="328E3B"/>
                  </a:solidFill>
                </a:ln>
                <a:solidFill>
                  <a:srgbClr val="43854B"/>
                </a:solidFill>
              </a:rPr>
            </a:br>
            <a:endParaRPr lang="ru-RU" dirty="0">
              <a:ln>
                <a:solidFill>
                  <a:srgbClr val="328E3B"/>
                </a:solidFill>
              </a:ln>
              <a:solidFill>
                <a:srgbClr val="43854B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3261">
            <a:off x="5753141" y="3439049"/>
            <a:ext cx="3023652" cy="3023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10129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эстетического вкуса молодежи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340769"/>
            <a:ext cx="3672408" cy="24482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«Чтобы воспитать человека думающим и чувствующим, его следует, прежде всего, воспитать эстетически»</a:t>
            </a:r>
          </a:p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Фридрих Шиллер</a:t>
            </a:r>
          </a:p>
          <a:p>
            <a:pPr marL="0" indent="0">
              <a:spcBef>
                <a:spcPts val="0"/>
              </a:spcBef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3861049"/>
            <a:ext cx="375561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2504" y="0"/>
            <a:ext cx="5047842" cy="654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143512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Эстетическое воспитание </a:t>
            </a:r>
            <a:r>
              <a:rPr lang="ru-RU" sz="2000" dirty="0" smtClean="0"/>
              <a:t>– целенаправленный процесс формирования творчески активной личности ребенка, способного воспринимать и оценивать прекрасное, трагическое, комическое, безобразное в жизни и искусстве, жить и творить «по законам красоты». 								К. Маркс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1414"/>
            <a:ext cx="6336704" cy="5049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07288" cy="100811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Структурные компоненты эстетического воспитания: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5003" y="4418966"/>
            <a:ext cx="85254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Особую значимость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имеют так называемые конструктивные способности: индивидуальная экспрессия,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интуитивное мышление,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творческое воображение,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видение проблем,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преодоление стереотипов и др.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1531144"/>
            <a:ext cx="8784976" cy="291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эстетическое образование, закладывающее теоретические и ценностные основы эстетической культуры личности;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художественное воспитание в его образовательно-теоретическом и художественно-практическом выражении, формирующее художественную культуру личности в единстве навыков, знаний, ценностных ориентаций, вкусов;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эстетическое самообразование и самовоспитание,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ориентированные на самосовершенствование личности;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творческих потребностей и способностей.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7694">
            <a:off x="1671480" y="1697782"/>
            <a:ext cx="2048443" cy="30829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8198">
            <a:off x="3745675" y="1688383"/>
            <a:ext cx="4043183" cy="29717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3"/>
            <a:ext cx="8712968" cy="20162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Центральным звеном эстетического сознания является 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эстетический идеал</a:t>
            </a:r>
            <a:r>
              <a:rPr lang="ru-RU" sz="2000" dirty="0" smtClean="0"/>
              <a:t>. «Эстетический идеал – представление человека о совершенной красоте явлений материального, духовно-интеллектуального, нравственного и художественного мира». То есть, это представление о совершенной красоте в природе, обществе, человеке, труде и искусстве.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Еще одна категория эстетического воспитания – сложное социально-психологическое образование – </a:t>
            </a:r>
            <a:r>
              <a:rPr lang="ru-RU" i="1" dirty="0" smtClean="0">
                <a:solidFill>
                  <a:srgbClr val="FFFF00"/>
                </a:solidFill>
              </a:rPr>
              <a:t>эстетический вкус</a:t>
            </a:r>
            <a:r>
              <a:rPr lang="ru-RU" dirty="0" smtClean="0"/>
              <a:t>. «Эстетический вкус – это способность непосредственно, по впечатлению, без особого анализа чувствовать, отличать подлинно прекрасное, подлинные эстетические достоинства явлений природы, общественной жизни и искусства». Эстетический вкус формируется у человека в течение многих лет, в период становления личности. 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00B0F0"/>
                </a:solidFill>
              </a:rPr>
              <a:t>Воспитание гуманистических отношений</a:t>
            </a:r>
            <a:endParaRPr lang="ru-RU" b="1" dirty="0">
              <a:ln/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1972816"/>
          </a:xfrm>
        </p:spPr>
        <p:txBody>
          <a:bodyPr>
            <a:no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Гуманистическое воспитание </a:t>
            </a:r>
            <a:r>
              <a:rPr lang="ru-RU" sz="2000" dirty="0" smtClean="0"/>
              <a:t>– процесс формирования гуманных качеств личности, которое предоставляет человеку возможность почувствовать себя морально, социально, политически и юридически работоспособным и защищенным.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Основными понятиями</a:t>
            </a:r>
            <a:r>
              <a:rPr lang="ru-RU" sz="2000" dirty="0" smtClean="0"/>
              <a:t>, которые включает в себя гуманистическое воспитание, являются: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450000">
              <a:spcBef>
                <a:spcPts val="0"/>
              </a:spcBef>
              <a:buNone/>
            </a:pPr>
            <a:endParaRPr lang="ru-RU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3222358" cy="257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3131840" y="3068960"/>
            <a:ext cx="2232248" cy="5760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гуманность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5724128" y="3573016"/>
            <a:ext cx="2088232" cy="5760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доброта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3779912" y="4437112"/>
            <a:ext cx="2952328" cy="5760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справедливость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74545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000" dirty="0" smtClean="0"/>
              <a:t>Поэтому </a:t>
            </a:r>
            <a:r>
              <a:rPr lang="ru-RU" sz="2000" dirty="0" smtClean="0">
                <a:solidFill>
                  <a:srgbClr val="FF0000"/>
                </a:solidFill>
              </a:rPr>
              <a:t>одна из задач гуманистического воспитания </a:t>
            </a:r>
            <a:r>
              <a:rPr lang="ru-RU" sz="2000" dirty="0" smtClean="0"/>
              <a:t>– это формирование данных качеств.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6444208" y="5157192"/>
            <a:ext cx="2088232" cy="5760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эмпатия</a:t>
            </a:r>
            <a:endParaRPr lang="ru-RU" sz="2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05" y="332656"/>
            <a:ext cx="8862032" cy="1319510"/>
          </a:xfrm>
        </p:spPr>
        <p:txBody>
          <a:bodyPr/>
          <a:lstStyle/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В Республике Беларусь молодежная политика признается важнейшим направлением деятельности государства и является особым направлением социальной политики.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Молодежная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политика опирается на прочную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нормативно-правовую базу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8538" y="1643051"/>
            <a:ext cx="8937957" cy="5026309"/>
            <a:chOff x="627135" y="1835683"/>
            <a:chExt cx="7840590" cy="3490380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invGray">
            <a:xfrm>
              <a:off x="636588" y="1887538"/>
              <a:ext cx="3652837" cy="150336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Bottom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invGray">
            <a:xfrm>
              <a:off x="4672013" y="1882775"/>
              <a:ext cx="3786187" cy="150336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Bottom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invGray">
            <a:xfrm>
              <a:off x="635000" y="3822700"/>
              <a:ext cx="3652838" cy="150336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invGray">
            <a:xfrm>
              <a:off x="4676775" y="3824288"/>
              <a:ext cx="3790950" cy="149383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gray">
            <a:xfrm>
              <a:off x="627135" y="3976421"/>
              <a:ext cx="3603625" cy="64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Указы 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Президента, касающиеся молодежной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политики.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u="sng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gray">
            <a:xfrm>
              <a:off x="684213" y="1931497"/>
              <a:ext cx="3803983" cy="143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Конституцию Республики Беларусь, </a:t>
              </a:r>
              <a:endPara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которая </a:t>
              </a: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гарантирует молодежи право на духовное, нравственное и физическое развитие и обязывает государство создавать все условия для свободного и эффективного участия молодежи в политическом, социальном, экономическом и культурном развитии нашей </a:t>
              </a: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страны.</a:t>
              </a:r>
              <a:endParaRPr lang="en-US" sz="1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gray">
            <a:xfrm>
              <a:off x="4672013" y="1835683"/>
              <a:ext cx="3781425" cy="1795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Закон Республики Беларусь </a:t>
              </a:r>
              <a:endPara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 основах государственной молодежной политики»,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принятый </a:t>
              </a:r>
              <a:endPara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 ноября 2009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г. и определяющий современные тенденции развития общественных отношений в сфере государственной молодежной 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проблематики.</a:t>
              </a:r>
              <a:endPara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gray">
            <a:xfrm>
              <a:off x="4676775" y="3976420"/>
              <a:ext cx="3759949" cy="1218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Постановления 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Совета Министров, документы Министерства образования, спорта и туризма,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культуры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Комитета 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делам молодежи и т.д.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b="1" u="sng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69084001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496944" cy="20742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пути реализации концепции гуманистического воспитания:</a:t>
            </a:r>
            <a:endParaRPr lang="ru-RU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27373"/>
            <a:ext cx="871296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	1) качественное изменение содержания, форм и методов воспитания молодежи на основе внедрения новых педагогических технологий, пополнение содержания воспитания культурно-историческими приобретениями народа;</a:t>
            </a:r>
          </a:p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	2) привлечение к воспитательной работе в учреждениях представителей общественности, национальной элиты из науки, культуры и искусства;</a:t>
            </a:r>
          </a:p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	3) организация и обеспечение педагогического обучения родителей с целью повышения эффективности воспитания.</a:t>
            </a:r>
            <a:endParaRPr lang="ru-RU" sz="2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40160"/>
            <a:ext cx="8712968" cy="16127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smtClean="0"/>
              <a:t>— категория общего понятия «образ жизни», включающая в себя благоприятные условия жизнедеятельности человека, уровень его культуры, в том числе поведенческой, и гигиенических навыков, позволяющих сохранять и укреплять здоровье, поддерживающих оптимальное качество жизни.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 здорового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образа жизни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4464496" cy="280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996952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В научной литературе </a:t>
            </a:r>
            <a:r>
              <a:rPr lang="ru-RU" dirty="0" smtClean="0"/>
              <a:t>представления о здоровом образе жизни связывают с рационально организованным, физиологически оптимальным трудом, нравственно-гигиеническим</a:t>
            </a:r>
          </a:p>
          <a:p>
            <a:r>
              <a:rPr lang="ru-RU" dirty="0" smtClean="0"/>
              <a:t>воспитанием, выполнением правил</a:t>
            </a:r>
          </a:p>
          <a:p>
            <a:r>
              <a:rPr lang="ru-RU" dirty="0" smtClean="0"/>
              <a:t>и требований психогигиены,</a:t>
            </a:r>
          </a:p>
          <a:p>
            <a:r>
              <a:rPr lang="ru-RU" dirty="0" smtClean="0"/>
              <a:t>рациональным питанием и личной</a:t>
            </a:r>
          </a:p>
          <a:p>
            <a:r>
              <a:rPr lang="ru-RU" dirty="0" smtClean="0"/>
              <a:t>гигиеной, активным двигательным</a:t>
            </a:r>
          </a:p>
          <a:p>
            <a:r>
              <a:rPr lang="ru-RU" dirty="0" smtClean="0"/>
              <a:t>режимом и систематическими</a:t>
            </a:r>
          </a:p>
          <a:p>
            <a:r>
              <a:rPr lang="ru-RU" dirty="0" smtClean="0"/>
              <a:t>занятиями физической культурой,</a:t>
            </a:r>
          </a:p>
          <a:p>
            <a:r>
              <a:rPr lang="ru-RU" dirty="0" smtClean="0"/>
              <a:t>эффективным закаливанием,</a:t>
            </a:r>
          </a:p>
          <a:p>
            <a:r>
              <a:rPr lang="ru-RU" dirty="0" smtClean="0"/>
              <a:t>продуманной организацией досуга,</a:t>
            </a:r>
          </a:p>
          <a:p>
            <a:r>
              <a:rPr lang="ru-RU" dirty="0" smtClean="0"/>
              <a:t>отказом от вредных привычек.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t="954" b="36470"/>
          <a:stretch>
            <a:fillRect/>
          </a:stretch>
        </p:blipFill>
        <p:spPr bwMode="auto">
          <a:xfrm>
            <a:off x="3495744" y="3645024"/>
            <a:ext cx="5468744" cy="2549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256584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здорового образа жизни в молодежной среде </a:t>
            </a:r>
            <a:r>
              <a:rPr lang="ru-RU" sz="2000" dirty="0" smtClean="0"/>
              <a:t>– сложный системный процесс, охватывающий множество компонентов образа жизни современного общества и включающий основные сферы и направления жизнедеятельности молодых людей.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457200">
              <a:spcBef>
                <a:spcPts val="0"/>
              </a:spcBef>
              <a:buNone/>
            </a:pPr>
            <a:endParaRPr lang="ru-RU" sz="1000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Ориентированность молодежи на ведение здорового образа жизни зависит от множества условий</a:t>
            </a:r>
            <a:r>
              <a:rPr lang="ru-RU" sz="2000" dirty="0" smtClean="0">
                <a:solidFill>
                  <a:srgbClr val="00B0F0"/>
                </a:solidFill>
              </a:rPr>
              <a:t>. </a:t>
            </a:r>
            <a:r>
              <a:rPr lang="ru-RU" sz="2000" dirty="0" smtClean="0"/>
              <a:t>Это и объективные общественные, социально-экономические условия, позволяющие вести, осуществлять здоровый образ жизни в основных сферах жизнедеятельности (учебной,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трудовой, семейно-бытовой,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 smtClean="0"/>
              <a:t>досуговой</a:t>
            </a:r>
            <a:r>
              <a:rPr lang="ru-RU" sz="2000" dirty="0" smtClean="0"/>
              <a:t>), и система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ценностных отношений,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направляющая сознательную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активность молодых людей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в русло именно этого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образа жизни.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284984"/>
            <a:ext cx="305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2636912"/>
          </a:xfrm>
        </p:spPr>
        <p:txBody>
          <a:bodyPr>
            <a:noAutofit/>
          </a:bodyPr>
          <a:lstStyle/>
          <a:p>
            <a:pPr indent="457200"/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уровня современной системы мер, предпринимаемых обществом для формирования образа жизни, способствующего укреплению здоровья молодых людей и включения их в активную социальную жизнь: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8" y="2452826"/>
            <a:ext cx="2987824" cy="38164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1-ый социальный: </a:t>
            </a:r>
            <a:r>
              <a:rPr lang="ru-RU" sz="2000" dirty="0" smtClean="0"/>
              <a:t>пропаганда здорового образа жизни средствами массовой информации, проведение образовательной и информационно-просветительской работы учреждениями здравоохранения, образования, культуры,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33016"/>
            <a:ext cx="5986636" cy="347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915816" y="5881915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социальной защиты населения,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621508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общественными объединениями и др.</a:t>
            </a:r>
            <a:endParaRPr lang="ru-RU" sz="2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2592288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2-ой инфраструктурный: </a:t>
            </a:r>
            <a:r>
              <a:rPr lang="ru-RU" sz="2000" dirty="0" smtClean="0"/>
              <a:t>создание условий для ведения здорового образа жизни в основных сферах жизнедеятельности, развитие сети физкультурно-спортивных и </a:t>
            </a:r>
            <a:r>
              <a:rPr lang="ru-RU" sz="2000" dirty="0" err="1" smtClean="0"/>
              <a:t>досуговых</a:t>
            </a:r>
            <a:r>
              <a:rPr lang="ru-RU" sz="2000" dirty="0" smtClean="0"/>
              <a:t> организаций, региональных профилактических организаций (центров медицинской профилактики, восстановительной медицины и реабилитации); проведение экологического контроля; оснащение образовательных, медицинских и других учреждений, организаций необходимым оборудованием.</a:t>
            </a:r>
            <a:endParaRPr lang="ru-RU" sz="1800" dirty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651" y="2708921"/>
            <a:ext cx="6043669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2008"/>
            <a:ext cx="4392488" cy="1916832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3-ий личностный: </a:t>
            </a:r>
            <a:r>
              <a:rPr lang="ru-RU" sz="2000" dirty="0" smtClean="0"/>
              <a:t>формирование системы ценностных ориентаций молодого человека, стандартизация бытового уклада его жизни.</a:t>
            </a:r>
          </a:p>
          <a:p>
            <a:pPr marL="0" indent="0">
              <a:spcBef>
                <a:spcPts val="0"/>
              </a:spcBef>
            </a:pPr>
            <a:endParaRPr lang="ru-RU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11842"/>
          <a:stretch>
            <a:fillRect/>
          </a:stretch>
        </p:blipFill>
        <p:spPr bwMode="auto">
          <a:xfrm>
            <a:off x="4089418" y="548680"/>
            <a:ext cx="4659046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 b="10870"/>
          <a:stretch>
            <a:fillRect/>
          </a:stretch>
        </p:blipFill>
        <p:spPr bwMode="auto">
          <a:xfrm>
            <a:off x="116601" y="2132856"/>
            <a:ext cx="4762500" cy="4100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147248" cy="9445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государственной молодежной политики: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гражданское и патриотическое воспитание молодежи;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формированию здорового образа жизни молодежи;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государственная поддержка молодых семей;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реализации права молодежи на труд;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государственная поддержка молодежи в получении образования;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государственная поддержка талантливой и одаренной молодежи;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реализации права молодежи на объединение;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развитию и реализации молодежных общественно значимых инициатив;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международное молодежное сотрудничество.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589240"/>
            <a:ext cx="7920880" cy="7920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58924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Государственная молодежная политика может осуществляться и по другим направлениям.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551683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224136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 по реализации государственной молодежной политики в Республике Беларусь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4356650"/>
              </p:ext>
            </p:extLst>
          </p:nvPr>
        </p:nvGraphicFramePr>
        <p:xfrm>
          <a:off x="107504" y="1412777"/>
          <a:ext cx="9036496" cy="5338936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288032"/>
                <a:gridCol w="8748464"/>
              </a:tblGrid>
              <a:tr h="3807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 Республики Беларусь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 10 января 2011 г. № 242-З.  О внесении дополнений и изменения в Закон Республики Беларусь «Об основах государственной молодежной политики».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33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Совета Министров Республики Беларусь от 21 марта 2011 г. № 349 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«О комплексе мер по реализации государственной молодежной политики».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963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Министра образования Республики Беларусь от 11 апреля 2011 г. № 204 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«О проведении конкурса проектов в сфере государственной молодежной политики».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мер по реализации государственной молодежной политики в 2012 году 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16 апреля 2012 г. № 181 «Об организации деятельности студенческих отрядов на территории Республики Беларусь».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Министерства образования Республики Беларусь от 7 июня 2012 г.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60. Инструкция о порядке организации деятельности студенческих отрядов.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7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от 14 сентября 2012 г. № 690. О проведении конкурса проектов для включения в «Комплекс мер по реализации государственной молодежной политики в 2013 году».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7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«О проведении конкурса проектов для включения в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мер по реализации государственной молодежной политики в 2014 году» 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70037955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5974302"/>
              </p:ext>
            </p:extLst>
          </p:nvPr>
        </p:nvGraphicFramePr>
        <p:xfrm>
          <a:off x="0" y="1340768"/>
          <a:ext cx="9121242" cy="5517232"/>
        </p:xfrm>
        <a:graphic>
          <a:graphicData uri="http://schemas.openxmlformats.org/drawingml/2006/table">
            <a:tbl>
              <a:tblPr firstCol="1" bandRow="1" bandCol="1">
                <a:tableStyleId>{ED083AE6-46FA-4A59-8FB0-9F97EB10719F}</a:tableStyleId>
              </a:tblPr>
              <a:tblGrid>
                <a:gridCol w="2353869"/>
                <a:gridCol w="6767373"/>
              </a:tblGrid>
              <a:tr h="55172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молодых семей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30 ноября 2010 года № 617 «О внесении дополнений и изменений в некоторые указы Президента Республики Беларусь».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Совета Министров Республики Беларусь от 28 февраля 2011 года  № 243 «О мерах по реализации Указа Президента Республики Беларусь от 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30 ноября 2010 г. № 617».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Совета Министров Республики Беларусь от 27 сентября 2008 года № 1424 «Об утверждении Положения о порядке предоставления многодетным семьям финансовой помощи государства в погашении задолженности по льготным кредитам, полученным на строительство (реконструкцию) или приобретение жилых помещений».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22 ноября 2007 года № 585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«О предоставлении молодым и многодетным семьям финансовой поддержки государства».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1 марта 2004 года № 123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дополнительных мерах по жилищному строительству на селе и об источниках его финансирования».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27 ноября 2000 года № 631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дополнительных мерах по повышению заработной платы и предоставлению льготных кредитов отдельным категориям граждан».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cap="smal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Президента Республики Беларусь от 10 сентября 1996 года № 358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мерах по улучшению жилищных условий молодежи».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cap="smal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Президента Республики Беларусь  от 2 сентября 1996 года № 346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некоторых мерах по развитию жилищного строительства на селе».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72008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 по реализации государственной молодежной политики в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Беларусь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152513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5317220"/>
              </p:ext>
            </p:extLst>
          </p:nvPr>
        </p:nvGraphicFramePr>
        <p:xfrm>
          <a:off x="1" y="188640"/>
          <a:ext cx="9143999" cy="6686774"/>
        </p:xfrm>
        <a:graphic>
          <a:graphicData uri="http://schemas.openxmlformats.org/drawingml/2006/table">
            <a:tbl>
              <a:tblPr firstCol="1" bandRow="1" bandCol="1">
                <a:tableStyleId>{ED083AE6-46FA-4A59-8FB0-9F97EB10719F}</a:tableStyleId>
              </a:tblPr>
              <a:tblGrid>
                <a:gridCol w="2123728"/>
                <a:gridCol w="7020271"/>
              </a:tblGrid>
              <a:tr h="8967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 воспитание молодежи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Министерства образования Республики Беларусь от 29 декабря 2010 года № 124. «Об утверждении Положения о многопрофильном центре по работе с молодежью по месту жительства (месту пребывания)».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541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Содействие формированию здорового образа жизни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Совета Министров Республики Беларусь от 29 октября 2010 года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1590. «О государственной программе развития хоккея с шайбой на 2011-2014 годы».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Совета Министров Республики Беларусь от 11 января 2011 года № 27. «О государственной программе национальных действий по предупреждению и преодолению пьянства и алкоголизма на 2011–2015 годы».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021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Содействие развитию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реализации молодежных общественно значимых инициатив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Положение о проведении открытого фотоконкурса «Молодежный альбом».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Министерства образования Республики Беларусь от 19 августа 2009 года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905. «О координации КВН-движения в системе Минобразования».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Министерства образования Республики Беларусь от 09.03.2011 № 112.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внесении изменений и дополнения в приказ Министерства образования Республики Беларусь от 19.08.2009 № 905».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6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Международное молодежное сотрудничество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по обучению разговорному китайскому языку «Мост китайского языка и культуры» 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Хань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Цяо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по обучению разговорному английскому языку «Мост английского языка и культуры».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по обучению разговорному немецкому языку «Мост немецкого языка и культуры» 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Die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Brücke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zur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deutschen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Sprache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Совета Глав государств СНГ от 10 декабря 2010 года. «О Стратегии международного молодежного сотрудничества государств - участников Содружества Независимых Государств на период до 2020 года».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Стратегия международного молодежного сотрудничества государств - участников Содружества Независимых Государств на период до 2020 года.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5556166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5359066"/>
              </p:ext>
            </p:extLst>
          </p:nvPr>
        </p:nvGraphicFramePr>
        <p:xfrm>
          <a:off x="0" y="260648"/>
          <a:ext cx="9006720" cy="6192688"/>
        </p:xfrm>
        <a:graphic>
          <a:graphicData uri="http://schemas.openxmlformats.org/drawingml/2006/table">
            <a:tbl>
              <a:tblPr firstCol="1" bandRow="1" bandCol="1">
                <a:tableStyleId>{ED083AE6-46FA-4A59-8FB0-9F97EB10719F}</a:tableStyleId>
              </a:tblPr>
              <a:tblGrid>
                <a:gridCol w="2324315"/>
                <a:gridCol w="6682405"/>
              </a:tblGrid>
              <a:tr h="46530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Содействие реализации права молодежи на труд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Совета Министров Республики Беларусь  от 08.04.2011 № 464. Об утверждении перечня объектов (видов и объемов работ), на которых студенческие отряды вправе осуществлять свою деятельность в 2011 году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Приложение к постановлению Совета Министров Республики Беларусь от 08.04.2011 № 464. Перечень объектов (видов и объемов работ), на которых студенческие отряды вправе осуществлять свою деятельность в 2011 году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Министерства труда и социальной защиты от 31 августа 2010 года № 123 «О внесении изменения и дополнения в выпуск 1 и изменений в выпуск  27 Единого квалификационного справочника должностей служащих (ЕКСД)»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Министерства  образования Республики Беларусь  от 28 ноября 2007 года № 79 «О внесении дополнений и изменений в Инструкцию о порядке организации деятельности студенческого отряда»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12 мая 2005 года № 222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некоторых вопросах организации деятельности студенческих отрядов»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96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молодежи в получении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17 декабря 2002 года № 616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предоставлении гражданам Республики Беларусь кредита на льготных условиях для оплаты первого высшего образования, получаемого в высших учебных заведениях государственной собственности, высших учебных заведениях потребительской кооперации и высших учебных заведениях Федерации профсоюзов Беларуси на платной основе»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94513397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934631"/>
              </p:ext>
            </p:extLst>
          </p:nvPr>
        </p:nvGraphicFramePr>
        <p:xfrm>
          <a:off x="107504" y="404664"/>
          <a:ext cx="8928992" cy="6156960"/>
        </p:xfrm>
        <a:graphic>
          <a:graphicData uri="http://schemas.openxmlformats.org/drawingml/2006/table">
            <a:tbl>
              <a:tblPr firstCol="1" bandRow="1" bandCol="1">
                <a:tableStyleId>{ED083AE6-46FA-4A59-8FB0-9F97EB10719F}</a:tableStyleId>
              </a:tblPr>
              <a:tblGrid>
                <a:gridCol w="2304256"/>
                <a:gridCol w="6624736"/>
              </a:tblGrid>
              <a:tr h="9435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талантливой и одаренной молодежи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26 апреля 2010 года № 199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некоторых вопросах формирования, ведения и использования банков данных одаренной и талантливой молодежи»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29 февраля 2008 года № 142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некоторых вопросах деятельности специальных фондов Президента Республики Беларусь»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14 июня 2007 года № 273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повышении заработной платы отдельным категориям молодых специалистов»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14 апреля 2000 года № 185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предоставлении гражданам льготных кредитов на строительство (реконструкцию) или приобретение жилых помещений»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12 января 1996 года № 19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специальном фонде Президента Республики Беларусь по социальной поддержке одаренных учащихся и студентов»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Республики Беларусь от 12 января 1996 года № 18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 специальном фонде Президента Республики Беларусь по поддержке талантливой молодежи«»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35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Содействие реализации права молодежи на объединение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Министерства образования Республики Беларусь от 11 мая 2009 года № 25 «О внесении дополнений и изменений в постановление Министерства образования Республики Беларусь от 30 ноября 2005 года № 101»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Министерства образования Республики Беларусь  от 30 ноября 2005 года № 101 «Об утверждении Инструкции о порядке формирования республиканского реестра молодежных и детских объединений, пользующихся государственной поддержкой»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 Республики Беларусь 9 ноября 1999 года N 305-З «О государственной поддержке молодежных и детских общественных объединений в Республике Беларусь»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5358295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94TGp_family_ligh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971</TotalTime>
  <Words>2355</Words>
  <Application>Microsoft Office PowerPoint</Application>
  <PresentationFormat>Экран (4:3)</PresentationFormat>
  <Paragraphs>290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Техническая</vt:lpstr>
      <vt:lpstr>594TGp_family_light</vt:lpstr>
      <vt:lpstr>Молодежная политика Республики Беларусь</vt:lpstr>
      <vt:lpstr>Государственная молодежная политика</vt:lpstr>
      <vt:lpstr>В Республике Беларусь молодежная политика признается важнейшим направлением деятельности государства и является особым направлением социальной политики.  Молодежная политика опирается на прочную нормативно-правовую базу: </vt:lpstr>
      <vt:lpstr>Основные направления государственной молодежной политики:</vt:lpstr>
      <vt:lpstr>Нормативные правовые документы по реализации государственной молодежной политики в Республике Беларусь</vt:lpstr>
      <vt:lpstr>Нормативные правовые документы по реализации государственной молодежной политики в  Республике Беларусь</vt:lpstr>
      <vt:lpstr>Слайд 7</vt:lpstr>
      <vt:lpstr>Слайд 8</vt:lpstr>
      <vt:lpstr>Слайд 9</vt:lpstr>
      <vt:lpstr>Государственная молодежная политика основывается на принципах:</vt:lpstr>
      <vt:lpstr>Субъекты молодежной политики</vt:lpstr>
      <vt:lpstr>Слайд 12</vt:lpstr>
      <vt:lpstr>ИДЕОЛОГИЧЕСКАЯ РАБОТА С МОЛОДЕЖЬЮ</vt:lpstr>
      <vt:lpstr>Слайд 14</vt:lpstr>
      <vt:lpstr>Идеологическая работа с молодежью рассматривается как:</vt:lpstr>
      <vt:lpstr>Слайд 16</vt:lpstr>
      <vt:lpstr>Слайд 17</vt:lpstr>
      <vt:lpstr>Идеологическая работа включает:</vt:lpstr>
      <vt:lpstr>Патриотическое воспитание</vt:lpstr>
      <vt:lpstr>Слайд 20</vt:lpstr>
      <vt:lpstr>Духовно-нравственное воспитание  молодежи</vt:lpstr>
      <vt:lpstr>Слайд 22</vt:lpstr>
      <vt:lpstr>Что такое нравственность? Для чего она нужна? Почему все вокруг о ней так часто говорят?</vt:lpstr>
      <vt:lpstr> </vt:lpstr>
      <vt:lpstr>Развитие эстетического вкуса молодежи </vt:lpstr>
      <vt:lpstr>Слайд 26</vt:lpstr>
      <vt:lpstr>Структурные компоненты эстетического воспитания:  </vt:lpstr>
      <vt:lpstr>Слайд 28</vt:lpstr>
      <vt:lpstr>Воспитание гуманистических отношений</vt:lpstr>
      <vt:lpstr>Основные пути реализации концепции гуманистического воспитания:</vt:lpstr>
      <vt:lpstr>Воспитание здорового образа жизни</vt:lpstr>
      <vt:lpstr>Слайд 32</vt:lpstr>
      <vt:lpstr>3 уровня современной системы мер, предпринимаемых обществом для формирования образа жизни, способствующего укреплению здоровья молодых людей и включения их в активную социальную жизнь: 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Юрча И.А.</cp:lastModifiedBy>
  <cp:revision>157</cp:revision>
  <dcterms:created xsi:type="dcterms:W3CDTF">2012-12-25T15:53:46Z</dcterms:created>
  <dcterms:modified xsi:type="dcterms:W3CDTF">2013-09-18T12:26:15Z</dcterms:modified>
</cp:coreProperties>
</file>