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58" r:id="rId5"/>
    <p:sldId id="259" r:id="rId6"/>
    <p:sldId id="263" r:id="rId7"/>
    <p:sldId id="260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5568958230846986E-2"/>
          <c:y val="0.2090115363486541"/>
          <c:w val="0.64823283326600989"/>
          <c:h val="0.702907159860831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Расс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Д1 - 9 чел. (12,3%)</c:v>
                </c:pt>
                <c:pt idx="1">
                  <c:v>Д2 - 47 чел.(64,4%)</c:v>
                </c:pt>
                <c:pt idx="2">
                  <c:v>Д3 - 17 чел. (23,3%)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0.12300000000000004</c:v>
                </c:pt>
                <c:pt idx="1">
                  <c:v>0.64400000000000035</c:v>
                </c:pt>
                <c:pt idx="2">
                  <c:v>0.23300000000000001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2605212070425529"/>
          <c:y val="0.3490009043298965"/>
          <c:w val="0.2724284159271349"/>
          <c:h val="0.42898210671092796"/>
        </c:manualLayout>
      </c:layout>
    </c:legend>
    <c:plotVisOnly val="1"/>
  </c:chart>
  <c:txPr>
    <a:bodyPr/>
    <a:lstStyle/>
    <a:p>
      <a:pPr>
        <a:defRPr lang="ru-RU" sz="1800" b="0" i="0" u="none" strike="noStrike" kern="1200" baseline="0">
          <a:solidFill>
            <a:prstClr val="black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7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7.5568958230846903E-2"/>
          <c:y val="0.2090115363486541"/>
          <c:w val="0.64823283326601011"/>
          <c:h val="0.7029071598608314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Расс</c:v>
                </c:pt>
              </c:strCache>
            </c:strRef>
          </c:tx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Основная группа - 28 чел.  (38,4%)</c:v>
                </c:pt>
                <c:pt idx="1">
                  <c:v>Подготовительная группа - 28 чел. (38,4%)</c:v>
                </c:pt>
                <c:pt idx="2">
                  <c:v>Специальная группа - 15 чел. (20,5%)</c:v>
                </c:pt>
                <c:pt idx="3">
                  <c:v>ЛФК - 2 чел. (2,7%)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0.38400000000000017</c:v>
                </c:pt>
                <c:pt idx="1">
                  <c:v>0.38400000000000017</c:v>
                </c:pt>
                <c:pt idx="2">
                  <c:v>0.20500000000000004</c:v>
                </c:pt>
                <c:pt idx="3">
                  <c:v>2.7000000000000014E-2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1718285214348265"/>
          <c:y val="0.24852039530781941"/>
          <c:w val="0.28233508311461092"/>
          <c:h val="0.59438714089740086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1"/>
  <c:chart>
    <c:view3D>
      <c:perspective val="30"/>
    </c:view3D>
    <c:plotArea>
      <c:layout>
        <c:manualLayout>
          <c:layoutTarget val="inner"/>
          <c:xMode val="edge"/>
          <c:yMode val="edge"/>
          <c:x val="0.12830706346762241"/>
          <c:y val="4.2141457949449686E-2"/>
          <c:w val="0.85438725628040213"/>
          <c:h val="0.7008691425343116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strRef>
              <c:f>Лист1!$A$2:$A$12</c:f>
              <c:strCache>
                <c:ptCount val="7"/>
                <c:pt idx="0">
                  <c:v>1-е место </c:v>
                </c:pt>
                <c:pt idx="1">
                  <c:v>2-е место </c:v>
                </c:pt>
                <c:pt idx="2">
                  <c:v>3-е место </c:v>
                </c:pt>
                <c:pt idx="3">
                  <c:v>4-е место </c:v>
                </c:pt>
                <c:pt idx="4">
                  <c:v>5-е место</c:v>
                </c:pt>
                <c:pt idx="5">
                  <c:v>6-е место </c:v>
                </c:pt>
                <c:pt idx="6">
                  <c:v>7-е место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0.26200000000000001</c:v>
                </c:pt>
                <c:pt idx="1">
                  <c:v>0.24600000000000022</c:v>
                </c:pt>
                <c:pt idx="2">
                  <c:v>0.19700000000000001</c:v>
                </c:pt>
                <c:pt idx="3">
                  <c:v>0.14800000000000021</c:v>
                </c:pt>
                <c:pt idx="4">
                  <c:v>4.1000000000000002E-2</c:v>
                </c:pt>
                <c:pt idx="5">
                  <c:v>1.6000000000000021E-2</c:v>
                </c:pt>
                <c:pt idx="6">
                  <c:v>8.0000000000000158E-3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cat>
            <c:strRef>
              <c:f>Лист1!$A$2:$A$12</c:f>
              <c:strCache>
                <c:ptCount val="7"/>
                <c:pt idx="0">
                  <c:v>1-е место </c:v>
                </c:pt>
                <c:pt idx="1">
                  <c:v>2-е место </c:v>
                </c:pt>
                <c:pt idx="2">
                  <c:v>3-е место </c:v>
                </c:pt>
                <c:pt idx="3">
                  <c:v>4-е место </c:v>
                </c:pt>
                <c:pt idx="4">
                  <c:v>5-е место</c:v>
                </c:pt>
                <c:pt idx="5">
                  <c:v>6-е место </c:v>
                </c:pt>
                <c:pt idx="6">
                  <c:v>7-е место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cat>
            <c:strRef>
              <c:f>Лист1!$A$2:$A$12</c:f>
              <c:strCache>
                <c:ptCount val="7"/>
                <c:pt idx="0">
                  <c:v>1-е место </c:v>
                </c:pt>
                <c:pt idx="1">
                  <c:v>2-е место </c:v>
                </c:pt>
                <c:pt idx="2">
                  <c:v>3-е место </c:v>
                </c:pt>
                <c:pt idx="3">
                  <c:v>4-е место </c:v>
                </c:pt>
                <c:pt idx="4">
                  <c:v>5-е место</c:v>
                </c:pt>
                <c:pt idx="5">
                  <c:v>6-е место </c:v>
                </c:pt>
                <c:pt idx="6">
                  <c:v>7-е место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</c:numCache>
            </c:numRef>
          </c:val>
        </c:ser>
        <c:shape val="cylinder"/>
        <c:axId val="73538944"/>
        <c:axId val="73540736"/>
        <c:axId val="0"/>
      </c:bar3DChart>
      <c:catAx>
        <c:axId val="73538944"/>
        <c:scaling>
          <c:orientation val="minMax"/>
        </c:scaling>
        <c:axPos val="b"/>
        <c:tickLblPos val="nextTo"/>
        <c:crossAx val="73540736"/>
        <c:crosses val="autoZero"/>
        <c:auto val="1"/>
        <c:lblAlgn val="ctr"/>
        <c:lblOffset val="100"/>
        <c:tickLblSkip val="1"/>
      </c:catAx>
      <c:valAx>
        <c:axId val="73540736"/>
        <c:scaling>
          <c:orientation val="minMax"/>
          <c:max val="0.30000000000000032"/>
          <c:min val="0"/>
        </c:scaling>
        <c:axPos val="l"/>
        <c:majorGridlines>
          <c:spPr>
            <a:ln w="25400" cap="flat" cmpd="sng" algn="ctr">
              <a:solidFill>
                <a:schemeClr val="accent1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</c:majorGridlines>
        <c:numFmt formatCode="0.00%" sourceLinked="1"/>
        <c:tickLblPos val="nextTo"/>
        <c:crossAx val="73538944"/>
        <c:crosses val="autoZero"/>
        <c:crossBetween val="between"/>
        <c:majorUnit val="0.05"/>
        <c:minorUnit val="1.0000000000000005E-2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5AB60-9A88-425B-BD4E-9B6EE944EFA6}" type="datetimeFigureOut">
              <a:rPr lang="ru-RU" smtClean="0"/>
              <a:pPr/>
              <a:t>04.11.2013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749E8-044C-43DE-821B-3B23AB300D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АНАЛИЗ диспансеризации СТУДЕНТОВ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1-го КУРСА БГУИР (старост) в 2013 году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Picture 5" descr="S5003632"/>
          <p:cNvPicPr>
            <a:picLocks noChangeAspect="1" noChangeArrowheads="1"/>
          </p:cNvPicPr>
          <p:nvPr/>
        </p:nvPicPr>
        <p:blipFill>
          <a:blip r:embed="rId2" cstate="print">
            <a:lum bright="6000" contrast="18000"/>
          </a:blip>
          <a:srcRect/>
          <a:stretch>
            <a:fillRect/>
          </a:stretch>
        </p:blipFill>
        <p:spPr bwMode="auto">
          <a:xfrm>
            <a:off x="2571736" y="1571612"/>
            <a:ext cx="5991052" cy="4500570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perspectiveHeroicExtremeLeftFacing"/>
            <a:lightRig rig="threePt" dir="t"/>
          </a:scene3d>
        </p:spPr>
      </p:pic>
      <p:pic>
        <p:nvPicPr>
          <p:cNvPr id="4" name="Рисунок 3" descr="1350543682_studenty-v-ssha-otdali-svoi-golosa-za-prezidenta-baraka-obamu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402837">
            <a:off x="88556" y="3142057"/>
            <a:ext cx="5036343" cy="3234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12700" stA="38000" endPos="28000" dist="5000" dir="5400000" sy="-100000" algn="bl" rotWithShape="0"/>
            <a:softEdge rad="12700"/>
          </a:effectLst>
          <a:scene3d>
            <a:camera prst="isometricOffAxis2Left"/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86439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	Подлежало медосмотру 73 человека (старосты групп), из них 51 (70%) – иногородние студенты и 22 – студента-минчанина (30%). Из участников проекта 33 (45,2%) – мужчины, 40 (54,8% ) - женщин.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1928802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Распределение по группам диспансерного наблюдения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85786" y="2357430"/>
          <a:ext cx="8358214" cy="45005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0" y="1285860"/>
          <a:ext cx="914400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71472" y="571480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Распределение по группам ПО ФИЗКУЛЬТУРЕ</a:t>
            </a:r>
            <a:endParaRPr lang="ru-RU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7786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Структура ЗАБОЛЕВАЕМОСТИ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42968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1-е место – Болезни глаз и придаточного аппарата – 32 (26,2%)  заболевания,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2-е место – Болезни костно-мышечной системы – 30 (24,6%)  заболеваний,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3-е место – Болезни и врожденные пороки развития системы кровообращения – 24 (19,7%) заболевания,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4-е место – Болезни органов пищеварения – 18 (14,8%) заболеваний,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5-е место – Болезни мочеполовой системы – 5 (4,1%) заболеваний,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6-е место – Болезни нервной системы – 2 (1,6%) заболевания,</a:t>
            </a: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                 –  Болезни органов дыхания – 2 (1,6</a:t>
            </a:r>
            <a:r>
              <a:rPr lang="ru-RU" sz="2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%) заболевания,</a:t>
            </a:r>
            <a:endParaRPr lang="ru-RU" sz="2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7-е место – Болезни кожи – 1 (0,8%) заболевание.</a:t>
            </a:r>
          </a:p>
          <a:p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/>
        </p:nvGraphicFramePr>
        <p:xfrm>
          <a:off x="214282" y="142852"/>
          <a:ext cx="8929718" cy="63579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428604"/>
            <a:ext cx="77867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Структура болезней и врожденных пороков развития системы кровообращения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ПМК 1 степени – 10 заболеваний (41,7%),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Малые аномалии развития сердца (МАРС) ДХЛЖ – 8 заболеваний (33,3%),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Миокардиодистрофия – 2 заболевания (8,3%),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ВПС: ДМПП, функциональная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кардиопатия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по 1 заболеванию (4,2%).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 bright="8000" contrast="-9000"/>
          </a:blip>
          <a:srcRect/>
          <a:stretch>
            <a:fillRect l="-8000" r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Выводы по результатам диспансеризации: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071546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Группа Д1 – здоровые студенты составили 12,3%, группа Д2 – практически здоровые студенты составили 64,4%, группа Д3 – студенты, имеющие хронические заболевания, составили 23,3%.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Студенты, занимающиеся в основной группе и подготовительной группах составили 38,4%, в специальной группе – 20,5%, в группе ЛФК – 2,7%.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1-м месте по заболеваниям – болезни глаз, на 2-м месте – болезни костно-мышечной системы, на 3-ем месте – болезни системы кровообращения заболевания, на 4-ом месте – болезни органов пищеварения, на 5-ом месте – болезни мочеполовой системы , на 6-ом месте – болезни нервной системы , на 7-ом месте – болезни кожи .</a:t>
            </a:r>
          </a:p>
          <a:p>
            <a:pPr marL="342900" indent="-342900" algn="just">
              <a:buAutoNum type="arabicPeriod"/>
            </a:pP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428604"/>
            <a:ext cx="80724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Предложения:</a:t>
            </a:r>
            <a:endParaRPr lang="ru-RU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785926"/>
            <a:ext cx="835824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 результатам анализа диспансеризации провести отбор нуждающихся в консультации врачей специалистов: офтальмолога, хирурга, кардиолога, гастроэнтеролога и т.д.  Срок – ноябрь-декабрь 2013г.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Собрать информацию об электронных адресах участников проекта с целью проведения индивидуальных консультаций по результатам диспансеризации и предоставления конкретных рекомендаций по улучшению здоровья. Срок – ноябрь 2013г. </a:t>
            </a:r>
          </a:p>
          <a:p>
            <a:pPr marL="342900" indent="-342900" algn="just">
              <a:buAutoNum type="arabicPeriod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Разработать формы и провести индивидуальное дистанционное консультирование лиц с выявленными факторами риска. Срок – ноябрь-декабрь 2013г. </a:t>
            </a:r>
          </a:p>
          <a:p>
            <a:pPr marL="342900" indent="-342900" algn="just">
              <a:buAutoNum type="arabicPeriod"/>
            </a:pP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928670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Необходимо провести ряд мероприятий для поддержания состояния здоровья студентов на должном уровне: 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14290"/>
            <a:ext cx="83582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4. Организовать проведение занятий со всеми участниками профилактического проекта (согласно плана занятий). Срок – 2013-2014гг. каждый четверг недели в 15.30.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Информировать студентов по вопросам здорового образа жизни, профилактике социально-значимых заболеваний с использованием внутренней </a:t>
            </a:r>
            <a:r>
              <a:rPr lang="ru-RU" sz="2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радиотелесети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– совместно с администрацией ВУЗа. Срок – ноябрь-декабрь 2013 г. Январь-апрель 2014г.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Оформить стационарные информационно-образовательные стенды по вопросам здорового образа жизни, профилактике заболеваний. Срок – ноябрь-декабрь 2013г.</a:t>
            </a:r>
          </a:p>
          <a:p>
            <a:pPr marL="457200" indent="-457200" algn="just">
              <a:buAutoNum type="arabicPeriod" startAt="5"/>
            </a:pP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Организовать и провести межведомственное заседание круглого стола по подведению итогов профилактического проекта. Срок – май 2014г.</a:t>
            </a:r>
            <a:endParaRPr lang="ru-RU" sz="2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476</Words>
  <Application>Microsoft Office PowerPoint</Application>
  <PresentationFormat>Экран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Дмитрий +375296624884</cp:lastModifiedBy>
  <cp:revision>33</cp:revision>
  <dcterms:created xsi:type="dcterms:W3CDTF">2013-10-17T11:52:41Z</dcterms:created>
  <dcterms:modified xsi:type="dcterms:W3CDTF">2013-11-04T10:48:56Z</dcterms:modified>
</cp:coreProperties>
</file>