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36" r:id="rId3"/>
    <p:sldId id="337" r:id="rId4"/>
    <p:sldId id="365" r:id="rId5"/>
    <p:sldId id="363" r:id="rId6"/>
    <p:sldId id="335" r:id="rId7"/>
    <p:sldId id="359" r:id="rId8"/>
    <p:sldId id="353" r:id="rId9"/>
    <p:sldId id="361" r:id="rId10"/>
    <p:sldId id="343" r:id="rId11"/>
    <p:sldId id="351" r:id="rId12"/>
    <p:sldId id="362" r:id="rId13"/>
    <p:sldId id="350" r:id="rId14"/>
    <p:sldId id="349" r:id="rId15"/>
    <p:sldId id="364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mitry" initials="D" lastIdx="1" clrIdx="0">
    <p:extLst>
      <p:ext uri="{19B8F6BF-5375-455C-9EA6-DF929625EA0E}">
        <p15:presenceInfo xmlns:p15="http://schemas.microsoft.com/office/powerpoint/2012/main" userId="Dmitr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54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ыввы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E95B7EA-830D-4206-9B3B-0AC40FD5187D}" type="datetimeFigureOut">
              <a:rPr lang="ru-RU" smtClean="0"/>
              <a:pPr>
                <a:defRPr/>
              </a:pPr>
              <a:t>10.05.2026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всв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2B44795-2E2A-4719-9413-C0E6D21EFD1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8956891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ыввы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3947D19-8C21-455F-B561-2C2FB6505672}" type="datetimeFigureOut">
              <a:rPr lang="ru-RU" smtClean="0"/>
              <a:pPr>
                <a:defRPr/>
              </a:pPr>
              <a:t>10.05.2026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всв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A775659-1273-4607-8B32-F8DDCD37125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3646982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Расскажете о достоинствах и недостатках</a:t>
            </a:r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ыввы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B2CAA6F0-73E9-4321-8260-82FFC2DA3FAB}" type="datetime1">
              <a:rPr lang="ru-RU" smtClean="0"/>
              <a:t>10.05.2026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всв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A775659-1273-4607-8B32-F8DDCD371253}" type="slidenum">
              <a:rPr lang="ru-RU" altLang="en-US" smtClean="0"/>
              <a:pPr/>
              <a:t>6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57172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Можно в</a:t>
            </a:r>
            <a:r>
              <a:rPr lang="ru-RU" baseline="0" dirty="0"/>
              <a:t> виде диаграммы, но лучше списком для каждого действующего лица</a:t>
            </a:r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ыввы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3A48715-FAD4-4EB1-9F43-D7F8D5E44CFC}" type="datetime1">
              <a:rPr lang="ru-RU" smtClean="0"/>
              <a:t>10.05.2026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всв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A775659-1273-4607-8B32-F8DDCD371253}" type="slidenum">
              <a:rPr lang="ru-RU" altLang="en-US" smtClean="0"/>
              <a:pPr/>
              <a:t>7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975018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ыввы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C014B20B-DE17-4FC4-B1BC-BBA0F5046BB2}" type="datetime1">
              <a:rPr lang="ru-RU" smtClean="0"/>
              <a:t>10.05.2026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всв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A775659-1273-4607-8B32-F8DDCD371253}" type="slidenum">
              <a:rPr lang="ru-RU" altLang="en-US" smtClean="0"/>
              <a:pPr/>
              <a:t>10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3532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D51DE-BC8D-4941-A549-E37F7D053C2C}" type="datetime1">
              <a:rPr lang="ru-RU" smtClean="0"/>
              <a:t>10.05.2026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FEE6DD-EF4C-4D08-AC7B-D30DFE940B1E}" type="slidenum">
              <a:rPr lang="ru-RU" altLang="en-US" smtClean="0"/>
              <a:pPr/>
              <a:t>‹#›</a:t>
            </a:fld>
            <a:r>
              <a:rPr lang="ru-RU" altLang="en-US" dirty="0"/>
              <a:t>/20</a:t>
            </a:r>
          </a:p>
        </p:txBody>
      </p:sp>
    </p:spTree>
    <p:extLst>
      <p:ext uri="{BB962C8B-B14F-4D97-AF65-F5344CB8AC3E}">
        <p14:creationId xmlns:p14="http://schemas.microsoft.com/office/powerpoint/2010/main" val="2223780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96385-19D2-4576-B9CA-41DFD648F599}" type="datetime1">
              <a:rPr lang="ru-RU" smtClean="0"/>
              <a:t>10.05.2026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Минчук С.Г. Дипломная работа 2017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799E40-EBB0-488D-8343-A36634FFA98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65944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C44D8-3710-4D02-B8CE-230339CE2F42}" type="datetime1">
              <a:rPr lang="ru-RU" smtClean="0"/>
              <a:t>10.05.2026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Минчук С.Г. Дипломная работа 2017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CF9905-BD16-4DA0-B1E2-EA2C7ACB860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61516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7A423-4615-44F9-88E7-EAA1536DE5DF}" type="datetime1">
              <a:rPr lang="ru-RU" smtClean="0"/>
              <a:t>10.05.2026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Минчук С.Г. Дипломная работа 2017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934070-D31A-4F4F-BA51-1822426951D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3834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0FEE9-BBD4-460E-8450-72E5ACEECD27}" type="datetime1">
              <a:rPr lang="ru-RU" smtClean="0"/>
              <a:t>10.05.2026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Минчук С.Г. Дипломная работа 2017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556FC-E696-49EE-92A5-C981EE702CD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1707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C97F8-5F40-4E90-A0A8-911918D074DF}" type="datetime1">
              <a:rPr lang="ru-RU" smtClean="0"/>
              <a:t>10.05.2026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Минчук С.Г. Дипломная работа 2017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B5A43E-1EBD-4469-8E79-A1E0B5E3B5E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06691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05E57-7813-46CB-B919-0568D3B1EC46}" type="datetime1">
              <a:rPr lang="ru-RU" smtClean="0"/>
              <a:t>10.05.2026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Минчук С.Г. Дипломная работа 2017</a:t>
            </a: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2F15F5-B57D-4688-A7F6-E67355182BA8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51500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FD08AD-BDE4-4CE7-BE25-0077F3AEE257}" type="datetime1">
              <a:rPr lang="ru-RU" smtClean="0"/>
              <a:t>10.05.2026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Минчук С.Г. Дипломная работа 2017</a:t>
            </a: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E106C5-D21B-4DFC-B849-AB52C5BCFDA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43711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0B75B-AA6A-4475-B5E0-933A5C82A0AC}" type="datetime1">
              <a:rPr lang="ru-RU" smtClean="0"/>
              <a:t>10.05.2026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Минчук С.Г. Дипломная работа 2017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09E5B4-E208-4A43-ACA1-BBD3769429A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87920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E55B4-302D-4272-8C2B-B19B5500E8E8}" type="datetime1">
              <a:rPr lang="ru-RU" smtClean="0"/>
              <a:t>10.05.2026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Минчук С.Г. Дипломная работа 2017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DEA9B5-BEAA-448F-850A-ADD12F93E0CA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20071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4AC01-4BDD-4147-A6EB-491C08E1A67B}" type="datetime1">
              <a:rPr lang="ru-RU" smtClean="0"/>
              <a:t>10.05.2026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Минчук С.Г. Дипломная работа 2017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93536D-8314-491F-960A-20136E199162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84260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E62A12-B993-43FD-8509-A5E45EB20A70}" type="datetime1">
              <a:rPr lang="ru-RU" smtClean="0"/>
              <a:t>10.05.2026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94FFDD5-D40A-4C09-B791-A44DE82792E1}" type="slidenum">
              <a:rPr lang="ru-RU" altLang="en-US" smtClean="0"/>
              <a:pPr/>
              <a:t>‹#›</a:t>
            </a:fld>
            <a:r>
              <a:rPr lang="ru-RU" altLang="en-US" dirty="0"/>
              <a:t>/30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286445" y="138082"/>
            <a:ext cx="7847815" cy="1131184"/>
          </a:xfrm>
        </p:spPr>
        <p:txBody>
          <a:bodyPr/>
          <a:lstStyle/>
          <a:p>
            <a:pPr eaLnBrk="1" hangingPunct="1"/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БЕЛОРУССКИЙ ГОСУДАРСТВЕННЫЙ УНИВЕРСИТЕТ</a:t>
            </a:r>
            <a:br>
              <a:rPr lang="en-US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ИНФОРМАТИКИ И РАДИОЭЛЕКТРОНИКИ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40704" y="3974883"/>
            <a:ext cx="3668751" cy="969073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Студент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Петров И.И.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Группа: ______</a:t>
            </a:r>
            <a:endParaRPr lang="ru-RU" sz="2200" dirty="0"/>
          </a:p>
        </p:txBody>
      </p:sp>
      <p:sp>
        <p:nvSpPr>
          <p:cNvPr id="2053" name="Заголовок 1"/>
          <p:cNvSpPr txBox="1">
            <a:spLocks/>
          </p:cNvSpPr>
          <p:nvPr/>
        </p:nvSpPr>
        <p:spPr bwMode="auto">
          <a:xfrm>
            <a:off x="-1" y="900166"/>
            <a:ext cx="9144000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компьютерных систем и сетей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информатики</a:t>
            </a:r>
          </a:p>
        </p:txBody>
      </p:sp>
      <p:sp>
        <p:nvSpPr>
          <p:cNvPr id="2054" name="Подзаголовок 2"/>
          <p:cNvSpPr txBox="1">
            <a:spLocks/>
          </p:cNvSpPr>
          <p:nvPr/>
        </p:nvSpPr>
        <p:spPr bwMode="auto">
          <a:xfrm>
            <a:off x="486006" y="2498240"/>
            <a:ext cx="8399462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Дипломный проект (работа)</a:t>
            </a:r>
          </a:p>
          <a:p>
            <a:pPr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РАБОТЫ</a:t>
            </a:r>
          </a:p>
        </p:txBody>
      </p:sp>
      <p:sp>
        <p:nvSpPr>
          <p:cNvPr id="2055" name="Подзаголовок 2"/>
          <p:cNvSpPr txBox="1">
            <a:spLocks/>
          </p:cNvSpPr>
          <p:nvPr/>
        </p:nvSpPr>
        <p:spPr bwMode="auto">
          <a:xfrm>
            <a:off x="5340704" y="4934612"/>
            <a:ext cx="3668751" cy="1250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alt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Иванов А.В.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доцент, канд. </a:t>
            </a:r>
            <a:r>
              <a:rPr lang="ru-RU" alt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</a:t>
            </a:r>
            <a:r>
              <a:rPr lang="ru-RU" alt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наук</a:t>
            </a:r>
          </a:p>
        </p:txBody>
      </p:sp>
      <p:pic>
        <p:nvPicPr>
          <p:cNvPr id="1026" name="Picture 2" descr="ÐÐ°ÑÑÐ¸Ð½ÐºÐ¸ Ð¿Ð¾ Ð·Ð°Ð¿ÑÐ¾ÑÑ Ð±Ð³ÑÐ¸Ñ Ð³ÐµÑÐ±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"/>
            <a:ext cx="1315662" cy="1592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одзаголовок 2">
            <a:extLst>
              <a:ext uri="{FF2B5EF4-FFF2-40B4-BE49-F238E27FC236}">
                <a16:creationId xmlns:a16="http://schemas.microsoft.com/office/drawing/2014/main" id="{9259DEC4-26D4-3590-D239-0F916F4B2EE3}"/>
              </a:ext>
            </a:extLst>
          </p:cNvPr>
          <p:cNvSpPr txBox="1">
            <a:spLocks/>
          </p:cNvSpPr>
          <p:nvPr/>
        </p:nvSpPr>
        <p:spPr bwMode="auto">
          <a:xfrm>
            <a:off x="3662242" y="6127492"/>
            <a:ext cx="1819514" cy="432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Минск 2026</a:t>
            </a:r>
            <a:endParaRPr lang="ru-RU" sz="2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3"/>
          <p:cNvSpPr>
            <a:spLocks noGrp="1"/>
          </p:cNvSpPr>
          <p:nvPr>
            <p:ph type="dt" sz="quarter" idx="10"/>
          </p:nvPr>
        </p:nvSpPr>
        <p:spPr>
          <a:xfrm>
            <a:off x="457200" y="6327775"/>
            <a:ext cx="2133600" cy="393700"/>
          </a:xfrm>
        </p:spPr>
        <p:txBody>
          <a:bodyPr/>
          <a:lstStyle/>
          <a:p>
            <a:pPr>
              <a:defRPr/>
            </a:pPr>
            <a:fld id="{2C455524-B965-4084-B51C-30483819A266}" type="datetime1">
              <a:rPr lang="ru-RU" smtClean="0">
                <a:latin typeface="Times New Roman" pitchFamily="18" charset="0"/>
                <a:cs typeface="Times New Roman" pitchFamily="18" charset="0"/>
              </a:rPr>
              <a:t>10.05.2026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AF52B7-FD73-4183-B134-DB8A15F9669A}" type="slidenum">
              <a:rPr lang="ru-RU" altLang="en-US" smtClean="0">
                <a:solidFill>
                  <a:srgbClr val="898989"/>
                </a:solidFill>
              </a:rPr>
              <a:pPr eaLnBrk="1" hangingPunct="1"/>
              <a:t>10</a:t>
            </a:fld>
            <a:r>
              <a:rPr lang="ru-RU" altLang="en-US" dirty="0">
                <a:solidFill>
                  <a:srgbClr val="898989"/>
                </a:solidFill>
              </a:rPr>
              <a:t>/30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1" y="1309390"/>
            <a:ext cx="9143999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Наименование экрана – у каждого свое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(зависит от темы)</a:t>
            </a:r>
            <a:endParaRPr lang="ru-RU" altLang="ru-RU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2" descr="ÐÐ°ÑÑÐ¸Ð½ÐºÐ¸ Ð¿Ð¾ Ð·Ð°Ð¿ÑÐ¾ÑÑ Ð±Ð³ÑÐ¸Ñ Ð³ÐµÑÐ±">
            <a:extLst>
              <a:ext uri="{FF2B5EF4-FFF2-40B4-BE49-F238E27FC236}">
                <a16:creationId xmlns:a16="http://schemas.microsoft.com/office/drawing/2014/main" id="{494DAF9C-EA64-4099-BE6B-DEA504B8EB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"/>
            <a:ext cx="1081547" cy="130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847492" y="2618783"/>
            <a:ext cx="7712927" cy="243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Скрины экранов разработанного продукта – делайте последовательно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и подробно, как будто демонстрируете работу, чтобы иллюстрировать свой доклад.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Один скрин – один экран</a:t>
            </a:r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16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3"/>
          <p:cNvSpPr>
            <a:spLocks noGrp="1"/>
          </p:cNvSpPr>
          <p:nvPr>
            <p:ph type="dt" sz="quarter" idx="10"/>
          </p:nvPr>
        </p:nvSpPr>
        <p:spPr>
          <a:xfrm>
            <a:off x="457200" y="6327775"/>
            <a:ext cx="2133600" cy="393700"/>
          </a:xfrm>
        </p:spPr>
        <p:txBody>
          <a:bodyPr/>
          <a:lstStyle/>
          <a:p>
            <a:pPr>
              <a:defRPr/>
            </a:pPr>
            <a:fld id="{2C455524-B965-4084-B51C-30483819A266}" type="datetime1">
              <a:rPr lang="ru-RU" smtClean="0">
                <a:latin typeface="Times New Roman" pitchFamily="18" charset="0"/>
                <a:cs typeface="Times New Roman" pitchFamily="18" charset="0"/>
              </a:rPr>
              <a:t>10.05.2026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AF52B7-FD73-4183-B134-DB8A15F9669A}" type="slidenum">
              <a:rPr lang="ru-RU" altLang="en-US" smtClean="0">
                <a:solidFill>
                  <a:srgbClr val="898989"/>
                </a:solidFill>
              </a:rPr>
              <a:pPr eaLnBrk="1" hangingPunct="1"/>
              <a:t>11</a:t>
            </a:fld>
            <a:r>
              <a:rPr lang="ru-RU" altLang="en-US" dirty="0">
                <a:solidFill>
                  <a:srgbClr val="898989"/>
                </a:solidFill>
              </a:rPr>
              <a:t>/30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721148" y="1309390"/>
            <a:ext cx="7701699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результатов тестирования</a:t>
            </a:r>
          </a:p>
        </p:txBody>
      </p:sp>
      <p:sp>
        <p:nvSpPr>
          <p:cNvPr id="14" name="Прямоугольник 11">
            <a:extLst>
              <a:ext uri="{FF2B5EF4-FFF2-40B4-BE49-F238E27FC236}">
                <a16:creationId xmlns:a16="http://schemas.microsoft.com/office/drawing/2014/main" id="{83A9E4BD-E066-4A14-908C-63C3A8D49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308" y="2530289"/>
            <a:ext cx="718738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344488" algn="just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Плюс графики оценки качества, если есть замеры производительности (зависит от темы )</a:t>
            </a:r>
          </a:p>
        </p:txBody>
      </p:sp>
      <p:pic>
        <p:nvPicPr>
          <p:cNvPr id="15" name="Picture 2" descr="ÐÐ°ÑÑÐ¸Ð½ÐºÐ¸ Ð¿Ð¾ Ð·Ð°Ð¿ÑÐ¾ÑÑ Ð±Ð³ÑÐ¸Ñ Ð³ÐµÑÐ±">
            <a:extLst>
              <a:ext uri="{FF2B5EF4-FFF2-40B4-BE49-F238E27FC236}">
                <a16:creationId xmlns:a16="http://schemas.microsoft.com/office/drawing/2014/main" id="{385533F9-D979-49AA-982F-0159447DF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"/>
            <a:ext cx="1081547" cy="130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4965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3"/>
          <p:cNvSpPr>
            <a:spLocks noGrp="1"/>
          </p:cNvSpPr>
          <p:nvPr>
            <p:ph type="dt" sz="quarter" idx="10"/>
          </p:nvPr>
        </p:nvSpPr>
        <p:spPr>
          <a:xfrm>
            <a:off x="457200" y="6327775"/>
            <a:ext cx="2133600" cy="393700"/>
          </a:xfrm>
        </p:spPr>
        <p:txBody>
          <a:bodyPr/>
          <a:lstStyle/>
          <a:p>
            <a:pPr>
              <a:defRPr/>
            </a:pPr>
            <a:fld id="{2C455524-B965-4084-B51C-30483819A266}" type="datetime1">
              <a:rPr lang="ru-RU" smtClean="0">
                <a:latin typeface="Times New Roman" pitchFamily="18" charset="0"/>
                <a:cs typeface="Times New Roman" pitchFamily="18" charset="0"/>
              </a:rPr>
              <a:t>10.05.2026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AF52B7-FD73-4183-B134-DB8A15F9669A}" type="slidenum">
              <a:rPr lang="ru-RU" altLang="en-US" smtClean="0">
                <a:solidFill>
                  <a:srgbClr val="898989"/>
                </a:solidFill>
              </a:rPr>
              <a:pPr eaLnBrk="1" hangingPunct="1"/>
              <a:t>12</a:t>
            </a:fld>
            <a:r>
              <a:rPr lang="ru-RU" altLang="en-US" dirty="0">
                <a:solidFill>
                  <a:srgbClr val="898989"/>
                </a:solidFill>
              </a:rPr>
              <a:t>/30</a:t>
            </a:r>
          </a:p>
        </p:txBody>
      </p:sp>
      <p:sp>
        <p:nvSpPr>
          <p:cNvPr id="14" name="Прямоугольник 11">
            <a:extLst>
              <a:ext uri="{FF2B5EF4-FFF2-40B4-BE49-F238E27FC236}">
                <a16:creationId xmlns:a16="http://schemas.microsoft.com/office/drawing/2014/main" id="{83A9E4BD-E066-4A14-908C-63C3A8D49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548" y="2886325"/>
            <a:ext cx="7187381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 на разработку: ______ руб.</a:t>
            </a:r>
          </a:p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Ожидаемая экономия / доход: ______ руб./год</a:t>
            </a:r>
          </a:p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окупаемости: ______ мес.</a:t>
            </a:r>
          </a:p>
        </p:txBody>
      </p:sp>
      <p:pic>
        <p:nvPicPr>
          <p:cNvPr id="15" name="Picture 2" descr="ÐÐ°ÑÑÐ¸Ð½ÐºÐ¸ Ð¿Ð¾ Ð·Ð°Ð¿ÑÐ¾ÑÑ Ð±Ð³ÑÐ¸Ñ Ð³ÐµÑÐ±">
            <a:extLst>
              <a:ext uri="{FF2B5EF4-FFF2-40B4-BE49-F238E27FC236}">
                <a16:creationId xmlns:a16="http://schemas.microsoft.com/office/drawing/2014/main" id="{385533F9-D979-49AA-982F-0159447DF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"/>
            <a:ext cx="1081547" cy="130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370670" y="1496771"/>
            <a:ext cx="8402655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 эффективность</a:t>
            </a:r>
          </a:p>
        </p:txBody>
      </p:sp>
    </p:spTree>
    <p:extLst>
      <p:ext uri="{BB962C8B-B14F-4D97-AF65-F5344CB8AC3E}">
        <p14:creationId xmlns:p14="http://schemas.microsoft.com/office/powerpoint/2010/main" val="1361241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3"/>
          <p:cNvSpPr>
            <a:spLocks noGrp="1"/>
          </p:cNvSpPr>
          <p:nvPr>
            <p:ph type="dt" sz="quarter" idx="10"/>
          </p:nvPr>
        </p:nvSpPr>
        <p:spPr>
          <a:xfrm>
            <a:off x="457200" y="6327775"/>
            <a:ext cx="2133600" cy="393700"/>
          </a:xfrm>
        </p:spPr>
        <p:txBody>
          <a:bodyPr/>
          <a:lstStyle/>
          <a:p>
            <a:pPr>
              <a:defRPr/>
            </a:pPr>
            <a:fld id="{2C455524-B965-4084-B51C-30483819A266}" type="datetime1">
              <a:rPr lang="ru-RU" smtClean="0">
                <a:latin typeface="Times New Roman" pitchFamily="18" charset="0"/>
                <a:cs typeface="Times New Roman" pitchFamily="18" charset="0"/>
              </a:rPr>
              <a:t>10.05.2026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AF52B7-FD73-4183-B134-DB8A15F9669A}" type="slidenum">
              <a:rPr lang="ru-RU" altLang="en-US" smtClean="0">
                <a:solidFill>
                  <a:srgbClr val="898989"/>
                </a:solidFill>
              </a:rPr>
              <a:pPr eaLnBrk="1" hangingPunct="1"/>
              <a:t>13</a:t>
            </a:fld>
            <a:r>
              <a:rPr lang="ru-RU" altLang="en-US" dirty="0">
                <a:solidFill>
                  <a:srgbClr val="898989"/>
                </a:solidFill>
              </a:rPr>
              <a:t>/30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0" y="1239938"/>
            <a:ext cx="9144000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Апробация результатов</a:t>
            </a:r>
            <a:endParaRPr lang="ru-RU" altLang="ru-RU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2" descr="ÐÐ°ÑÑÐ¸Ð½ÐºÐ¸ Ð¿Ð¾ Ð·Ð°Ð¿ÑÐ¾ÑÑ Ð±Ð³ÑÐ¸Ñ Ð³ÐµÑÐ±">
            <a:extLst>
              <a:ext uri="{FF2B5EF4-FFF2-40B4-BE49-F238E27FC236}">
                <a16:creationId xmlns:a16="http://schemas.microsoft.com/office/drawing/2014/main" id="{1C28A46B-3409-4F4F-8EA8-23540EE59D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"/>
            <a:ext cx="1081547" cy="130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11">
            <a:extLst>
              <a:ext uri="{FF2B5EF4-FFF2-40B4-BE49-F238E27FC236}">
                <a16:creationId xmlns:a16="http://schemas.microsoft.com/office/drawing/2014/main" id="{83A9E4BD-E066-4A14-908C-63C3A8D49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253645"/>
            <a:ext cx="82296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344488" algn="just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есть.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Например:</a:t>
            </a:r>
          </a:p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Выступление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научн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ой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конференци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«Название конференции», опубликованы тезисы доклада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Реализованный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программный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продукт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внедрен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… (справка о возможности внедрения)</a:t>
            </a:r>
          </a:p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Результаты, полученные в рамках дипломного проектирования, опубликованы в статье журнала «Наименование журнала».</a:t>
            </a:r>
          </a:p>
        </p:txBody>
      </p:sp>
    </p:spTree>
    <p:extLst>
      <p:ext uri="{BB962C8B-B14F-4D97-AF65-F5344CB8AC3E}">
        <p14:creationId xmlns:p14="http://schemas.microsoft.com/office/powerpoint/2010/main" val="1490227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3"/>
          <p:cNvSpPr>
            <a:spLocks noGrp="1"/>
          </p:cNvSpPr>
          <p:nvPr>
            <p:ph type="dt" sz="quarter" idx="10"/>
          </p:nvPr>
        </p:nvSpPr>
        <p:spPr>
          <a:xfrm>
            <a:off x="457200" y="6327775"/>
            <a:ext cx="2133600" cy="393700"/>
          </a:xfrm>
        </p:spPr>
        <p:txBody>
          <a:bodyPr/>
          <a:lstStyle/>
          <a:p>
            <a:pPr>
              <a:defRPr/>
            </a:pPr>
            <a:fld id="{2C455524-B965-4084-B51C-30483819A266}" type="datetime1">
              <a:rPr lang="ru-RU" smtClean="0">
                <a:latin typeface="Times New Roman" pitchFamily="18" charset="0"/>
                <a:cs typeface="Times New Roman" pitchFamily="18" charset="0"/>
              </a:rPr>
              <a:t>10.05.2026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AF52B7-FD73-4183-B134-DB8A15F9669A}" type="slidenum">
              <a:rPr lang="ru-RU" altLang="en-US" smtClean="0">
                <a:solidFill>
                  <a:srgbClr val="898989"/>
                </a:solidFill>
              </a:rPr>
              <a:pPr eaLnBrk="1" hangingPunct="1"/>
              <a:t>14</a:t>
            </a:fld>
            <a:r>
              <a:rPr lang="ru-RU" altLang="en-US" dirty="0">
                <a:solidFill>
                  <a:srgbClr val="898989"/>
                </a:solidFill>
              </a:rPr>
              <a:t>/30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1" y="1309390"/>
            <a:ext cx="9144000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Заключение(пример 1)</a:t>
            </a:r>
            <a:endParaRPr lang="ru-RU" altLang="ru-RU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A1764AAF-1132-488D-BA26-8E64B290B5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654" y="2381343"/>
            <a:ext cx="7558691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alt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Таким образом, разработанный программный продукт позволит: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alt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Повысить….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alt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Обеспечить…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Сократить</a:t>
            </a:r>
            <a:r>
              <a:rPr kumimoji="0" lang="ru-RU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затраты на….</a:t>
            </a:r>
            <a:endParaRPr kumimoji="0" lang="ru-RU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Picture 2" descr="ÐÐ°ÑÑÐ¸Ð½ÐºÐ¸ Ð¿Ð¾ Ð·Ð°Ð¿ÑÐ¾ÑÑ Ð±Ð³ÑÐ¸Ñ Ð³ÐµÑÐ±">
            <a:extLst>
              <a:ext uri="{FF2B5EF4-FFF2-40B4-BE49-F238E27FC236}">
                <a16:creationId xmlns:a16="http://schemas.microsoft.com/office/drawing/2014/main" id="{664C8CA2-C9F6-427F-8460-0BF9A76EA8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"/>
            <a:ext cx="1081547" cy="130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F4A894E-46F8-D595-AEA4-07B2FE65E918}"/>
              </a:ext>
            </a:extLst>
          </p:cNvPr>
          <p:cNvSpPr txBox="1"/>
          <p:nvPr/>
        </p:nvSpPr>
        <p:spPr>
          <a:xfrm>
            <a:off x="965311" y="5261398"/>
            <a:ext cx="77214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выполнена в полном объёме.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0" i="0" dirty="0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Поставленные задачи решены.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85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C4CCE-1CD7-7262-38B4-3394B8C88C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3">
            <a:extLst>
              <a:ext uri="{FF2B5EF4-FFF2-40B4-BE49-F238E27FC236}">
                <a16:creationId xmlns:a16="http://schemas.microsoft.com/office/drawing/2014/main" id="{CEC8D473-CA0F-38DB-09DC-2707FC5800A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457200" y="6327775"/>
            <a:ext cx="2133600" cy="393700"/>
          </a:xfrm>
        </p:spPr>
        <p:txBody>
          <a:bodyPr/>
          <a:lstStyle/>
          <a:p>
            <a:pPr>
              <a:defRPr/>
            </a:pPr>
            <a:fld id="{2C455524-B965-4084-B51C-30483819A266}" type="datetime1">
              <a:rPr lang="ru-RU" smtClean="0">
                <a:latin typeface="Times New Roman" pitchFamily="18" charset="0"/>
                <a:cs typeface="Times New Roman" pitchFamily="18" charset="0"/>
              </a:rPr>
              <a:t>10.05.2026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1244948D-6F3F-4112-6E10-3B6AFE3D9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AF52B7-FD73-4183-B134-DB8A15F9669A}" type="slidenum">
              <a:rPr lang="ru-RU" altLang="en-US" smtClean="0">
                <a:solidFill>
                  <a:srgbClr val="898989"/>
                </a:solidFill>
              </a:rPr>
              <a:pPr eaLnBrk="1" hangingPunct="1"/>
              <a:t>15</a:t>
            </a:fld>
            <a:r>
              <a:rPr lang="ru-RU" altLang="en-US" dirty="0">
                <a:solidFill>
                  <a:srgbClr val="898989"/>
                </a:solidFill>
              </a:rPr>
              <a:t>/30</a:t>
            </a: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EF204D61-0013-A3B8-A866-28AEF9589AF9}"/>
              </a:ext>
            </a:extLst>
          </p:cNvPr>
          <p:cNvSpPr txBox="1">
            <a:spLocks/>
          </p:cNvSpPr>
          <p:nvPr/>
        </p:nvSpPr>
        <p:spPr bwMode="auto">
          <a:xfrm>
            <a:off x="-2" y="2582863"/>
            <a:ext cx="9144001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alt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2" descr="ÐÐ°ÑÑÐ¸Ð½ÐºÐ¸ Ð¿Ð¾ Ð·Ð°Ð¿ÑÐ¾ÑÑ Ð±Ð³ÑÐ¸Ñ Ð³ÐµÑÐ±">
            <a:extLst>
              <a:ext uri="{FF2B5EF4-FFF2-40B4-BE49-F238E27FC236}">
                <a16:creationId xmlns:a16="http://schemas.microsoft.com/office/drawing/2014/main" id="{4DCCB29E-8F04-7451-EA92-073696A085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"/>
            <a:ext cx="1081547" cy="130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0748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3"/>
          <p:cNvSpPr>
            <a:spLocks noGrp="1"/>
          </p:cNvSpPr>
          <p:nvPr>
            <p:ph type="dt" sz="quarter" idx="10"/>
          </p:nvPr>
        </p:nvSpPr>
        <p:spPr>
          <a:xfrm>
            <a:off x="457200" y="6327775"/>
            <a:ext cx="2133600" cy="393700"/>
          </a:xfrm>
        </p:spPr>
        <p:txBody>
          <a:bodyPr/>
          <a:lstStyle/>
          <a:p>
            <a:pPr>
              <a:defRPr/>
            </a:pPr>
            <a:fld id="{2C455524-B965-4084-B51C-30483819A266}" type="datetime1">
              <a:rPr lang="ru-RU" smtClean="0">
                <a:latin typeface="Times New Roman" pitchFamily="18" charset="0"/>
                <a:cs typeface="Times New Roman" pitchFamily="18" charset="0"/>
              </a:rPr>
              <a:t>10.05.2026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AF52B7-FD73-4183-B134-DB8A15F9669A}" type="slidenum">
              <a:rPr lang="ru-RU" altLang="en-US" smtClean="0">
                <a:solidFill>
                  <a:srgbClr val="898989"/>
                </a:solidFill>
              </a:rPr>
              <a:pPr eaLnBrk="1" hangingPunct="1"/>
              <a:t>2</a:t>
            </a:fld>
            <a:r>
              <a:rPr lang="ru-RU" altLang="en-US" dirty="0">
                <a:solidFill>
                  <a:srgbClr val="898989"/>
                </a:solidFill>
              </a:rPr>
              <a:t>/30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184621" y="1305682"/>
            <a:ext cx="8774757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None/>
            </a:pP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en-US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дипломного проекта:</a:t>
            </a:r>
          </a:p>
        </p:txBody>
      </p:sp>
      <p:sp>
        <p:nvSpPr>
          <p:cNvPr id="13" name="Прямоугольник 11"/>
          <p:cNvSpPr>
            <a:spLocks noChangeArrowheads="1"/>
          </p:cNvSpPr>
          <p:nvPr/>
        </p:nvSpPr>
        <p:spPr bwMode="auto">
          <a:xfrm>
            <a:off x="978309" y="2453591"/>
            <a:ext cx="752714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программного средства (системы, продукта и т.п.), предназначенного для …..(обеспечивающего …), которое способствует …и … </a:t>
            </a:r>
          </a:p>
        </p:txBody>
      </p:sp>
      <p:pic>
        <p:nvPicPr>
          <p:cNvPr id="15" name="Picture 2" descr="ÐÐ°ÑÑÐ¸Ð½ÐºÐ¸ Ð¿Ð¾ Ð·Ð°Ð¿ÑÐ¾ÑÑ Ð±Ð³ÑÐ¸Ñ Ð³ÐµÑÐ±">
            <a:extLst>
              <a:ext uri="{FF2B5EF4-FFF2-40B4-BE49-F238E27FC236}">
                <a16:creationId xmlns:a16="http://schemas.microsoft.com/office/drawing/2014/main" id="{8719AF7B-8FD9-4987-961D-EF3D57F43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"/>
            <a:ext cx="1081547" cy="130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279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3"/>
          <p:cNvSpPr>
            <a:spLocks noGrp="1"/>
          </p:cNvSpPr>
          <p:nvPr>
            <p:ph type="dt" sz="quarter" idx="10"/>
          </p:nvPr>
        </p:nvSpPr>
        <p:spPr>
          <a:xfrm>
            <a:off x="457200" y="6327775"/>
            <a:ext cx="2133600" cy="393700"/>
          </a:xfrm>
        </p:spPr>
        <p:txBody>
          <a:bodyPr/>
          <a:lstStyle/>
          <a:p>
            <a:pPr>
              <a:defRPr/>
            </a:pPr>
            <a:fld id="{2C455524-B965-4084-B51C-30483819A266}" type="datetime1">
              <a:rPr lang="ru-RU" smtClean="0">
                <a:latin typeface="Times New Roman" pitchFamily="18" charset="0"/>
                <a:cs typeface="Times New Roman" pitchFamily="18" charset="0"/>
              </a:rPr>
              <a:t>10.05.2026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AF52B7-FD73-4183-B134-DB8A15F9669A}" type="slidenum">
              <a:rPr lang="ru-RU" altLang="en-US" smtClean="0">
                <a:solidFill>
                  <a:srgbClr val="898989"/>
                </a:solidFill>
              </a:rPr>
              <a:pPr eaLnBrk="1" hangingPunct="1"/>
              <a:t>3</a:t>
            </a:fld>
            <a:r>
              <a:rPr lang="ru-RU" altLang="en-US" dirty="0">
                <a:solidFill>
                  <a:srgbClr val="898989"/>
                </a:solidFill>
              </a:rPr>
              <a:t>/30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269972" y="1309390"/>
            <a:ext cx="8604056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Актуальность: </a:t>
            </a:r>
          </a:p>
        </p:txBody>
      </p:sp>
      <p:sp>
        <p:nvSpPr>
          <p:cNvPr id="13" name="Прямоугольник 11">
            <a:extLst>
              <a:ext uri="{FF2B5EF4-FFF2-40B4-BE49-F238E27FC236}">
                <a16:creationId xmlns:a16="http://schemas.microsoft.com/office/drawing/2014/main" id="{D6844BDD-BF50-4058-85E1-31A87AA884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563" y="2609210"/>
            <a:ext cx="7661237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______ (статистика / факт)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эффективных решений в области ______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______ за счёт автоматизации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 в ______ со стороны ______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2" descr="ÐÐ°ÑÑÐ¸Ð½ÐºÐ¸ Ð¿Ð¾ Ð·Ð°Ð¿ÑÐ¾ÑÑ Ð±Ð³ÑÐ¸Ñ Ð³ÐµÑÐ±">
            <a:extLst>
              <a:ext uri="{FF2B5EF4-FFF2-40B4-BE49-F238E27FC236}">
                <a16:creationId xmlns:a16="http://schemas.microsoft.com/office/drawing/2014/main" id="{B22402EE-089F-4F75-967B-9BB0F67FD5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"/>
            <a:ext cx="1081547" cy="130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4896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36D541-52AF-F6A9-569A-35ADA2C83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3">
            <a:extLst>
              <a:ext uri="{FF2B5EF4-FFF2-40B4-BE49-F238E27FC236}">
                <a16:creationId xmlns:a16="http://schemas.microsoft.com/office/drawing/2014/main" id="{C78AF9B6-2CF8-2E48-4F44-F89A4AA2D13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>
          <a:xfrm>
            <a:off x="457200" y="6327775"/>
            <a:ext cx="2133600" cy="393700"/>
          </a:xfrm>
        </p:spPr>
        <p:txBody>
          <a:bodyPr/>
          <a:lstStyle/>
          <a:p>
            <a:pPr>
              <a:defRPr/>
            </a:pPr>
            <a:fld id="{2C455524-B965-4084-B51C-30483819A266}" type="datetime1">
              <a:rPr lang="ru-RU" smtClean="0">
                <a:latin typeface="Times New Roman" pitchFamily="18" charset="0"/>
                <a:cs typeface="Times New Roman" pitchFamily="18" charset="0"/>
              </a:rPr>
              <a:t>10.05.2026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E01F3B4F-6630-5E8E-9D93-DC980A14B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AF52B7-FD73-4183-B134-DB8A15F9669A}" type="slidenum">
              <a:rPr lang="ru-RU" altLang="en-US" smtClean="0">
                <a:solidFill>
                  <a:srgbClr val="898989"/>
                </a:solidFill>
              </a:rPr>
              <a:pPr eaLnBrk="1" hangingPunct="1"/>
              <a:t>4</a:t>
            </a:fld>
            <a:r>
              <a:rPr lang="ru-RU" altLang="en-US" dirty="0">
                <a:solidFill>
                  <a:srgbClr val="898989"/>
                </a:solidFill>
              </a:rPr>
              <a:t>/30</a:t>
            </a:r>
          </a:p>
        </p:txBody>
      </p: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07671F08-8E7D-52A3-4DD5-EE094EE4250F}"/>
              </a:ext>
            </a:extLst>
          </p:cNvPr>
          <p:cNvSpPr txBox="1">
            <a:spLocks/>
          </p:cNvSpPr>
          <p:nvPr/>
        </p:nvSpPr>
        <p:spPr bwMode="auto">
          <a:xfrm>
            <a:off x="7375" y="1291688"/>
            <a:ext cx="9136625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дипломного проекта:</a:t>
            </a:r>
            <a:r>
              <a:rPr lang="ru-RU" alt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5" name="Picture 2" descr="ÐÐ°ÑÑÐ¸Ð½ÐºÐ¸ Ð¿Ð¾ Ð·Ð°Ð¿ÑÐ¾ÑÑ Ð±Ð³ÑÐ¸Ñ Ð³ÐµÑÐ±">
            <a:extLst>
              <a:ext uri="{FF2B5EF4-FFF2-40B4-BE49-F238E27FC236}">
                <a16:creationId xmlns:a16="http://schemas.microsoft.com/office/drawing/2014/main" id="{0C1CDF29-792A-B9FF-3F90-81FEE143F1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"/>
            <a:ext cx="1081547" cy="130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1">
            <a:extLst>
              <a:ext uri="{FF2B5EF4-FFF2-40B4-BE49-F238E27FC236}">
                <a16:creationId xmlns:a16="http://schemas.microsoft.com/office/drawing/2014/main" id="{19B1FE07-CD74-8CFD-3073-80ECD5DA8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524" y="2284089"/>
            <a:ext cx="7527148" cy="3077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предметной области и аналогов</a:t>
            </a:r>
          </a:p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Формулирование требований к системе</a:t>
            </a:r>
          </a:p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технологий и архитектуры</a:t>
            </a:r>
          </a:p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Проектирование и реализация</a:t>
            </a:r>
          </a:p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 и оценка качества</a:t>
            </a:r>
          </a:p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Экономическая оценка эффективности.</a:t>
            </a:r>
          </a:p>
        </p:txBody>
      </p:sp>
    </p:spTree>
    <p:extLst>
      <p:ext uri="{BB962C8B-B14F-4D97-AF65-F5344CB8AC3E}">
        <p14:creationId xmlns:p14="http://schemas.microsoft.com/office/powerpoint/2010/main" val="1470443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3"/>
          <p:cNvSpPr>
            <a:spLocks noGrp="1"/>
          </p:cNvSpPr>
          <p:nvPr>
            <p:ph type="dt" sz="quarter" idx="10"/>
          </p:nvPr>
        </p:nvSpPr>
        <p:spPr>
          <a:xfrm>
            <a:off x="457200" y="6327775"/>
            <a:ext cx="2133600" cy="393700"/>
          </a:xfrm>
        </p:spPr>
        <p:txBody>
          <a:bodyPr/>
          <a:lstStyle/>
          <a:p>
            <a:pPr>
              <a:defRPr/>
            </a:pPr>
            <a:fld id="{2C455524-B965-4084-B51C-30483819A266}" type="datetime1">
              <a:rPr lang="ru-RU" smtClean="0">
                <a:latin typeface="Times New Roman" pitchFamily="18" charset="0"/>
                <a:cs typeface="Times New Roman" pitchFamily="18" charset="0"/>
              </a:rPr>
              <a:t>10.05.2026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AF52B7-FD73-4183-B134-DB8A15F9669A}" type="slidenum">
              <a:rPr lang="ru-RU" altLang="en-US" smtClean="0">
                <a:solidFill>
                  <a:srgbClr val="898989"/>
                </a:solidFill>
              </a:rPr>
              <a:pPr eaLnBrk="1" hangingPunct="1"/>
              <a:t>5</a:t>
            </a:fld>
            <a:r>
              <a:rPr lang="ru-RU" altLang="en-US" dirty="0">
                <a:solidFill>
                  <a:srgbClr val="898989"/>
                </a:solidFill>
              </a:rPr>
              <a:t>/30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82744" y="1212402"/>
            <a:ext cx="9143999" cy="161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надо, то можно добавить пояснения по предметной области </a:t>
            </a:r>
            <a:r>
              <a:rPr lang="ru-RU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(очень кратко, списком, чтобы подглядывать при докладе, заголовок в соответствии с той предметной областью, для которой разработан продукт</a:t>
            </a:r>
            <a:r>
              <a:rPr lang="ru-RU" alt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15" name="Picture 2" descr="ÐÐ°ÑÑÐ¸Ð½ÐºÐ¸ Ð¿Ð¾ Ð·Ð°Ð¿ÑÐ¾ÑÑ Ð±Ð³ÑÐ¸Ñ Ð³ÐµÑÐ±">
            <a:extLst>
              <a:ext uri="{FF2B5EF4-FFF2-40B4-BE49-F238E27FC236}">
                <a16:creationId xmlns:a16="http://schemas.microsoft.com/office/drawing/2014/main" id="{B22402EE-089F-4F75-967B-9BB0F67FD5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"/>
            <a:ext cx="1081547" cy="130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1">
            <a:extLst>
              <a:ext uri="{FF2B5EF4-FFF2-40B4-BE49-F238E27FC236}">
                <a16:creationId xmlns:a16="http://schemas.microsoft.com/office/drawing/2014/main" id="{794A70FB-915A-8363-6A49-BBCC5D943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548" y="3010648"/>
            <a:ext cx="5525129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Понятия: ______, ______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процессы: ______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проблемы: ______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Пользователи: ______</a:t>
            </a:r>
          </a:p>
        </p:txBody>
      </p:sp>
    </p:spTree>
    <p:extLst>
      <p:ext uri="{BB962C8B-B14F-4D97-AF65-F5344CB8AC3E}">
        <p14:creationId xmlns:p14="http://schemas.microsoft.com/office/powerpoint/2010/main" val="3379341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3"/>
          <p:cNvSpPr>
            <a:spLocks noGrp="1"/>
          </p:cNvSpPr>
          <p:nvPr>
            <p:ph type="dt" sz="quarter" idx="10"/>
          </p:nvPr>
        </p:nvSpPr>
        <p:spPr>
          <a:xfrm>
            <a:off x="457200" y="6327775"/>
            <a:ext cx="2133600" cy="393700"/>
          </a:xfrm>
        </p:spPr>
        <p:txBody>
          <a:bodyPr/>
          <a:lstStyle/>
          <a:p>
            <a:pPr>
              <a:defRPr/>
            </a:pPr>
            <a:fld id="{2C455524-B965-4084-B51C-30483819A266}" type="datetime1">
              <a:rPr lang="ru-RU" smtClean="0">
                <a:latin typeface="Times New Roman" pitchFamily="18" charset="0"/>
                <a:cs typeface="Times New Roman" pitchFamily="18" charset="0"/>
              </a:rPr>
              <a:t>10.05.2026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AF52B7-FD73-4183-B134-DB8A15F9669A}" type="slidenum">
              <a:rPr lang="ru-RU" altLang="en-US" smtClean="0">
                <a:solidFill>
                  <a:srgbClr val="898989"/>
                </a:solidFill>
              </a:rPr>
              <a:pPr eaLnBrk="1" hangingPunct="1"/>
              <a:t>6</a:t>
            </a:fld>
            <a:r>
              <a:rPr lang="ru-RU" altLang="en-US" dirty="0">
                <a:solidFill>
                  <a:srgbClr val="898989"/>
                </a:solidFill>
              </a:rPr>
              <a:t>/30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1" y="1098510"/>
            <a:ext cx="9143999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 программного продукта </a:t>
            </a:r>
            <a:endParaRPr lang="ru-RU" altLang="ru-RU" sz="2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1">
            <a:extLst>
              <a:ext uri="{FF2B5EF4-FFF2-40B4-BE49-F238E27FC236}">
                <a16:creationId xmlns:a16="http://schemas.microsoft.com/office/drawing/2014/main" id="{83A9E4BD-E066-4A14-908C-63C3A8D49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477" y="1924399"/>
            <a:ext cx="7959213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just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indent="0" algn="just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indent="0" algn="just" eaLnBrk="1" hangingPunct="1">
              <a:spcBef>
                <a:spcPct val="0"/>
              </a:spcBef>
              <a:spcAft>
                <a:spcPts val="120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pic>
        <p:nvPicPr>
          <p:cNvPr id="15" name="Picture 2" descr="ÐÐ°ÑÑÐ¸Ð½ÐºÐ¸ Ð¿Ð¾ Ð·Ð°Ð¿ÑÐ¾ÑÑ Ð±Ð³ÑÐ¸Ñ Ð³ÐµÑÐ±">
            <a:extLst>
              <a:ext uri="{FF2B5EF4-FFF2-40B4-BE49-F238E27FC236}">
                <a16:creationId xmlns:a16="http://schemas.microsoft.com/office/drawing/2014/main" id="{01C75CB7-17F3-486B-AC4D-E1D6754A05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"/>
            <a:ext cx="1081547" cy="130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2420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12C05-9C62-4CC8-8387-7C70C7CB33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0774" y="2205741"/>
            <a:ext cx="8146026" cy="3538196"/>
          </a:xfrm>
        </p:spPr>
        <p:txBody>
          <a:bodyPr/>
          <a:lstStyle/>
          <a:p>
            <a:pPr eaLnBrk="1" fontAlgn="t" hangingPunct="1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Перечислить основные требования к разработанному продукту</a:t>
            </a:r>
          </a:p>
          <a:p>
            <a:pPr eaLnBrk="1" fontAlgn="t" hangingPunct="1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отобразить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use-case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диаграмму, если она достаточно хорошо читаема на слайде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455524-B965-4084-B51C-30483819A266}" type="datetime1">
              <a:rPr lang="ru-RU" smtClean="0">
                <a:latin typeface="Times New Roman" pitchFamily="18" charset="0"/>
                <a:cs typeface="Times New Roman" pitchFamily="18" charset="0"/>
              </a:rPr>
              <a:t>10.05.2026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AF52B7-FD73-4183-B134-DB8A15F9669A}" type="slidenum">
              <a:rPr lang="ru-RU" altLang="en-US" smtClean="0">
                <a:solidFill>
                  <a:srgbClr val="898989"/>
                </a:solidFill>
              </a:rPr>
              <a:pPr eaLnBrk="1" hangingPunct="1"/>
              <a:t>7</a:t>
            </a:fld>
            <a:r>
              <a:rPr lang="ru-RU" altLang="en-US" dirty="0">
                <a:solidFill>
                  <a:srgbClr val="898989"/>
                </a:solidFill>
              </a:rPr>
              <a:t>/30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0" y="1114063"/>
            <a:ext cx="9143998" cy="1091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900" b="1" dirty="0">
                <a:latin typeface="Times New Roman" pitchFamily="18" charset="0"/>
                <a:cs typeface="Times New Roman" pitchFamily="18" charset="0"/>
              </a:rPr>
              <a:t>функциональные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требования к программному продукту</a:t>
            </a:r>
            <a:endParaRPr lang="ru-RU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2" descr="ÐÐ°ÑÑÐ¸Ð½ÐºÐ¸ Ð¿Ð¾ Ð·Ð°Ð¿ÑÐ¾ÑÑ Ð±Ð³ÑÐ¸Ñ Ð³ÐµÑÐ±">
            <a:extLst>
              <a:ext uri="{FF2B5EF4-FFF2-40B4-BE49-F238E27FC236}">
                <a16:creationId xmlns:a16="http://schemas.microsoft.com/office/drawing/2014/main" id="{8E41752A-B9DC-48D0-BD8F-6B9F03393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"/>
            <a:ext cx="1081547" cy="130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283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3"/>
          <p:cNvSpPr>
            <a:spLocks noGrp="1"/>
          </p:cNvSpPr>
          <p:nvPr>
            <p:ph type="dt" sz="quarter" idx="10"/>
          </p:nvPr>
        </p:nvSpPr>
        <p:spPr>
          <a:xfrm>
            <a:off x="457200" y="6327775"/>
            <a:ext cx="2133600" cy="393700"/>
          </a:xfrm>
        </p:spPr>
        <p:txBody>
          <a:bodyPr/>
          <a:lstStyle/>
          <a:p>
            <a:pPr>
              <a:defRPr/>
            </a:pPr>
            <a:fld id="{2C455524-B965-4084-B51C-30483819A266}" type="datetime1">
              <a:rPr lang="ru-RU" smtClean="0">
                <a:latin typeface="Times New Roman" pitchFamily="18" charset="0"/>
                <a:cs typeface="Times New Roman" pitchFamily="18" charset="0"/>
              </a:rPr>
              <a:t>10.05.2026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AF52B7-FD73-4183-B134-DB8A15F9669A}" type="slidenum">
              <a:rPr lang="ru-RU" altLang="en-US" smtClean="0">
                <a:solidFill>
                  <a:srgbClr val="898989"/>
                </a:solidFill>
              </a:rPr>
              <a:pPr eaLnBrk="1" hangingPunct="1"/>
              <a:t>8</a:t>
            </a:fld>
            <a:r>
              <a:rPr lang="ru-RU" altLang="en-US" dirty="0">
                <a:solidFill>
                  <a:srgbClr val="898989"/>
                </a:solidFill>
              </a:rPr>
              <a:t>/30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1" y="1309390"/>
            <a:ext cx="9143999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Используемые технологии </a:t>
            </a:r>
          </a:p>
        </p:txBody>
      </p:sp>
      <p:sp>
        <p:nvSpPr>
          <p:cNvPr id="14" name="Прямоугольник 11">
            <a:extLst>
              <a:ext uri="{FF2B5EF4-FFF2-40B4-BE49-F238E27FC236}">
                <a16:creationId xmlns:a16="http://schemas.microsoft.com/office/drawing/2014/main" id="{83A9E4BD-E066-4A14-908C-63C3A8D49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544196"/>
            <a:ext cx="7315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Перечислить (быть готовым обосновать выбор) </a:t>
            </a:r>
          </a:p>
        </p:txBody>
      </p:sp>
      <p:pic>
        <p:nvPicPr>
          <p:cNvPr id="15" name="Picture 2" descr="ÐÐ°ÑÑÐ¸Ð½ÐºÐ¸ Ð¿Ð¾ Ð·Ð°Ð¿ÑÐ¾ÑÑ Ð±Ð³ÑÐ¸Ñ Ð³ÐµÑÐ±">
            <a:extLst>
              <a:ext uri="{FF2B5EF4-FFF2-40B4-BE49-F238E27FC236}">
                <a16:creationId xmlns:a16="http://schemas.microsoft.com/office/drawing/2014/main" id="{C5BF25BB-EF5C-4171-BA5E-F132B52B2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"/>
            <a:ext cx="1081547" cy="130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7791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Дата 3"/>
          <p:cNvSpPr>
            <a:spLocks noGrp="1"/>
          </p:cNvSpPr>
          <p:nvPr>
            <p:ph type="dt" sz="quarter" idx="10"/>
          </p:nvPr>
        </p:nvSpPr>
        <p:spPr>
          <a:xfrm>
            <a:off x="457200" y="6327775"/>
            <a:ext cx="2133600" cy="393700"/>
          </a:xfrm>
        </p:spPr>
        <p:txBody>
          <a:bodyPr/>
          <a:lstStyle/>
          <a:p>
            <a:pPr>
              <a:defRPr/>
            </a:pPr>
            <a:fld id="{2C455524-B965-4084-B51C-30483819A266}" type="datetime1">
              <a:rPr lang="ru-RU" smtClean="0">
                <a:latin typeface="Times New Roman" pitchFamily="18" charset="0"/>
                <a:cs typeface="Times New Roman" pitchFamily="18" charset="0"/>
              </a:rPr>
              <a:t>10.05.2026</a:t>
            </a:fld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AF52B7-FD73-4183-B134-DB8A15F9669A}" type="slidenum">
              <a:rPr lang="ru-RU" altLang="en-US" smtClean="0">
                <a:solidFill>
                  <a:srgbClr val="898989"/>
                </a:solidFill>
              </a:rPr>
              <a:pPr eaLnBrk="1" hangingPunct="1"/>
              <a:t>9</a:t>
            </a:fld>
            <a:r>
              <a:rPr lang="ru-RU" altLang="en-US" dirty="0">
                <a:solidFill>
                  <a:srgbClr val="898989"/>
                </a:solidFill>
              </a:rPr>
              <a:t>/30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 bwMode="auto">
          <a:xfrm>
            <a:off x="1" y="1309390"/>
            <a:ext cx="9143999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базы данных/ диаграмма компонентов/ блок-схема/ список моделей….</a:t>
            </a:r>
          </a:p>
        </p:txBody>
      </p:sp>
      <p:sp>
        <p:nvSpPr>
          <p:cNvPr id="14" name="Прямоугольник 11">
            <a:extLst>
              <a:ext uri="{FF2B5EF4-FFF2-40B4-BE49-F238E27FC236}">
                <a16:creationId xmlns:a16="http://schemas.microsoft.com/office/drawing/2014/main" id="{83A9E4BD-E066-4A14-908C-63C3A8D49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544196"/>
            <a:ext cx="7315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другие графические материалы для пояснения структуры разработанного продукта (каждый на отдельном слайде)</a:t>
            </a:r>
          </a:p>
        </p:txBody>
      </p:sp>
      <p:pic>
        <p:nvPicPr>
          <p:cNvPr id="15" name="Picture 2" descr="ÐÐ°ÑÑÐ¸Ð½ÐºÐ¸ Ð¿Ð¾ Ð·Ð°Ð¿ÑÐ¾ÑÑ Ð±Ð³ÑÐ¸Ñ Ð³ÐµÑÐ±">
            <a:extLst>
              <a:ext uri="{FF2B5EF4-FFF2-40B4-BE49-F238E27FC236}">
                <a16:creationId xmlns:a16="http://schemas.microsoft.com/office/drawing/2014/main" id="{C5BF25BB-EF5C-4171-BA5E-F132B52B2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3"/>
            <a:ext cx="1081547" cy="130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91650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2028</TotalTime>
  <Words>462</Words>
  <Application>Microsoft Office PowerPoint</Application>
  <PresentationFormat>Экран (4:3)</PresentationFormat>
  <Paragraphs>105</Paragraphs>
  <Slides>15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Тема Office</vt:lpstr>
      <vt:lpstr>БЕЛОРУССКИЙ ГОСУДАРСТВЕННЫЙ УНИВЕРСИТЕТ ИНФОРМАТИКИ И РАДИОЭЛЕКТРОНИКИ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БЕЛОРУССКИЙ ГОСУДАРСТВЕННЫЙ УНИВЕРСИТЕТ</dc:title>
  <dc:creator>USER</dc:creator>
  <cp:lastModifiedBy>ANNA</cp:lastModifiedBy>
  <cp:revision>253</cp:revision>
  <dcterms:created xsi:type="dcterms:W3CDTF">2015-12-15T09:44:54Z</dcterms:created>
  <dcterms:modified xsi:type="dcterms:W3CDTF">2026-05-10T19:03:37Z</dcterms:modified>
</cp:coreProperties>
</file>