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Override3.xml" ContentType="application/vnd.openxmlformats-officedocument.themeOverride+xml"/>
  <Override PartName="/ppt/theme/themeOverride4.xml" ContentType="application/vnd.openxmlformats-officedocument.themeOverride+xml"/>
  <Override PartName="/ppt/theme/theme2.xml" ContentType="application/vnd.openxmlformats-officedocument.theme+xml"/>
  <Override PartName="/ppt/theme/themeOverride5.xml" ContentType="application/vnd.openxmlformats-officedocument.themeOverride+xml"/>
  <Override PartName="/ppt/theme/themeOverride6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6"/>
  </p:notesMasterIdLst>
  <p:sldIdLst>
    <p:sldId id="320" r:id="rId2"/>
    <p:sldId id="299" r:id="rId3"/>
    <p:sldId id="322" r:id="rId4"/>
    <p:sldId id="323" r:id="rId5"/>
    <p:sldId id="321" r:id="rId6"/>
    <p:sldId id="324" r:id="rId7"/>
    <p:sldId id="325" r:id="rId8"/>
    <p:sldId id="341" r:id="rId9"/>
    <p:sldId id="329" r:id="rId10"/>
    <p:sldId id="340" r:id="rId11"/>
    <p:sldId id="358" r:id="rId12"/>
    <p:sldId id="356" r:id="rId13"/>
    <p:sldId id="355" r:id="rId14"/>
    <p:sldId id="354" r:id="rId15"/>
  </p:sldIdLst>
  <p:sldSz cx="9144000" cy="6858000" type="screen4x3"/>
  <p:notesSz cx="6735763" cy="9866313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Фецкович Д.А." initials="ФД" lastIdx="0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E9E7A"/>
    <a:srgbClr val="775F5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Светлый стиль 1 -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755" autoAdjust="0"/>
    <p:restoredTop sz="98407" autoAdjust="0"/>
  </p:normalViewPr>
  <p:slideViewPr>
    <p:cSldViewPr>
      <p:cViewPr varScale="1">
        <p:scale>
          <a:sx n="112" d="100"/>
          <a:sy n="112" d="100"/>
        </p:scale>
        <p:origin x="1806" y="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3141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E3CE7546-0F12-4213-91CE-6D0EE370F79B}" type="datetimeFigureOut">
              <a:rPr lang="ru-RU"/>
              <a:pPr>
                <a:defRPr/>
              </a:pPr>
              <a:t>29.01.2026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01700" y="739775"/>
            <a:ext cx="493236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3577" y="4686499"/>
            <a:ext cx="5388610" cy="443984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/>
              <a:t>Образец текста</a:t>
            </a:r>
          </a:p>
          <a:p>
            <a:pPr lvl="1"/>
            <a:r>
              <a:rPr lang="ru-RU" noProof="0"/>
              <a:t>Второй уровень</a:t>
            </a:r>
          </a:p>
          <a:p>
            <a:pPr lvl="2"/>
            <a:r>
              <a:rPr lang="ru-RU" noProof="0"/>
              <a:t>Третий уровень</a:t>
            </a:r>
          </a:p>
          <a:p>
            <a:pPr lvl="3"/>
            <a:r>
              <a:rPr lang="ru-RU" noProof="0"/>
              <a:t>Четвертый уровень</a:t>
            </a:r>
          </a:p>
          <a:p>
            <a:pPr lvl="4"/>
            <a:r>
              <a:rPr lang="ru-RU" noProof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15373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F3D1A9FE-5C49-497F-BE11-C05E13A1A12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9706639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3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ый треугольник 9"/>
          <p:cNvSpPr/>
          <p:nvPr/>
        </p:nvSpPr>
        <p:spPr>
          <a:xfrm>
            <a:off x="0" y="4664075"/>
            <a:ext cx="9150350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5" name="Группа 1"/>
          <p:cNvGrpSpPr>
            <a:grpSpLocks/>
          </p:cNvGrpSpPr>
          <p:nvPr/>
        </p:nvGrpSpPr>
        <p:grpSpPr bwMode="auto">
          <a:xfrm>
            <a:off x="-3175" y="4953000"/>
            <a:ext cx="9147175" cy="1911350"/>
            <a:chOff x="-3765" y="4832896"/>
            <a:chExt cx="9147765" cy="2032192"/>
          </a:xfrm>
        </p:grpSpPr>
        <p:sp>
          <p:nvSpPr>
            <p:cNvPr id="6" name="Полилиния 6"/>
            <p:cNvSpPr>
              <a:spLocks/>
            </p:cNvSpPr>
            <p:nvPr/>
          </p:nvSpPr>
          <p:spPr bwMode="auto">
            <a:xfrm>
              <a:off x="1687032" y="4832896"/>
              <a:ext cx="7456968" cy="51817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7" name="Полилиния 7"/>
            <p:cNvSpPr>
              <a:spLocks/>
            </p:cNvSpPr>
            <p:nvPr/>
          </p:nvSpPr>
          <p:spPr bwMode="auto">
            <a:xfrm>
              <a:off x="35926" y="5135025"/>
              <a:ext cx="9108074" cy="838869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8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cxnSp>
          <p:nvCxnSpPr>
            <p:cNvPr id="10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anchor="b"/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ru-RU"/>
              <a:t>Образец подзаголовка</a:t>
            </a:r>
            <a:endParaRPr lang="en-US"/>
          </a:p>
        </p:txBody>
      </p:sp>
      <p:sp>
        <p:nvSpPr>
          <p:cNvPr id="11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E0C37544-9D1A-4B52-9641-FA5A695B3496}" type="datetimeFigureOut">
              <a:rPr lang="ru-RU"/>
              <a:pPr>
                <a:defRPr/>
              </a:pPr>
              <a:t>29.01.2026</a:t>
            </a:fld>
            <a:endParaRPr lang="ru-RU"/>
          </a:p>
        </p:txBody>
      </p:sp>
      <p:sp>
        <p:nvSpPr>
          <p:cNvPr id="12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13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E50EE669-CBFE-44DF-A032-3455C4E77DE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534B93-294E-4DEE-BA65-F7C213E7118D}" type="datetimeFigureOut">
              <a:rPr lang="ru-RU"/>
              <a:pPr>
                <a:defRPr/>
              </a:pPr>
              <a:t>29.01.2026</a:t>
            </a:fld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B25C60-1D3B-4D17-A9E8-F3A16858EDB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B72BD6-8013-45EE-94E8-537257580E50}" type="datetimeFigureOut">
              <a:rPr lang="ru-RU"/>
              <a:pPr>
                <a:defRPr/>
              </a:pPr>
              <a:t>29.01.2026</a:t>
            </a:fld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34AD63-0B94-44D5-B00A-203E0299ED8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6C7A29-6ABA-43F5-8495-76A3F1C7BA8B}" type="datetimeFigureOut">
              <a:rPr lang="ru-RU"/>
              <a:pPr>
                <a:defRPr/>
              </a:pPr>
              <a:t>29.01.2026</a:t>
            </a:fld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631093-223A-492C-85E0-ED3C1272134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ашивка 6"/>
          <p:cNvSpPr/>
          <p:nvPr/>
        </p:nvSpPr>
        <p:spPr>
          <a:xfrm>
            <a:off x="3636963" y="3005138"/>
            <a:ext cx="182562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Нашивка 7"/>
          <p:cNvSpPr/>
          <p:nvPr/>
        </p:nvSpPr>
        <p:spPr>
          <a:xfrm>
            <a:off x="3449638" y="3005138"/>
            <a:ext cx="18415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anchor="b"/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0F6E5DF-F4B1-46B9-881B-4301BB7EAC21}" type="datetimeFigureOut">
              <a:rPr lang="ru-RU"/>
              <a:pPr>
                <a:defRPr/>
              </a:pPr>
              <a:t>29.01.2026</a:t>
            </a:fld>
            <a:endParaRPr lang="ru-RU"/>
          </a:p>
        </p:txBody>
      </p:sp>
      <p:sp>
        <p:nvSpPr>
          <p:cNvPr id="7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82431D1A-A5FF-4C7C-BE98-3CEE2126D65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481F0133-0F42-48EF-B259-B13384C9F2BA}" type="datetimeFigureOut">
              <a:rPr lang="ru-RU"/>
              <a:pPr>
                <a:defRPr/>
              </a:pPr>
              <a:t>29.01.2026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4AF95E26-F7F4-4447-B81B-D0D002D2FA4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/>
          <a:lstStyle>
            <a:lvl1pPr>
              <a:defRPr/>
            </a:lvl1pPr>
            <a:extLst/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821D2038-CFA0-4616-8480-DE3BDEC05AB4}" type="datetimeFigureOut">
              <a:rPr lang="ru-RU"/>
              <a:pPr>
                <a:defRPr/>
              </a:pPr>
              <a:t>29.01.2026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9A26AEC-C214-44B1-B877-D05FB580FDB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9B0C530-0159-4FA3-AAE5-2D53FFB10075}" type="datetimeFigureOut">
              <a:rPr lang="ru-RU"/>
              <a:pPr>
                <a:defRPr/>
              </a:pPr>
              <a:t>29.01.2026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8F78BD18-E33E-496F-809C-6BE9111897B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B1093B-0103-4834-8122-568BC8DF947C}" type="datetimeFigureOut">
              <a:rPr lang="ru-RU"/>
              <a:pPr>
                <a:defRPr/>
              </a:pPr>
              <a:t>29.01.2026</a:t>
            </a:fld>
            <a:endParaRPr lang="ru-RU"/>
          </a:p>
        </p:txBody>
      </p:sp>
      <p:sp>
        <p:nvSpPr>
          <p:cNvPr id="3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D44939-0E95-4D75-92C5-D56FDE4B91C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0358556-B3ED-4616-B8C6-4A97EBD9583C}" type="datetimeFigureOut">
              <a:rPr lang="ru-RU"/>
              <a:pPr>
                <a:defRPr/>
              </a:pPr>
              <a:t>29.01.2026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27CB055D-18BF-409E-A12B-8C46E9EDB17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олилиния 7"/>
          <p:cNvSpPr>
            <a:spLocks/>
          </p:cNvSpPr>
          <p:nvPr/>
        </p:nvSpPr>
        <p:spPr bwMode="auto">
          <a:xfrm>
            <a:off x="500063" y="5945188"/>
            <a:ext cx="4940300" cy="9207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6" name="Полилиния 8"/>
          <p:cNvSpPr>
            <a:spLocks/>
          </p:cNvSpPr>
          <p:nvPr/>
        </p:nvSpPr>
        <p:spPr bwMode="auto">
          <a:xfrm>
            <a:off x="485775" y="5938838"/>
            <a:ext cx="3690938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7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8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Нашивка 11"/>
          <p:cNvSpPr/>
          <p:nvPr/>
        </p:nvSpPr>
        <p:spPr>
          <a:xfrm>
            <a:off x="8664575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Нашивка 12"/>
          <p:cNvSpPr/>
          <p:nvPr/>
        </p:nvSpPr>
        <p:spPr>
          <a:xfrm>
            <a:off x="8477250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tIns="0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ru-RU" noProof="0"/>
              <a:t>Вставка рисунка</a:t>
            </a:r>
            <a:endParaRPr lang="en-US" noProof="0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11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C04FCDE4-031F-4450-A51A-357D5691FA5A}" type="datetimeFigureOut">
              <a:rPr lang="ru-RU"/>
              <a:pPr>
                <a:defRPr/>
              </a:pPr>
              <a:t>29.01.2026</a:t>
            </a:fld>
            <a:endParaRPr lang="ru-RU"/>
          </a:p>
        </p:txBody>
      </p:sp>
      <p:sp>
        <p:nvSpPr>
          <p:cNvPr id="12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13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EC08DD2B-858C-4387-981D-1E35A7C37FB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500063" y="5945188"/>
            <a:ext cx="4940300" cy="9207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485775" y="5938838"/>
            <a:ext cx="3690938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1033" name="Текст 29"/>
          <p:cNvSpPr>
            <a:spLocks noGrp="1"/>
          </p:cNvSpPr>
          <p:nvPr>
            <p:ph type="body" idx="1"/>
          </p:nvPr>
        </p:nvSpPr>
        <p:spPr bwMode="auto">
          <a:xfrm>
            <a:off x="457200" y="1481138"/>
            <a:ext cx="8229600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825" y="6408738"/>
            <a:ext cx="1919288" cy="365125"/>
          </a:xfrm>
          <a:prstGeom prst="rect">
            <a:avLst/>
          </a:prstGeom>
        </p:spPr>
        <p:txBody>
          <a:bodyPr vert="horz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tx1"/>
                </a:solidFill>
                <a:latin typeface="+mn-lt"/>
              </a:defRPr>
            </a:lvl1pPr>
            <a:extLst/>
          </a:lstStyle>
          <a:p>
            <a:pPr>
              <a:defRPr/>
            </a:pPr>
            <a:fld id="{996AC340-E6BB-44D1-8C63-0FD3AE7E5F89}" type="datetimeFigureOut">
              <a:rPr lang="ru-RU"/>
              <a:pPr>
                <a:defRPr/>
              </a:pPr>
              <a:t>29.01.2026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79913" y="6408738"/>
            <a:ext cx="2351087" cy="365125"/>
          </a:xfrm>
          <a:prstGeom prst="rect">
            <a:avLst/>
          </a:prstGeom>
        </p:spPr>
        <p:txBody>
          <a:bodyPr vert="horz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tx1"/>
                </a:solidFill>
                <a:latin typeface="+mn-lt"/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113" y="6408738"/>
            <a:ext cx="366712" cy="365125"/>
          </a:xfrm>
          <a:prstGeom prst="rect">
            <a:avLst/>
          </a:prstGeom>
        </p:spPr>
        <p:txBody>
          <a:bodyPr vert="horz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 b="0">
                <a:solidFill>
                  <a:schemeClr val="tx1"/>
                </a:solidFill>
                <a:latin typeface="+mn-lt"/>
              </a:defRPr>
            </a:lvl1pPr>
            <a:extLst/>
          </a:lstStyle>
          <a:p>
            <a:pPr>
              <a:defRPr/>
            </a:pPr>
            <a:fld id="{EE265CF1-6D5C-4F30-A4B4-A086B3AFD49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4" r:id="rId1"/>
    <p:sldLayoutId id="2147483683" r:id="rId2"/>
    <p:sldLayoutId id="2147483685" r:id="rId3"/>
    <p:sldLayoutId id="2147483686" r:id="rId4"/>
    <p:sldLayoutId id="2147483687" r:id="rId5"/>
    <p:sldLayoutId id="2147483688" r:id="rId6"/>
    <p:sldLayoutId id="2147483682" r:id="rId7"/>
    <p:sldLayoutId id="2147483689" r:id="rId8"/>
    <p:sldLayoutId id="2147483690" r:id="rId9"/>
    <p:sldLayoutId id="2147483681" r:id="rId10"/>
    <p:sldLayoutId id="2147483680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Century Schoolbook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Century Schoolbook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Century Schoolbook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Century Schoolbook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Century Schoolbook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Century Schoolbook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Century Schoolbook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Century Schoolbook" pitchFamily="18" charset="0"/>
        </a:defRPr>
      </a:lvl9pPr>
      <a:extLst/>
    </p:titleStyle>
    <p:bodyStyle>
      <a:lvl1pPr marL="365125" indent="-255588" algn="l" rtl="0" eaLnBrk="0" fontAlgn="base" hangingPunct="0">
        <a:spcBef>
          <a:spcPts val="400"/>
        </a:spcBef>
        <a:spcAft>
          <a:spcPct val="0"/>
        </a:spcAft>
        <a:buClr>
          <a:schemeClr val="accent1"/>
        </a:buClr>
        <a:buSzPct val="68000"/>
        <a:buFont typeface="Wingdings 3" pitchFamily="18" charset="2"/>
        <a:buChar char=""/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0713" indent="-228600" algn="l" rtl="0" eaLnBrk="0" fontAlgn="base" hangingPunct="0">
        <a:spcBef>
          <a:spcPts val="325"/>
        </a:spcBef>
        <a:spcAft>
          <a:spcPct val="0"/>
        </a:spcAft>
        <a:buClr>
          <a:schemeClr val="accent1"/>
        </a:buClr>
        <a:buFont typeface="Verdana" pitchFamily="34" charset="0"/>
        <a:buChar char="◦"/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8838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SzPct val="100000"/>
        <a:buFont typeface="Wingdings 2" pitchFamily="18" charset="2"/>
        <a:buChar char="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5.xml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6.xml"/><Relationship Id="rId4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ctrTitle"/>
          </p:nvPr>
        </p:nvSpPr>
        <p:spPr>
          <a:xfrm>
            <a:off x="179512" y="188640"/>
            <a:ext cx="8820472" cy="1656184"/>
          </a:xfrm>
        </p:spPr>
        <p:txBody>
          <a:bodyPr anchor="t"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1600" i="1" dirty="0" smtClean="0">
                <a:solidFill>
                  <a:srgbClr val="002060"/>
                </a:solidFill>
              </a:rPr>
              <a:t>Приложение 1 </a:t>
            </a:r>
            <a:br>
              <a:rPr lang="ru-RU" sz="1600" i="1" dirty="0" smtClean="0">
                <a:solidFill>
                  <a:srgbClr val="002060"/>
                </a:solidFill>
              </a:rPr>
            </a:br>
            <a:r>
              <a:rPr lang="ru-RU" sz="1600" i="1" dirty="0" smtClean="0">
                <a:solidFill>
                  <a:srgbClr val="002060"/>
                </a:solidFill>
              </a:rPr>
              <a:t>к протоколу НМС №5 от 16.01.2026 г.</a:t>
            </a:r>
            <a:br>
              <a:rPr lang="ru-RU" sz="1600" i="1" dirty="0" smtClean="0">
                <a:solidFill>
                  <a:srgbClr val="002060"/>
                </a:solidFill>
              </a:rPr>
            </a:br>
            <a:r>
              <a:rPr lang="ru-RU" sz="1800" i="1" dirty="0" smtClean="0">
                <a:solidFill>
                  <a:srgbClr val="002060"/>
                </a:solidFill>
              </a:rPr>
              <a:t>О рекомендации внесения изменений в </a:t>
            </a:r>
            <a:br>
              <a:rPr lang="ru-RU" sz="1800" i="1" dirty="0" smtClean="0">
                <a:solidFill>
                  <a:srgbClr val="002060"/>
                </a:solidFill>
              </a:rPr>
            </a:br>
            <a:r>
              <a:rPr lang="ru-RU" sz="1800" i="1" dirty="0" smtClean="0">
                <a:solidFill>
                  <a:srgbClr val="002060"/>
                </a:solidFill>
              </a:rPr>
              <a:t>учебные планы на </a:t>
            </a:r>
            <a:r>
              <a:rPr lang="ru-RU" sz="1800" i="1" dirty="0" smtClean="0">
                <a:solidFill>
                  <a:srgbClr val="C00000"/>
                </a:solidFill>
              </a:rPr>
              <a:t>2026/2027</a:t>
            </a:r>
            <a:r>
              <a:rPr lang="ru-RU" sz="1800" i="1" dirty="0" smtClean="0">
                <a:solidFill>
                  <a:srgbClr val="002060"/>
                </a:solidFill>
              </a:rPr>
              <a:t> уч.г.</a:t>
            </a:r>
            <a:r>
              <a:rPr lang="en-US" sz="1800" i="1" dirty="0" smtClean="0">
                <a:solidFill>
                  <a:srgbClr val="002060"/>
                </a:solidFill>
              </a:rPr>
              <a:t/>
            </a:r>
            <a:br>
              <a:rPr lang="en-US" sz="1800" i="1" dirty="0" smtClean="0">
                <a:solidFill>
                  <a:srgbClr val="002060"/>
                </a:solidFill>
              </a:rPr>
            </a:br>
            <a:r>
              <a:rPr lang="ru-RU" sz="1800" i="1" dirty="0" smtClean="0">
                <a:solidFill>
                  <a:srgbClr val="002060"/>
                </a:solidFill>
              </a:rPr>
              <a:t>по специальностям высшего образования в дневной форм</a:t>
            </a:r>
            <a:r>
              <a:rPr lang="ru-RU" sz="1800" i="1" dirty="0">
                <a:solidFill>
                  <a:srgbClr val="002060"/>
                </a:solidFill>
              </a:rPr>
              <a:t>е</a:t>
            </a:r>
            <a:r>
              <a:rPr lang="ru-RU" sz="1800" i="1" dirty="0" smtClean="0">
                <a:solidFill>
                  <a:srgbClr val="002060"/>
                </a:solidFill>
              </a:rPr>
              <a:t> обучения 2023-2026 </a:t>
            </a:r>
            <a:r>
              <a:rPr lang="ru-RU" sz="1800" i="1" dirty="0" err="1" smtClean="0">
                <a:solidFill>
                  <a:srgbClr val="002060"/>
                </a:solidFill>
              </a:rPr>
              <a:t>г.н</a:t>
            </a:r>
            <a:r>
              <a:rPr lang="ru-RU" sz="1800" i="1" dirty="0" smtClean="0">
                <a:solidFill>
                  <a:srgbClr val="002060"/>
                </a:solidFill>
              </a:rPr>
              <a:t>.: </a:t>
            </a:r>
            <a:r>
              <a:rPr lang="ru-RU" sz="2400" i="1" dirty="0" smtClean="0">
                <a:solidFill>
                  <a:srgbClr val="002060"/>
                </a:solidFill>
              </a:rPr>
              <a:t/>
            </a:r>
            <a:br>
              <a:rPr lang="ru-RU" sz="2400" i="1" dirty="0" smtClean="0">
                <a:solidFill>
                  <a:srgbClr val="002060"/>
                </a:solidFill>
              </a:rPr>
            </a:br>
            <a:r>
              <a:rPr lang="ru-RU" sz="2400" i="1" dirty="0" smtClean="0">
                <a:solidFill>
                  <a:srgbClr val="002060"/>
                </a:solidFill>
              </a:rPr>
              <a:t/>
            </a:r>
            <a:br>
              <a:rPr lang="ru-RU" sz="2400" i="1" dirty="0" smtClean="0">
                <a:solidFill>
                  <a:srgbClr val="002060"/>
                </a:solidFill>
              </a:rPr>
            </a:br>
            <a:r>
              <a:rPr lang="ru-RU" sz="2000" i="1" dirty="0" smtClean="0">
                <a:solidFill>
                  <a:srgbClr val="C00000"/>
                </a:solidFill>
              </a:rPr>
              <a:t>32</a:t>
            </a:r>
            <a:r>
              <a:rPr lang="ru-RU" sz="2000" i="1" dirty="0" smtClean="0">
                <a:solidFill>
                  <a:srgbClr val="002060"/>
                </a:solidFill>
              </a:rPr>
              <a:t>: по специальностям общего высшего образования </a:t>
            </a:r>
            <a:br>
              <a:rPr lang="ru-RU" sz="2000" i="1" dirty="0" smtClean="0">
                <a:solidFill>
                  <a:srgbClr val="002060"/>
                </a:solidFill>
              </a:rPr>
            </a:br>
            <a:r>
              <a:rPr lang="ru-RU" sz="2000" i="1" dirty="0" smtClean="0">
                <a:solidFill>
                  <a:srgbClr val="002060"/>
                </a:solidFill>
              </a:rPr>
              <a:t>(2023-2026 </a:t>
            </a:r>
            <a:r>
              <a:rPr lang="ru-RU" sz="2000" i="1" dirty="0" err="1" smtClean="0">
                <a:solidFill>
                  <a:srgbClr val="002060"/>
                </a:solidFill>
              </a:rPr>
              <a:t>г.н</a:t>
            </a:r>
            <a:r>
              <a:rPr lang="ru-RU" sz="2000" i="1" dirty="0" smtClean="0">
                <a:solidFill>
                  <a:srgbClr val="002060"/>
                </a:solidFill>
              </a:rPr>
              <a:t>.)</a:t>
            </a:r>
            <a:br>
              <a:rPr lang="ru-RU" sz="2000" i="1" dirty="0" smtClean="0">
                <a:solidFill>
                  <a:srgbClr val="002060"/>
                </a:solidFill>
              </a:rPr>
            </a:br>
            <a:r>
              <a:rPr lang="ru-RU" sz="2000" i="1" dirty="0" smtClean="0">
                <a:solidFill>
                  <a:srgbClr val="C00000"/>
                </a:solidFill>
              </a:rPr>
              <a:t>4</a:t>
            </a:r>
            <a:r>
              <a:rPr lang="ru-RU" sz="2000" i="1" dirty="0" smtClean="0">
                <a:solidFill>
                  <a:srgbClr val="002060"/>
                </a:solidFill>
              </a:rPr>
              <a:t>: по специальностям специального высшего </a:t>
            </a:r>
            <a:br>
              <a:rPr lang="ru-RU" sz="2000" i="1" dirty="0" smtClean="0">
                <a:solidFill>
                  <a:srgbClr val="002060"/>
                </a:solidFill>
              </a:rPr>
            </a:br>
            <a:r>
              <a:rPr lang="ru-RU" sz="2000" i="1" dirty="0" smtClean="0">
                <a:solidFill>
                  <a:srgbClr val="002060"/>
                </a:solidFill>
              </a:rPr>
              <a:t>образования (2024-2025 </a:t>
            </a:r>
            <a:r>
              <a:rPr lang="ru-RU" sz="2000" i="1" dirty="0" err="1" smtClean="0">
                <a:solidFill>
                  <a:srgbClr val="002060"/>
                </a:solidFill>
              </a:rPr>
              <a:t>г.н</a:t>
            </a:r>
            <a:r>
              <a:rPr lang="ru-RU" sz="2000" i="1" dirty="0" smtClean="0">
                <a:solidFill>
                  <a:srgbClr val="002060"/>
                </a:solidFill>
              </a:rPr>
              <a:t>.)</a:t>
            </a:r>
            <a:br>
              <a:rPr lang="ru-RU" sz="2000" i="1" dirty="0" smtClean="0">
                <a:solidFill>
                  <a:srgbClr val="002060"/>
                </a:solidFill>
              </a:rPr>
            </a:br>
            <a:r>
              <a:rPr lang="ru-RU" sz="2000" dirty="0" smtClean="0">
                <a:solidFill>
                  <a:schemeClr val="accent1">
                    <a:lumMod val="50000"/>
                  </a:schemeClr>
                </a:solidFill>
              </a:rPr>
              <a:t/>
            </a:r>
            <a:br>
              <a:rPr lang="ru-RU" sz="2000" dirty="0" smtClean="0">
                <a:solidFill>
                  <a:schemeClr val="accent1">
                    <a:lumMod val="50000"/>
                  </a:schemeClr>
                </a:solidFill>
              </a:rPr>
            </a:br>
            <a:r>
              <a:rPr lang="ru-RU" sz="3200" dirty="0" smtClean="0">
                <a:solidFill>
                  <a:schemeClr val="accent1">
                    <a:lumMod val="50000"/>
                  </a:schemeClr>
                </a:solidFill>
              </a:rPr>
              <a:t/>
            </a:r>
            <a:br>
              <a:rPr lang="ru-RU" sz="3200" dirty="0" smtClean="0">
                <a:solidFill>
                  <a:schemeClr val="accent1">
                    <a:lumMod val="50000"/>
                  </a:schemeClr>
                </a:solidFill>
              </a:rPr>
            </a:br>
            <a:r>
              <a:rPr lang="ru-RU" sz="3200" dirty="0" smtClean="0">
                <a:solidFill>
                  <a:schemeClr val="accent1">
                    <a:lumMod val="50000"/>
                  </a:schemeClr>
                </a:solidFill>
              </a:rPr>
              <a:t/>
            </a:r>
            <a:br>
              <a:rPr lang="ru-RU" sz="3200" dirty="0" smtClean="0">
                <a:solidFill>
                  <a:schemeClr val="accent1">
                    <a:lumMod val="50000"/>
                  </a:schemeClr>
                </a:solidFill>
              </a:rPr>
            </a:br>
            <a:r>
              <a:rPr lang="ru-RU" sz="3200" dirty="0" smtClean="0"/>
              <a:t/>
            </a:r>
            <a:br>
              <a:rPr lang="ru-RU" sz="3200" dirty="0" smtClean="0"/>
            </a:br>
            <a:r>
              <a:rPr lang="ru-RU" sz="3200" dirty="0" smtClean="0"/>
              <a:t/>
            </a:r>
            <a:br>
              <a:rPr lang="ru-RU" sz="3200" dirty="0" smtClean="0"/>
            </a:br>
            <a:r>
              <a:rPr lang="ru-RU" sz="3200" dirty="0" smtClean="0"/>
              <a:t/>
            </a:r>
            <a:br>
              <a:rPr lang="ru-RU" sz="3200" dirty="0" smtClean="0"/>
            </a:br>
            <a:endParaRPr lang="ru-RU" sz="3200" dirty="0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4941168"/>
            <a:ext cx="2633979" cy="19168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22087802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Рисунок 4" descr="картинка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4941888"/>
            <a:ext cx="1763713" cy="191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56930167"/>
              </p:ext>
            </p:extLst>
          </p:nvPr>
        </p:nvGraphicFramePr>
        <p:xfrm>
          <a:off x="63951" y="749209"/>
          <a:ext cx="9044553" cy="478488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50559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729399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6564595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426244"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ru-RU" sz="1200" b="0" i="0" baseline="0" dirty="0" smtClean="0">
                          <a:solidFill>
                            <a:schemeClr val="tx1"/>
                          </a:solidFill>
                          <a:latin typeface="Times New Roman"/>
                          <a:cs typeface="Arial"/>
                        </a:rPr>
                        <a:t>Специальность</a:t>
                      </a:r>
                      <a:endParaRPr lang="ru-RU" sz="1000" b="1" i="1" baseline="0" dirty="0">
                        <a:solidFill>
                          <a:schemeClr val="tx1"/>
                        </a:solidFill>
                        <a:latin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0" baseline="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Год </a:t>
                      </a:r>
                      <a:r>
                        <a:rPr lang="ru-RU" sz="1200" b="0" baseline="0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набора</a:t>
                      </a:r>
                      <a:endParaRPr lang="ru-RU" sz="1400" b="0" baseline="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ru-RU" sz="1200" b="0" i="0" baseline="0" dirty="0">
                          <a:solidFill>
                            <a:schemeClr val="tx1"/>
                          </a:solidFill>
                          <a:latin typeface="Times New Roman"/>
                          <a:cs typeface="Arial"/>
                        </a:rPr>
                        <a:t>Суть изменений</a:t>
                      </a:r>
                      <a:endParaRPr lang="ru-RU" sz="1000" b="0" i="1" baseline="0" dirty="0">
                        <a:solidFill>
                          <a:schemeClr val="tx1"/>
                        </a:solidFill>
                        <a:latin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642381">
                <a:tc>
                  <a:txBody>
                    <a:bodyPr/>
                    <a:lstStyle/>
                    <a:p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6-05-0713-03 Радиосистемы и </a:t>
                      </a:r>
                      <a:r>
                        <a:rPr kumimoji="0" lang="ru-RU" sz="140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радиотехнологии</a:t>
                      </a: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(</a:t>
                      </a:r>
                      <a:r>
                        <a:rPr kumimoji="0" lang="ru-RU" sz="110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профилизаци</a:t>
                      </a:r>
                      <a:r>
                        <a:rPr kumimoji="0" lang="ru-RU" sz="1100" i="0" kern="1200" baseline="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я</a:t>
                      </a:r>
                      <a:r>
                        <a:rPr kumimoji="0" lang="ru-RU" sz="1100" i="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: </a:t>
                      </a:r>
                      <a:r>
                        <a:rPr kumimoji="0" lang="ru-RU" sz="11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Радиотехника и программируемые радиоэлектронные средства)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2024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2025</a:t>
                      </a:r>
                      <a:endParaRPr kumimoji="0" lang="ru-RU" sz="1400" i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Было: </a:t>
                      </a:r>
                      <a:r>
                        <a:rPr kumimoji="0" lang="ru-RU" sz="1400" b="1" i="0" kern="1200" dirty="0" smtClean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«Применение </a:t>
                      </a:r>
                      <a:r>
                        <a:rPr kumimoji="0" lang="ha-Latn-NG" sz="1400" b="1" i="0" kern="1200" dirty="0" smtClean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ADAS</a:t>
                      </a:r>
                      <a:r>
                        <a:rPr kumimoji="0" lang="ru-RU" sz="1400" b="1" i="0" kern="1200" dirty="0" smtClean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» (Применять элементы ADAS методов и алгоритмов при моделировании различных автоматизированных систем)</a:t>
                      </a: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каф. ИРТ, 6,7 сем.,</a:t>
                      </a:r>
                      <a:r>
                        <a:rPr kumimoji="0" lang="ru-RU" sz="14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202</a:t>
                      </a:r>
                      <a:r>
                        <a:rPr kumimoji="0" lang="ru-RU" sz="1400" b="1" i="0" kern="1200" dirty="0" smtClean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ч. всего, 94 </a:t>
                      </a:r>
                      <a:r>
                        <a:rPr kumimoji="0" lang="ru-RU" sz="140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ч.ауд</a:t>
                      </a: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., 6 </a:t>
                      </a:r>
                      <a:r>
                        <a:rPr kumimoji="0" lang="ru-RU" sz="140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з.е</a:t>
                      </a: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000" i="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Утвердить:</a:t>
                      </a:r>
                      <a:r>
                        <a:rPr kumimoji="0" lang="ru-RU" sz="1400" i="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400" b="1" i="0" kern="1200" dirty="0" smtClean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«Цифровые экосистемы идентификации и </a:t>
                      </a:r>
                      <a:r>
                        <a:rPr kumimoji="0" lang="ru-RU" sz="1400" b="1" i="0" kern="1200" dirty="0" err="1" smtClean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прослеживаемости</a:t>
                      </a:r>
                      <a:r>
                        <a:rPr kumimoji="0" lang="ru-RU" sz="1400" b="1" i="0" kern="1200" dirty="0" smtClean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» (Применять системный подход к проектированию, разработке и эксплуатации экосистем идентификации и </a:t>
                      </a:r>
                      <a:r>
                        <a:rPr kumimoji="0" lang="ru-RU" sz="1400" b="1" i="0" kern="1200" dirty="0" err="1" smtClean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прослеживаемости</a:t>
                      </a:r>
                      <a:r>
                        <a:rPr kumimoji="0" lang="ru-RU" sz="1400" b="1" i="0" kern="1200" dirty="0" smtClean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различных видов изделий, включая изделия электронной техники)</a:t>
                      </a: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каф. ИРТ, 6,7 сем.,</a:t>
                      </a:r>
                      <a:r>
                        <a:rPr kumimoji="0" lang="ru-RU" sz="14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202</a:t>
                      </a:r>
                      <a:r>
                        <a:rPr kumimoji="0" lang="ru-RU" sz="1400" b="1" i="0" kern="1200" dirty="0" smtClean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ч. всего, 94 </a:t>
                      </a:r>
                      <a:r>
                        <a:rPr kumimoji="0" lang="ru-RU" sz="140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ч.ауд</a:t>
                      </a: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., 6 </a:t>
                      </a:r>
                      <a:r>
                        <a:rPr kumimoji="0" lang="ru-RU" sz="140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з.е</a:t>
                      </a: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64238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6-05-0713-03 Радиосистемы и </a:t>
                      </a:r>
                      <a:r>
                        <a:rPr kumimoji="0" lang="ru-RU" sz="140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радиотехнологии</a:t>
                      </a: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(</a:t>
                      </a:r>
                      <a:r>
                        <a:rPr kumimoji="0" lang="ru-RU" sz="110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профилизаци</a:t>
                      </a:r>
                      <a:r>
                        <a:rPr kumimoji="0" lang="ru-RU" sz="1100" i="0" kern="1200" baseline="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и</a:t>
                      </a:r>
                      <a:r>
                        <a:rPr kumimoji="0" lang="ru-RU" sz="1100" i="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: </a:t>
                      </a:r>
                      <a:r>
                        <a:rPr kumimoji="0" lang="ru-RU" sz="11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Радиоэлектронные системы, Специальные системы радиолокации и радионавигации)</a:t>
                      </a:r>
                    </a:p>
                    <a:p>
                      <a:endParaRPr kumimoji="0" lang="ru-RU" sz="1100" i="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2024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2025</a:t>
                      </a:r>
                      <a:endParaRPr kumimoji="0" lang="ru-RU" sz="1400" i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Было: </a:t>
                      </a:r>
                      <a:r>
                        <a:rPr kumimoji="0" lang="ru-RU" sz="1400" b="1" i="0" kern="1200" dirty="0" smtClean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«Интерфейсы и протоколы» (Выбирать состав,</a:t>
                      </a:r>
                      <a:r>
                        <a:rPr kumimoji="0" lang="ru-RU" sz="1400" b="1" i="0" kern="1200" baseline="0" dirty="0" smtClean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структуру, основные интерфейсы радиоэлектронных систем, проводить их настройку и эксплуатацию </a:t>
                      </a:r>
                      <a:r>
                        <a:rPr kumimoji="0" lang="ru-RU" sz="1400" b="1" i="0" kern="1200" dirty="0" smtClean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каф. ИРТ, 6,7 сем</a:t>
                      </a:r>
                      <a:r>
                        <a:rPr kumimoji="0" lang="ru-RU" sz="14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.,</a:t>
                      </a: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202 ч. всего, 94 </a:t>
                      </a:r>
                      <a:r>
                        <a:rPr kumimoji="0" lang="ru-RU" sz="140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ч.ауд</a:t>
                      </a: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., 6 </a:t>
                      </a:r>
                      <a:r>
                        <a:rPr kumimoji="0" lang="ru-RU" sz="140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з.е</a:t>
                      </a: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000" i="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Утвердить:</a:t>
                      </a:r>
                      <a:r>
                        <a:rPr kumimoji="0" lang="ru-RU" sz="1400" i="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400" b="1" i="0" kern="1200" dirty="0" smtClean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«Цифровые экосистемы идентификации и </a:t>
                      </a:r>
                      <a:r>
                        <a:rPr kumimoji="0" lang="ru-RU" sz="1400" b="1" i="0" kern="1200" dirty="0" err="1" smtClean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прослеживаемости</a:t>
                      </a:r>
                      <a:r>
                        <a:rPr kumimoji="0" lang="ru-RU" sz="1400" b="1" i="0" kern="1200" dirty="0" smtClean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» (Применять системный подход к проектированию, разработке и эксплуатации экосистем идентификации и </a:t>
                      </a:r>
                      <a:r>
                        <a:rPr kumimoji="0" lang="ru-RU" sz="1400" b="1" i="0" kern="1200" dirty="0" err="1" smtClean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прослеживаемости</a:t>
                      </a:r>
                      <a:r>
                        <a:rPr kumimoji="0" lang="ru-RU" sz="1400" b="1" i="0" kern="1200" dirty="0" smtClean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различных видов изделий, включая изделия электронной техники)</a:t>
                      </a: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каф. ИРТ, 6,7 сем.,</a:t>
                      </a:r>
                      <a:r>
                        <a:rPr kumimoji="0" lang="ru-RU" sz="14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202</a:t>
                      </a:r>
                      <a:r>
                        <a:rPr kumimoji="0" lang="ru-RU" sz="1400" b="1" i="0" kern="1200" dirty="0" smtClean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ч. всего, 94 </a:t>
                      </a:r>
                      <a:r>
                        <a:rPr kumimoji="0" lang="ru-RU" sz="140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ч.ауд</a:t>
                      </a: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., 6 </a:t>
                      </a:r>
                      <a:r>
                        <a:rPr kumimoji="0" lang="ru-RU" sz="140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з.е</a:t>
                      </a: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2" name="Прямоугольник 1"/>
          <p:cNvSpPr/>
          <p:nvPr/>
        </p:nvSpPr>
        <p:spPr>
          <a:xfrm>
            <a:off x="899592" y="44624"/>
            <a:ext cx="806489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>
                <a:solidFill>
                  <a:srgbClr val="002060"/>
                </a:solidFill>
                <a:latin typeface="+mj-lt"/>
              </a:rPr>
              <a:t>Изменения в учебных планах по специальностям </a:t>
            </a:r>
            <a:r>
              <a:rPr lang="ru-RU" sz="2000" b="1" dirty="0" smtClean="0">
                <a:solidFill>
                  <a:srgbClr val="002060"/>
                </a:solidFill>
                <a:latin typeface="+mj-lt"/>
              </a:rPr>
              <a:t>высшего </a:t>
            </a:r>
            <a:r>
              <a:rPr lang="ru-RU" sz="2000" b="1" dirty="0">
                <a:solidFill>
                  <a:srgbClr val="002060"/>
                </a:solidFill>
                <a:latin typeface="+mj-lt"/>
              </a:rPr>
              <a:t>образования</a:t>
            </a:r>
            <a:endParaRPr lang="ru-RU" sz="2000" b="1" dirty="0">
              <a:latin typeface="+mj-lt"/>
            </a:endParaRPr>
          </a:p>
        </p:txBody>
      </p:sp>
      <p:pic>
        <p:nvPicPr>
          <p:cNvPr id="6" name="Рисунок 3" descr="БГУИР.bmp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1"/>
            <a:ext cx="827584" cy="7761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5975879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Рисунок 4" descr="картинка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4941888"/>
            <a:ext cx="1763713" cy="191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8451235"/>
              </p:ext>
            </p:extLst>
          </p:nvPr>
        </p:nvGraphicFramePr>
        <p:xfrm>
          <a:off x="63951" y="749209"/>
          <a:ext cx="8928991" cy="339804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28192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72008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6480719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426244"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ru-RU" sz="1200" b="0" i="0" baseline="0" dirty="0" smtClean="0">
                          <a:solidFill>
                            <a:schemeClr val="tx1"/>
                          </a:solidFill>
                          <a:latin typeface="Times New Roman"/>
                          <a:cs typeface="Arial"/>
                        </a:rPr>
                        <a:t>Специальность</a:t>
                      </a:r>
                      <a:endParaRPr lang="ru-RU" sz="1000" b="1" i="1" baseline="0" dirty="0">
                        <a:solidFill>
                          <a:schemeClr val="tx1"/>
                        </a:solidFill>
                        <a:latin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0" baseline="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Год </a:t>
                      </a:r>
                      <a:r>
                        <a:rPr lang="ru-RU" sz="1200" b="0" baseline="0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набора</a:t>
                      </a:r>
                      <a:endParaRPr lang="ru-RU" sz="1400" b="0" baseline="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ru-RU" sz="1200" b="0" i="0" baseline="0" dirty="0">
                          <a:solidFill>
                            <a:schemeClr val="tx1"/>
                          </a:solidFill>
                          <a:latin typeface="Times New Roman"/>
                          <a:cs typeface="Arial"/>
                        </a:rPr>
                        <a:t>Суть изменений</a:t>
                      </a:r>
                      <a:endParaRPr lang="ru-RU" sz="1000" b="0" i="1" baseline="0" dirty="0">
                        <a:solidFill>
                          <a:schemeClr val="tx1"/>
                        </a:solidFill>
                        <a:latin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64238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6-05-0717-01 </a:t>
                      </a:r>
                      <a:r>
                        <a:rPr kumimoji="0" lang="ru-RU" sz="14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Нанотехнологии</a:t>
                      </a:r>
                      <a:r>
                        <a:rPr kumimoji="0" lang="ru-RU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и </a:t>
                      </a:r>
                      <a:r>
                        <a:rPr kumimoji="0" lang="ru-RU" sz="14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наноматериалы</a:t>
                      </a:r>
                      <a:endParaRPr kumimoji="0" lang="ru-RU" sz="14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2024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2025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Было: </a:t>
                      </a:r>
                      <a:r>
                        <a:rPr kumimoji="0" lang="ru-RU" sz="1400" b="1" i="0" kern="1200" dirty="0" smtClean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«Основы машинного обучения»</a:t>
                      </a: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(Разрабатывать, исследовать и оптимизировать </a:t>
                      </a:r>
                      <a:r>
                        <a:rPr kumimoji="0" lang="ru-RU" sz="140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нанотехнологии</a:t>
                      </a: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и </a:t>
                      </a:r>
                      <a:r>
                        <a:rPr kumimoji="0" lang="ru-RU" sz="140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наноматериалы</a:t>
                      </a: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с использованием навыков машинного обучения), каф. МНЭ, 6 сем.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Утвердить: </a:t>
                      </a:r>
                      <a:r>
                        <a:rPr kumimoji="0" lang="ru-RU" sz="1400" b="1" i="0" kern="1200" dirty="0" smtClean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«Основы машинного обучения в проектировании интегральных микросхем»</a:t>
                      </a: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(Разрабатывать, исследовать и оптимизировать </a:t>
                      </a:r>
                      <a:r>
                        <a:rPr kumimoji="0" lang="ru-RU" sz="140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нанотехнологии</a:t>
                      </a: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и </a:t>
                      </a:r>
                      <a:r>
                        <a:rPr kumimoji="0" lang="ru-RU" sz="140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наноматериалы</a:t>
                      </a: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с использованием навыков машинного обучения), каф. МНЭ, 6 сем.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64238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6-05-0612-01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Программная инженерия </a:t>
                      </a:r>
                      <a:r>
                        <a:rPr kumimoji="0" lang="ru-RU" sz="11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kumimoji="0" lang="ru-RU" sz="1100" kern="1200" baseline="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профилизация</a:t>
                      </a:r>
                      <a:r>
                        <a:rPr kumimoji="0" lang="ru-RU" sz="11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: Программное обеспечение информационных технологий)</a:t>
                      </a:r>
                      <a:endParaRPr kumimoji="0" lang="ru-RU" sz="11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2023</a:t>
                      </a:r>
                      <a:endParaRPr kumimoji="0" lang="en-US" sz="1400" i="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kumimoji="0" lang="en-US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2024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kumimoji="0" lang="en-US" sz="1400" i="0" kern="120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2025</a:t>
                      </a:r>
                      <a:endParaRPr kumimoji="0" lang="ru-RU" sz="1400" i="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«Статистические методы анализа</a:t>
                      </a:r>
                      <a:r>
                        <a:rPr kumimoji="0" lang="ru-RU" sz="1400" i="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данных», каф ПОИТ: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Было:  7 </a:t>
                      </a:r>
                      <a:r>
                        <a:rPr kumimoji="0" lang="ru-RU" sz="140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сем.зач</a:t>
                      </a: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., </a:t>
                      </a:r>
                      <a:r>
                        <a:rPr kumimoji="0" lang="ru-RU" sz="14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100 </a:t>
                      </a:r>
                      <a:r>
                        <a:rPr kumimoji="0" lang="ru-RU" sz="1400" b="0" i="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ч.всего</a:t>
                      </a:r>
                      <a:r>
                        <a:rPr kumimoji="0" lang="ru-RU" sz="14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52</a:t>
                      </a:r>
                      <a:r>
                        <a:rPr kumimoji="0" lang="ru-RU" sz="1400" b="1" i="0" kern="1200" dirty="0" smtClean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400" b="0" i="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ч.ауд</a:t>
                      </a:r>
                      <a:r>
                        <a:rPr kumimoji="0" lang="ru-RU" sz="14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.=28 </a:t>
                      </a:r>
                      <a:r>
                        <a:rPr kumimoji="0" lang="ru-RU" sz="1400" b="0" i="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ч.лк</a:t>
                      </a:r>
                      <a:r>
                        <a:rPr kumimoji="0" lang="ru-RU" sz="14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+</a:t>
                      </a:r>
                      <a:r>
                        <a:rPr kumimoji="0" lang="ru-RU" sz="1400" b="1" i="0" kern="1200" dirty="0" smtClean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 </a:t>
                      </a:r>
                      <a:r>
                        <a:rPr kumimoji="0" lang="ru-RU" sz="1400" b="0" i="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ч.лб</a:t>
                      </a:r>
                      <a:r>
                        <a:rPr kumimoji="0" lang="ru-RU" sz="14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400" b="1" i="0" kern="1200" dirty="0" smtClean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+ 24 </a:t>
                      </a:r>
                      <a:r>
                        <a:rPr kumimoji="0" lang="ru-RU" sz="1400" b="0" i="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ч.пз</a:t>
                      </a:r>
                      <a:r>
                        <a:rPr kumimoji="0" lang="ru-RU" sz="14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3 </a:t>
                      </a:r>
                      <a:r>
                        <a:rPr kumimoji="0" lang="ru-RU" sz="1400" b="0" i="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з.е</a:t>
                      </a:r>
                      <a:r>
                        <a:rPr kumimoji="0" lang="ru-RU" sz="14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.,</a:t>
                      </a:r>
                      <a:r>
                        <a:rPr kumimoji="0" lang="ru-RU" sz="1400" b="0" i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Утвердить: </a:t>
                      </a: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 </a:t>
                      </a:r>
                      <a:r>
                        <a:rPr kumimoji="0" lang="ru-RU" sz="140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сем.зач</a:t>
                      </a: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., </a:t>
                      </a:r>
                      <a:r>
                        <a:rPr kumimoji="0" lang="ru-RU" sz="14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100 </a:t>
                      </a:r>
                      <a:r>
                        <a:rPr kumimoji="0" lang="ru-RU" sz="1400" b="0" i="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ч.всего</a:t>
                      </a:r>
                      <a:r>
                        <a:rPr kumimoji="0" lang="ru-RU" sz="14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52</a:t>
                      </a:r>
                      <a:r>
                        <a:rPr kumimoji="0" lang="ru-RU" sz="1400" b="1" i="0" kern="1200" dirty="0" smtClean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400" b="0" i="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ч.ауд</a:t>
                      </a:r>
                      <a:r>
                        <a:rPr kumimoji="0" lang="ru-RU" sz="14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.=28</a:t>
                      </a:r>
                      <a:r>
                        <a:rPr kumimoji="0" lang="ru-RU" sz="1400" b="1" i="0" kern="1200" dirty="0" smtClean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400" b="0" i="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ч.лк</a:t>
                      </a:r>
                      <a:r>
                        <a:rPr kumimoji="0" lang="ru-RU" sz="14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+</a:t>
                      </a:r>
                      <a:r>
                        <a:rPr kumimoji="0" lang="ru-RU" sz="1400" b="1" i="0" kern="1200" dirty="0" smtClean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24 </a:t>
                      </a:r>
                      <a:r>
                        <a:rPr kumimoji="0" lang="ru-RU" sz="1400" b="0" i="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ч.лб</a:t>
                      </a:r>
                      <a:r>
                        <a:rPr kumimoji="0" lang="ru-RU" sz="14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400" b="1" i="0" kern="1200" dirty="0" smtClean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+ 0 </a:t>
                      </a:r>
                      <a:r>
                        <a:rPr kumimoji="0" lang="ru-RU" sz="1400" b="0" i="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ч.пз</a:t>
                      </a:r>
                      <a:r>
                        <a:rPr kumimoji="0" lang="ru-RU" sz="14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3 </a:t>
                      </a:r>
                      <a:r>
                        <a:rPr kumimoji="0" lang="ru-RU" sz="1400" b="0" i="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з.е</a:t>
                      </a:r>
                      <a:r>
                        <a:rPr kumimoji="0" lang="ru-RU" sz="14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r>
                        <a:rPr kumimoji="0" lang="ru-RU" sz="1400" b="0" i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kumimoji="0" lang="ru-RU" sz="1400" i="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2" name="Прямоугольник 1"/>
          <p:cNvSpPr/>
          <p:nvPr/>
        </p:nvSpPr>
        <p:spPr>
          <a:xfrm>
            <a:off x="899592" y="44624"/>
            <a:ext cx="806489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>
                <a:solidFill>
                  <a:srgbClr val="002060"/>
                </a:solidFill>
                <a:latin typeface="+mj-lt"/>
              </a:rPr>
              <a:t>Изменения в учебных планах по специальностям </a:t>
            </a:r>
            <a:r>
              <a:rPr lang="ru-RU" sz="2000" b="1" dirty="0" smtClean="0">
                <a:solidFill>
                  <a:srgbClr val="002060"/>
                </a:solidFill>
                <a:latin typeface="+mj-lt"/>
              </a:rPr>
              <a:t>высшего </a:t>
            </a:r>
            <a:r>
              <a:rPr lang="ru-RU" sz="2000" b="1" dirty="0">
                <a:solidFill>
                  <a:srgbClr val="002060"/>
                </a:solidFill>
                <a:latin typeface="+mj-lt"/>
              </a:rPr>
              <a:t>образования</a:t>
            </a:r>
            <a:endParaRPr lang="ru-RU" sz="2000" b="1" dirty="0">
              <a:latin typeface="+mj-lt"/>
            </a:endParaRPr>
          </a:p>
        </p:txBody>
      </p:sp>
      <p:pic>
        <p:nvPicPr>
          <p:cNvPr id="6" name="Рисунок 3" descr="БГУИР.bmp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1"/>
            <a:ext cx="827584" cy="7761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6120099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Рисунок 4" descr="картинка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4941888"/>
            <a:ext cx="1763713" cy="191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49093052"/>
              </p:ext>
            </p:extLst>
          </p:nvPr>
        </p:nvGraphicFramePr>
        <p:xfrm>
          <a:off x="63951" y="749209"/>
          <a:ext cx="8928991" cy="361830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63833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08012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5285038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426244"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ru-RU" sz="1200" b="0" i="0" baseline="0" dirty="0" smtClean="0">
                          <a:solidFill>
                            <a:schemeClr val="tx1"/>
                          </a:solidFill>
                          <a:latin typeface="Times New Roman"/>
                          <a:cs typeface="Arial"/>
                        </a:rPr>
                        <a:t>Специальность</a:t>
                      </a:r>
                      <a:endParaRPr lang="ru-RU" sz="1000" b="1" i="1" baseline="0" dirty="0">
                        <a:solidFill>
                          <a:schemeClr val="tx1"/>
                        </a:solidFill>
                        <a:latin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0" baseline="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Год </a:t>
                      </a:r>
                      <a:r>
                        <a:rPr lang="ru-RU" sz="1200" b="0" baseline="0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набора</a:t>
                      </a:r>
                      <a:endParaRPr lang="ru-RU" sz="1400" b="0" baseline="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ru-RU" sz="1200" b="0" i="0" baseline="0" dirty="0">
                          <a:solidFill>
                            <a:schemeClr val="tx1"/>
                          </a:solidFill>
                          <a:latin typeface="Times New Roman"/>
                          <a:cs typeface="Arial"/>
                        </a:rPr>
                        <a:t>Суть изменений</a:t>
                      </a:r>
                      <a:endParaRPr lang="ru-RU" sz="1000" b="0" i="1" baseline="0" dirty="0">
                        <a:solidFill>
                          <a:schemeClr val="tx1"/>
                        </a:solidFill>
                        <a:latin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642381">
                <a:tc rowSpan="3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6-05-0611-08 </a:t>
                      </a:r>
                      <a:r>
                        <a:rPr kumimoji="0" lang="ru-RU" sz="140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Киберфизические</a:t>
                      </a: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системы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2025</a:t>
                      </a:r>
                      <a:endParaRPr kumimoji="0" lang="ru-RU" sz="1400" i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«Объектно-ориентированное программирование», 3 сем.:</a:t>
                      </a:r>
                    </a:p>
                    <a:p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Было: каф. </a:t>
                      </a:r>
                      <a:r>
                        <a:rPr kumimoji="0" lang="ru-RU" sz="1400" b="1" i="0" kern="1200" dirty="0" smtClean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ИТАС</a:t>
                      </a:r>
                    </a:p>
                    <a:p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Утвердить: каф. </a:t>
                      </a:r>
                      <a:r>
                        <a:rPr kumimoji="0" lang="ru-RU" sz="1400" b="1" i="0" kern="1200" dirty="0" smtClean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СУ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642381">
                <a:tc vMerge="1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kumimoji="0" lang="ru-RU" sz="1400" i="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2024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2025</a:t>
                      </a:r>
                      <a:endParaRPr kumimoji="0" lang="ru-RU" sz="1400" i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«Базы и банки данных», 5 сем.:</a:t>
                      </a:r>
                    </a:p>
                    <a:p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Было: каф. </a:t>
                      </a:r>
                      <a:r>
                        <a:rPr kumimoji="0" lang="ru-RU" sz="1400" b="1" i="0" kern="1200" dirty="0" smtClean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ИТАС</a:t>
                      </a:r>
                    </a:p>
                    <a:p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Утвердить: каф. </a:t>
                      </a:r>
                      <a:r>
                        <a:rPr kumimoji="0" lang="ru-RU" sz="1400" b="1" i="0" kern="1200" dirty="0" smtClean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СУ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64238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«Распределенные системы и сети передачи данных», 6 сем.:</a:t>
                      </a:r>
                    </a:p>
                    <a:p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Было: каф. </a:t>
                      </a:r>
                      <a:r>
                        <a:rPr kumimoji="0" lang="ru-RU" sz="1400" b="1" i="0" kern="1200" dirty="0" smtClean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ИКТ</a:t>
                      </a:r>
                    </a:p>
                    <a:p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Утвердить: каф. </a:t>
                      </a:r>
                      <a:r>
                        <a:rPr kumimoji="0" lang="ru-RU" sz="1400" b="1" i="0" kern="1200" dirty="0" smtClean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СУ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64238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kumimoji="0" lang="en-US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6-05-0611-06 </a:t>
                      </a:r>
                      <a:r>
                        <a:rPr kumimoji="0" lang="ru-RU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Системы и сети </a:t>
                      </a:r>
                      <a:r>
                        <a:rPr kumimoji="0" lang="ru-RU" sz="14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инфокоммуникаций</a:t>
                      </a:r>
                      <a:r>
                        <a:rPr kumimoji="0" lang="en-US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1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kumimoji="0" lang="ru-RU" sz="11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профилизации</a:t>
                      </a:r>
                      <a:r>
                        <a:rPr kumimoji="0" lang="ru-RU" sz="11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: Метрология, стандартизация и сертификация в </a:t>
                      </a:r>
                      <a:r>
                        <a:rPr kumimoji="0" lang="ru-RU" sz="11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инфокоммуникациях</a:t>
                      </a:r>
                      <a:r>
                        <a:rPr kumimoji="0" lang="ru-RU" sz="11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; Стандартизация, сертификация и контроль параметров</a:t>
                      </a:r>
                      <a:r>
                        <a:rPr kumimoji="0" lang="ru-RU" sz="11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1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endParaRPr kumimoji="0" lang="ru-RU" sz="11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kumimoji="0" lang="en-US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2025</a:t>
                      </a:r>
                      <a:endParaRPr kumimoji="0" lang="ru-RU" sz="1400" i="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«Преобразователи измерительной информации», 5 сем.:</a:t>
                      </a:r>
                    </a:p>
                    <a:p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Было: </a:t>
                      </a:r>
                      <a:r>
                        <a:rPr kumimoji="0" lang="ru-RU" sz="1400" b="1" i="0" kern="1200" dirty="0" smtClean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110</a:t>
                      </a:r>
                      <a:r>
                        <a:rPr kumimoji="0" lang="ru-RU" sz="1400" i="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400" i="0" kern="1200" baseline="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ч.всего</a:t>
                      </a:r>
                      <a:endParaRPr kumimoji="0" lang="ru-RU" sz="1400" b="1" i="0" kern="1200" dirty="0" smtClean="0">
                        <a:solidFill>
                          <a:srgbClr val="C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Утвердить: </a:t>
                      </a:r>
                      <a:r>
                        <a:rPr kumimoji="0" lang="ru-RU" sz="1400" b="1" i="0" kern="1200" dirty="0" smtClean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108</a:t>
                      </a:r>
                      <a:r>
                        <a:rPr kumimoji="0" lang="ru-RU" sz="1400" i="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400" i="0" kern="1200" baseline="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ч.всего</a:t>
                      </a:r>
                      <a:endParaRPr kumimoji="0" lang="ru-RU" sz="1400" i="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2" name="Прямоугольник 1"/>
          <p:cNvSpPr/>
          <p:nvPr/>
        </p:nvSpPr>
        <p:spPr>
          <a:xfrm>
            <a:off x="899592" y="44624"/>
            <a:ext cx="806489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>
                <a:solidFill>
                  <a:srgbClr val="002060"/>
                </a:solidFill>
                <a:latin typeface="+mj-lt"/>
              </a:rPr>
              <a:t>Изменения в учебных планах по специальностям </a:t>
            </a:r>
            <a:r>
              <a:rPr lang="ru-RU" sz="2000" b="1" dirty="0" smtClean="0">
                <a:solidFill>
                  <a:srgbClr val="002060"/>
                </a:solidFill>
                <a:latin typeface="+mj-lt"/>
              </a:rPr>
              <a:t>высшего </a:t>
            </a:r>
            <a:r>
              <a:rPr lang="ru-RU" sz="2000" b="1" dirty="0">
                <a:solidFill>
                  <a:srgbClr val="002060"/>
                </a:solidFill>
                <a:latin typeface="+mj-lt"/>
              </a:rPr>
              <a:t>образования</a:t>
            </a:r>
            <a:endParaRPr lang="ru-RU" sz="2000" b="1" dirty="0">
              <a:latin typeface="+mj-lt"/>
            </a:endParaRPr>
          </a:p>
        </p:txBody>
      </p:sp>
      <p:pic>
        <p:nvPicPr>
          <p:cNvPr id="6" name="Рисунок 3" descr="БГУИР.bmp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1"/>
            <a:ext cx="827584" cy="7761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0149561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Рисунок 4" descr="картинка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4941888"/>
            <a:ext cx="1763713" cy="191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53262095"/>
              </p:ext>
            </p:extLst>
          </p:nvPr>
        </p:nvGraphicFramePr>
        <p:xfrm>
          <a:off x="63951" y="749209"/>
          <a:ext cx="8928991" cy="27732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95881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08012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4852990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426244"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ru-RU" sz="1200" b="0" i="0" baseline="0" dirty="0" smtClean="0">
                          <a:solidFill>
                            <a:schemeClr val="tx1"/>
                          </a:solidFill>
                          <a:latin typeface="Times New Roman"/>
                          <a:cs typeface="Arial"/>
                        </a:rPr>
                        <a:t>Специальность</a:t>
                      </a:r>
                      <a:endParaRPr lang="ru-RU" sz="1000" b="1" i="1" baseline="0" dirty="0">
                        <a:solidFill>
                          <a:schemeClr val="tx1"/>
                        </a:solidFill>
                        <a:latin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0" baseline="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Год </a:t>
                      </a:r>
                      <a:r>
                        <a:rPr lang="ru-RU" sz="1200" b="0" baseline="0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набора</a:t>
                      </a:r>
                      <a:endParaRPr lang="ru-RU" sz="1400" b="0" baseline="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ru-RU" sz="1200" b="0" i="0" baseline="0" dirty="0">
                          <a:solidFill>
                            <a:schemeClr val="tx1"/>
                          </a:solidFill>
                          <a:latin typeface="Times New Roman"/>
                          <a:cs typeface="Arial"/>
                        </a:rPr>
                        <a:t>Суть изменений</a:t>
                      </a:r>
                      <a:endParaRPr lang="ru-RU" sz="1000" b="0" i="1" baseline="0" dirty="0">
                        <a:solidFill>
                          <a:schemeClr val="tx1"/>
                        </a:solidFill>
                        <a:latin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64238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6-05-0611-01 Информационные системы и технологии </a:t>
                      </a:r>
                      <a:r>
                        <a:rPr kumimoji="0" lang="ru-RU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kumimoji="0" lang="ru-RU" sz="12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профилизация</a:t>
                      </a:r>
                      <a:r>
                        <a:rPr kumimoji="0" lang="ru-RU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: Информационные системы и технологии в бизнес-менеджменте)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6-05-0611-05 Компьютерная инженерия </a:t>
                      </a:r>
                      <a:r>
                        <a:rPr kumimoji="0" lang="ru-RU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kumimoji="0" lang="ru-RU" sz="12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профилизации</a:t>
                      </a:r>
                      <a:r>
                        <a:rPr kumimoji="0" lang="ru-RU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: Программируемые мобильные </a:t>
                      </a:r>
                      <a:r>
                        <a:rPr kumimoji="0" lang="ru-RU" sz="12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сиситемы</a:t>
                      </a:r>
                      <a:r>
                        <a:rPr kumimoji="0" lang="ru-RU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Компьютерные системы и сети)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i="0" kern="1200" dirty="0" smtClean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(вариации УП дневной формы для подготовки интегрированных УП)</a:t>
                      </a:r>
                      <a:endParaRPr kumimoji="0" lang="ru-RU" sz="12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2025 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kumimoji="0" lang="ru-RU" sz="1200" i="0" kern="1200" dirty="0" smtClean="0">
                        <a:solidFill>
                          <a:srgbClr val="C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Было: «Метрология, стандартизация и сертификация (в информационных технологиях)», каф. ИИС, </a:t>
                      </a:r>
                      <a:r>
                        <a:rPr kumimoji="0" lang="ru-RU" sz="140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ИСиТ</a:t>
                      </a: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,</a:t>
                      </a:r>
                    </a:p>
                    <a:p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108 </a:t>
                      </a:r>
                      <a:r>
                        <a:rPr kumimoji="0" lang="ru-RU" sz="140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ч.всего</a:t>
                      </a: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50 </a:t>
                      </a:r>
                      <a:r>
                        <a:rPr kumimoji="0" lang="ru-RU" sz="140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ч.ауд</a:t>
                      </a: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=26ч.лк+16ч.пз, 3 </a:t>
                      </a:r>
                      <a:r>
                        <a:rPr kumimoji="0" lang="ru-RU" sz="140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з.е</a:t>
                      </a: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Утвердить: «Метрология, стандартизация и сертификация (в информационных технологиях)» / </a:t>
                      </a:r>
                      <a:r>
                        <a:rPr kumimoji="0" lang="ru-RU" sz="1400" b="1" i="0" kern="1200" dirty="0" smtClean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«Метрология, стандартизация и сертификация (в радиоэлектронике)»</a:t>
                      </a: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каф. ИИС, </a:t>
                      </a:r>
                      <a:r>
                        <a:rPr kumimoji="0" lang="ru-RU" sz="140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ИСиТ</a:t>
                      </a: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,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108 </a:t>
                      </a:r>
                      <a:r>
                        <a:rPr kumimoji="0" lang="ru-RU" sz="140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ч.всего</a:t>
                      </a: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40 </a:t>
                      </a:r>
                      <a:r>
                        <a:rPr kumimoji="0" lang="ru-RU" sz="140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ч.ауд</a:t>
                      </a: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=26ч.лк+14ч.пз, 3 </a:t>
                      </a:r>
                      <a:r>
                        <a:rPr kumimoji="0" lang="ru-RU" sz="140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з.е</a:t>
                      </a: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400" i="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kumimoji="0" lang="ru-RU" sz="1400" i="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kumimoji="0" lang="ru-RU" sz="1400" i="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2" name="Прямоугольник 1"/>
          <p:cNvSpPr/>
          <p:nvPr/>
        </p:nvSpPr>
        <p:spPr>
          <a:xfrm>
            <a:off x="899592" y="44624"/>
            <a:ext cx="806489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>
                <a:solidFill>
                  <a:srgbClr val="002060"/>
                </a:solidFill>
                <a:latin typeface="+mj-lt"/>
              </a:rPr>
              <a:t>Изменения в учебных планах по специальностям </a:t>
            </a:r>
            <a:r>
              <a:rPr lang="ru-RU" sz="2000" b="1" dirty="0" smtClean="0">
                <a:solidFill>
                  <a:srgbClr val="002060"/>
                </a:solidFill>
                <a:latin typeface="+mj-lt"/>
              </a:rPr>
              <a:t>высшего </a:t>
            </a:r>
            <a:r>
              <a:rPr lang="ru-RU" sz="2000" b="1" dirty="0">
                <a:solidFill>
                  <a:srgbClr val="002060"/>
                </a:solidFill>
                <a:latin typeface="+mj-lt"/>
              </a:rPr>
              <a:t>образования</a:t>
            </a:r>
            <a:endParaRPr lang="ru-RU" sz="2000" b="1" dirty="0">
              <a:latin typeface="+mj-lt"/>
            </a:endParaRPr>
          </a:p>
        </p:txBody>
      </p:sp>
      <p:pic>
        <p:nvPicPr>
          <p:cNvPr id="6" name="Рисунок 3" descr="БГУИР.bmp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1"/>
            <a:ext cx="827584" cy="7761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6820575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Рисунок 4" descr="картинка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4941888"/>
            <a:ext cx="1763713" cy="191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25673893"/>
              </p:ext>
            </p:extLst>
          </p:nvPr>
        </p:nvGraphicFramePr>
        <p:xfrm>
          <a:off x="63951" y="749209"/>
          <a:ext cx="8928991" cy="319992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95881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08012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4852990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426244"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ru-RU" sz="1200" b="0" i="0" baseline="0" dirty="0" smtClean="0">
                          <a:solidFill>
                            <a:schemeClr val="tx1"/>
                          </a:solidFill>
                          <a:latin typeface="Times New Roman"/>
                          <a:cs typeface="Arial"/>
                        </a:rPr>
                        <a:t>Специальность</a:t>
                      </a:r>
                      <a:endParaRPr lang="ru-RU" sz="1000" b="1" i="1" baseline="0" dirty="0">
                        <a:solidFill>
                          <a:schemeClr val="tx1"/>
                        </a:solidFill>
                        <a:latin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0" baseline="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Год </a:t>
                      </a:r>
                      <a:r>
                        <a:rPr lang="ru-RU" sz="1200" b="0" baseline="0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набора</a:t>
                      </a:r>
                      <a:endParaRPr lang="ru-RU" sz="1400" b="0" baseline="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ru-RU" sz="1200" b="0" i="0" baseline="0" dirty="0">
                          <a:solidFill>
                            <a:schemeClr val="tx1"/>
                          </a:solidFill>
                          <a:latin typeface="Times New Roman"/>
                          <a:cs typeface="Arial"/>
                        </a:rPr>
                        <a:t>Суть изменений</a:t>
                      </a:r>
                      <a:endParaRPr lang="ru-RU" sz="1000" b="0" i="1" baseline="0" dirty="0">
                        <a:solidFill>
                          <a:schemeClr val="tx1"/>
                        </a:solidFill>
                        <a:latin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64238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6-05-0612-01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Программная инженерия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kumimoji="0" lang="ru-RU" sz="12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профилизации</a:t>
                      </a:r>
                      <a:r>
                        <a:rPr kumimoji="0" lang="ru-RU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: Инженерно-психологическое обеспечение информационных технологий, Программное обеспечение компьютерных технологий)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i="0" kern="1200" dirty="0" smtClean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(вариации УП дневной формы для подготовки интегрированных УП)</a:t>
                      </a:r>
                      <a:endParaRPr kumimoji="0" lang="ru-RU" sz="12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2025 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kumimoji="0" lang="ru-RU" sz="1200" i="0" kern="1200" dirty="0" smtClean="0">
                        <a:solidFill>
                          <a:srgbClr val="C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Было: «Метрология, стандартизация и сертификация (в информационных технологиях)» / «Стандартизация программного обеспечения», каф. ИИС, ПОИТ, </a:t>
                      </a:r>
                      <a:r>
                        <a:rPr kumimoji="0" lang="ru-RU" sz="140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ИСиТ</a:t>
                      </a: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</a:p>
                    <a:p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108 </a:t>
                      </a:r>
                      <a:r>
                        <a:rPr kumimoji="0" lang="ru-RU" sz="140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ч.всего</a:t>
                      </a: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40 </a:t>
                      </a:r>
                      <a:r>
                        <a:rPr kumimoji="0" lang="ru-RU" sz="140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ч.ауд</a:t>
                      </a: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=26ч.лк+14ч.пз, 3 </a:t>
                      </a:r>
                      <a:r>
                        <a:rPr kumimoji="0" lang="ru-RU" sz="140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з.е</a:t>
                      </a: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Утвердить: «Метрология, стандартизация и сертификация (в информационных технологиях)» / «Стандартизация программного обеспечения» / </a:t>
                      </a:r>
                      <a:r>
                        <a:rPr kumimoji="0" lang="ru-RU" sz="1400" b="1" i="0" kern="1200" dirty="0" smtClean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«Метрология, стандартизация и сертификация (в радиоэлектронике)»</a:t>
                      </a: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каф. ИИС, ПОИТ, </a:t>
                      </a:r>
                      <a:r>
                        <a:rPr kumimoji="0" lang="ru-RU" sz="140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ИСиТ</a:t>
                      </a: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,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108 </a:t>
                      </a:r>
                      <a:r>
                        <a:rPr kumimoji="0" lang="ru-RU" sz="140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ч.всего</a:t>
                      </a: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40 </a:t>
                      </a:r>
                      <a:r>
                        <a:rPr kumimoji="0" lang="ru-RU" sz="140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ч.ауд</a:t>
                      </a: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=26ч.лк+14ч.пз, 3 </a:t>
                      </a:r>
                      <a:r>
                        <a:rPr kumimoji="0" lang="ru-RU" sz="140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з.е</a:t>
                      </a: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400" i="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kumimoji="0" lang="ru-RU" sz="1400" i="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kumimoji="0" lang="ru-RU" sz="1400" i="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2" name="Прямоугольник 1"/>
          <p:cNvSpPr/>
          <p:nvPr/>
        </p:nvSpPr>
        <p:spPr>
          <a:xfrm>
            <a:off x="899592" y="44624"/>
            <a:ext cx="806489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>
                <a:solidFill>
                  <a:srgbClr val="002060"/>
                </a:solidFill>
                <a:latin typeface="+mj-lt"/>
              </a:rPr>
              <a:t>Изменения в учебных планах по специальностям </a:t>
            </a:r>
            <a:r>
              <a:rPr lang="ru-RU" sz="2000" b="1" dirty="0" smtClean="0">
                <a:solidFill>
                  <a:srgbClr val="002060"/>
                </a:solidFill>
                <a:latin typeface="+mj-lt"/>
              </a:rPr>
              <a:t>высшего </a:t>
            </a:r>
            <a:r>
              <a:rPr lang="ru-RU" sz="2000" b="1" dirty="0">
                <a:solidFill>
                  <a:srgbClr val="002060"/>
                </a:solidFill>
                <a:latin typeface="+mj-lt"/>
              </a:rPr>
              <a:t>образования</a:t>
            </a:r>
            <a:endParaRPr lang="ru-RU" sz="2000" b="1" dirty="0">
              <a:latin typeface="+mj-lt"/>
            </a:endParaRPr>
          </a:p>
        </p:txBody>
      </p:sp>
      <p:pic>
        <p:nvPicPr>
          <p:cNvPr id="6" name="Рисунок 3" descr="БГУИР.bmp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1"/>
            <a:ext cx="827584" cy="7761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3882863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Рисунок 4" descr="картинка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4941888"/>
            <a:ext cx="1763713" cy="191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38145396"/>
              </p:ext>
            </p:extLst>
          </p:nvPr>
        </p:nvGraphicFramePr>
        <p:xfrm>
          <a:off x="107504" y="783277"/>
          <a:ext cx="8928991" cy="265105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28192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72008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6480719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426244"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ru-RU" sz="1200" b="0" i="0" baseline="0" dirty="0" smtClean="0">
                          <a:solidFill>
                            <a:schemeClr val="tx1"/>
                          </a:solidFill>
                          <a:latin typeface="Times New Roman"/>
                          <a:cs typeface="Arial"/>
                        </a:rPr>
                        <a:t>Специальность</a:t>
                      </a:r>
                      <a:endParaRPr lang="ru-RU" sz="1000" b="1" i="1" baseline="0" dirty="0">
                        <a:solidFill>
                          <a:schemeClr val="tx1"/>
                        </a:solidFill>
                        <a:latin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0" baseline="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Год </a:t>
                      </a:r>
                      <a:r>
                        <a:rPr lang="ru-RU" sz="1200" b="0" baseline="0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набора</a:t>
                      </a:r>
                      <a:endParaRPr lang="ru-RU" sz="1400" b="0" baseline="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ru-RU" sz="1200" b="0" i="0" baseline="0" dirty="0">
                          <a:solidFill>
                            <a:schemeClr val="tx1"/>
                          </a:solidFill>
                          <a:latin typeface="Times New Roman"/>
                          <a:cs typeface="Arial"/>
                        </a:rPr>
                        <a:t>Суть изменений</a:t>
                      </a:r>
                      <a:endParaRPr lang="ru-RU" sz="1000" b="0" i="1" baseline="0" dirty="0">
                        <a:solidFill>
                          <a:schemeClr val="tx1"/>
                        </a:solidFill>
                        <a:latin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620404">
                <a:tc rowSpan="3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6-05-0611-07 Цифровой маркетинг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kumimoji="0" lang="en-US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2024 2025</a:t>
                      </a:r>
                      <a:endParaRPr kumimoji="0" lang="ru-RU" sz="1400" i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«Маркетинговые исследования», каф. экономики: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Было: в 5 сем. экз., 120 ч. всего, </a:t>
                      </a:r>
                      <a:r>
                        <a:rPr kumimoji="0" lang="ru-RU" sz="1400" b="1" i="0" kern="1200" dirty="0" smtClean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60</a:t>
                      </a: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40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ч.ауд</a:t>
                      </a: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.= 32 </a:t>
                      </a:r>
                      <a:r>
                        <a:rPr kumimoji="0" lang="ru-RU" sz="140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ч.лк</a:t>
                      </a: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+ </a:t>
                      </a:r>
                      <a:r>
                        <a:rPr kumimoji="0" lang="ru-RU" sz="1400" b="1" i="0" kern="1200" dirty="0" smtClean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28</a:t>
                      </a: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40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ч.лб</a:t>
                      </a: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3 </a:t>
                      </a:r>
                      <a:r>
                        <a:rPr kumimoji="0" lang="ru-RU" sz="140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з.е</a:t>
                      </a: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Утвердить: в 5 сем. экз., 120 ч. всего, </a:t>
                      </a:r>
                      <a:r>
                        <a:rPr kumimoji="0" lang="ru-RU" sz="1400" b="1" i="0" kern="1200" dirty="0" smtClean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64</a:t>
                      </a: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40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ч.ауд</a:t>
                      </a: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.= 32 </a:t>
                      </a:r>
                      <a:r>
                        <a:rPr kumimoji="0" lang="ru-RU" sz="140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ч.лк</a:t>
                      </a: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+ </a:t>
                      </a:r>
                      <a:r>
                        <a:rPr kumimoji="0" lang="ru-RU" sz="1400" b="1" i="0" kern="1200" dirty="0" smtClean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32</a:t>
                      </a: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40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ч.лб</a:t>
                      </a: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3 </a:t>
                      </a:r>
                      <a:r>
                        <a:rPr kumimoji="0" lang="ru-RU" sz="140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з.е</a:t>
                      </a: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731287">
                <a:tc vMerge="1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kumimoji="0" lang="ru-RU" sz="14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kumimoji="0" lang="ru-RU" sz="1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«Цифровой маркетинг и электронная коммерция», каф. экономики: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Было: в 5 сем. экз., 120 ч. всего, </a:t>
                      </a:r>
                      <a:r>
                        <a:rPr kumimoji="0" lang="ru-RU" sz="1400" b="1" i="0" kern="1200" dirty="0" smtClean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60</a:t>
                      </a: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40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ч.ауд</a:t>
                      </a: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.= 32 </a:t>
                      </a:r>
                      <a:r>
                        <a:rPr kumimoji="0" lang="ru-RU" sz="140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ч.лк</a:t>
                      </a: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+ </a:t>
                      </a:r>
                      <a:r>
                        <a:rPr kumimoji="0" lang="ru-RU" sz="1400" b="1" i="0" kern="1200" dirty="0" smtClean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28</a:t>
                      </a: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40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ч.лб</a:t>
                      </a: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3 </a:t>
                      </a:r>
                      <a:r>
                        <a:rPr kumimoji="0" lang="ru-RU" sz="140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з.е</a:t>
                      </a: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Утвердить: в 5 сем. экз., 120 ч. всего, </a:t>
                      </a:r>
                      <a:r>
                        <a:rPr kumimoji="0" lang="ru-RU" sz="1400" b="1" i="0" kern="1200" dirty="0" smtClean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56</a:t>
                      </a: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40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ч.ауд</a:t>
                      </a: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.= 32 </a:t>
                      </a:r>
                      <a:r>
                        <a:rPr kumimoji="0" lang="ru-RU" sz="140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ч.лк</a:t>
                      </a: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+ </a:t>
                      </a:r>
                      <a:r>
                        <a:rPr kumimoji="0" lang="ru-RU" sz="1400" b="1" i="0" kern="1200" dirty="0" smtClean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24</a:t>
                      </a: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40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ч.лб</a:t>
                      </a: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3 </a:t>
                      </a:r>
                      <a:r>
                        <a:rPr kumimoji="0" lang="ru-RU" sz="140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з.е</a:t>
                      </a: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827205">
                <a:tc vMerge="1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kumimoji="0" lang="ru-RU" sz="14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kumimoji="0" lang="ru-RU" sz="1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«Управленческий учет и </a:t>
                      </a:r>
                      <a:r>
                        <a:rPr kumimoji="0" lang="ru-RU" sz="140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контроллинг</a:t>
                      </a: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», каф. экономики: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Было: в 5 сем. экз., 120 ч. всего, </a:t>
                      </a:r>
                      <a:r>
                        <a:rPr kumimoji="0" lang="ru-RU" sz="1400" b="1" i="0" kern="1200" dirty="0" smtClean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60</a:t>
                      </a: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40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ч.ауд</a:t>
                      </a: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.= 32 </a:t>
                      </a:r>
                      <a:r>
                        <a:rPr kumimoji="0" lang="ru-RU" sz="140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ч.лк</a:t>
                      </a: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+ </a:t>
                      </a:r>
                      <a:r>
                        <a:rPr kumimoji="0" lang="ru-RU" sz="1400" b="1" i="0" kern="1200" dirty="0" smtClean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28</a:t>
                      </a: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40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ч.лб</a:t>
                      </a: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3 </a:t>
                      </a:r>
                      <a:r>
                        <a:rPr kumimoji="0" lang="ru-RU" sz="140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з.е</a:t>
                      </a: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Утвердить: в 5 сем. экз., 120 ч. всего, </a:t>
                      </a:r>
                      <a:r>
                        <a:rPr kumimoji="0" lang="ru-RU" sz="1400" b="1" i="0" kern="1200" dirty="0" smtClean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64</a:t>
                      </a: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40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ч.ауд</a:t>
                      </a: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.= 32 </a:t>
                      </a:r>
                      <a:r>
                        <a:rPr kumimoji="0" lang="ru-RU" sz="140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ч.лк</a:t>
                      </a: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+ </a:t>
                      </a:r>
                      <a:r>
                        <a:rPr kumimoji="0" lang="ru-RU" sz="1400" b="1" i="0" kern="1200" dirty="0" smtClean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32</a:t>
                      </a: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40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ч.лб</a:t>
                      </a: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3 </a:t>
                      </a:r>
                      <a:r>
                        <a:rPr kumimoji="0" lang="ru-RU" sz="140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з.е</a:t>
                      </a: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endParaRPr kumimoji="0" lang="ru-RU" sz="1400" i="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2" name="Прямоугольник 1"/>
          <p:cNvSpPr/>
          <p:nvPr/>
        </p:nvSpPr>
        <p:spPr>
          <a:xfrm>
            <a:off x="899592" y="44624"/>
            <a:ext cx="806489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>
                <a:solidFill>
                  <a:srgbClr val="002060"/>
                </a:solidFill>
                <a:latin typeface="+mj-lt"/>
              </a:rPr>
              <a:t>Изменения в учебных планах по специальностям </a:t>
            </a:r>
            <a:r>
              <a:rPr lang="ru-RU" sz="2000" b="1" dirty="0" smtClean="0">
                <a:solidFill>
                  <a:srgbClr val="002060"/>
                </a:solidFill>
                <a:latin typeface="+mj-lt"/>
              </a:rPr>
              <a:t>высшего </a:t>
            </a:r>
            <a:r>
              <a:rPr lang="ru-RU" sz="2000" b="1" dirty="0">
                <a:solidFill>
                  <a:srgbClr val="002060"/>
                </a:solidFill>
                <a:latin typeface="+mj-lt"/>
              </a:rPr>
              <a:t>образования</a:t>
            </a:r>
            <a:endParaRPr lang="ru-RU" sz="2000" b="1" dirty="0">
              <a:latin typeface="+mj-lt"/>
            </a:endParaRPr>
          </a:p>
        </p:txBody>
      </p:sp>
      <p:pic>
        <p:nvPicPr>
          <p:cNvPr id="6" name="Рисунок 3" descr="БГУИР.bmp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1"/>
            <a:ext cx="827584" cy="7761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0874820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Рисунок 4" descr="картинка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4941888"/>
            <a:ext cx="1763713" cy="191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37957105"/>
              </p:ext>
            </p:extLst>
          </p:nvPr>
        </p:nvGraphicFramePr>
        <p:xfrm>
          <a:off x="107504" y="836712"/>
          <a:ext cx="8928991" cy="381957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28192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72008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6480719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432048"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ru-RU" sz="1200" b="0" i="0" baseline="0" dirty="0" smtClean="0">
                          <a:solidFill>
                            <a:schemeClr val="tx1"/>
                          </a:solidFill>
                          <a:latin typeface="Times New Roman"/>
                          <a:cs typeface="Arial"/>
                        </a:rPr>
                        <a:t>Специальность</a:t>
                      </a:r>
                      <a:endParaRPr lang="ru-RU" sz="1000" b="1" i="1" baseline="0" dirty="0">
                        <a:solidFill>
                          <a:schemeClr val="tx1"/>
                        </a:solidFill>
                        <a:latin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0" baseline="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Год </a:t>
                      </a:r>
                      <a:r>
                        <a:rPr lang="ru-RU" sz="1200" b="0" baseline="0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набора</a:t>
                      </a:r>
                      <a:endParaRPr lang="ru-RU" sz="1400" b="0" baseline="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ru-RU" sz="1200" b="0" i="0" baseline="0" dirty="0">
                          <a:solidFill>
                            <a:schemeClr val="tx1"/>
                          </a:solidFill>
                          <a:latin typeface="Times New Roman"/>
                          <a:cs typeface="Arial"/>
                        </a:rPr>
                        <a:t>Суть изменений</a:t>
                      </a:r>
                      <a:endParaRPr lang="ru-RU" sz="1000" b="0" i="1" baseline="0" dirty="0">
                        <a:solidFill>
                          <a:schemeClr val="tx1"/>
                        </a:solidFill>
                        <a:latin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620404">
                <a:tc rowSpan="4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6-05-0611-07 Цифровой маркетинг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4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kumimoji="0" lang="en-US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2024 2025</a:t>
                      </a:r>
                      <a:endParaRPr kumimoji="0" lang="ru-RU" sz="1400" i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«Маркетинг программных продуктов и ИТ- услуг/SMM-маркетинг и интернет-реклама»,  каф. экономики: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Было: в </a:t>
                      </a:r>
                      <a:r>
                        <a:rPr kumimoji="0" lang="en-US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</a:t>
                      </a: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сем. </a:t>
                      </a:r>
                      <a:r>
                        <a:rPr kumimoji="0" lang="ru-RU" sz="140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зач</a:t>
                      </a: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., </a:t>
                      </a:r>
                      <a:r>
                        <a:rPr kumimoji="0" lang="en-US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98</a:t>
                      </a: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ч. всего, </a:t>
                      </a:r>
                      <a:r>
                        <a:rPr kumimoji="0" lang="en-US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44</a:t>
                      </a: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40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ч.ауд</a:t>
                      </a: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.= </a:t>
                      </a:r>
                      <a:r>
                        <a:rPr kumimoji="0" lang="en-US" sz="1400" b="1" i="0" kern="1200" dirty="0" smtClean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22</a:t>
                      </a: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40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ч.лк</a:t>
                      </a: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+</a:t>
                      </a:r>
                      <a:r>
                        <a:rPr kumimoji="0" lang="en-US" sz="1400" b="1" i="0" kern="1200" dirty="0" smtClean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22</a:t>
                      </a: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40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ч.пз</a:t>
                      </a: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3 </a:t>
                      </a:r>
                      <a:r>
                        <a:rPr kumimoji="0" lang="ru-RU" sz="140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з.е</a:t>
                      </a: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Утвердить: в </a:t>
                      </a:r>
                      <a:r>
                        <a:rPr kumimoji="0" lang="ru-RU" sz="1400" b="1" i="0" kern="1200" dirty="0" smtClean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</a:t>
                      </a: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сем. </a:t>
                      </a:r>
                      <a:r>
                        <a:rPr kumimoji="0" lang="ru-RU" sz="140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зач</a:t>
                      </a: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., </a:t>
                      </a:r>
                      <a:r>
                        <a:rPr kumimoji="0" lang="en-US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98</a:t>
                      </a: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ч. всего, </a:t>
                      </a:r>
                      <a:r>
                        <a:rPr kumimoji="0" lang="en-US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44</a:t>
                      </a: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40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ч.ауд</a:t>
                      </a: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.= </a:t>
                      </a:r>
                      <a:r>
                        <a:rPr kumimoji="0" lang="en-US" sz="1400" b="1" i="0" kern="1200" dirty="0" smtClean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24</a:t>
                      </a: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40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ч.лк</a:t>
                      </a: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+ </a:t>
                      </a:r>
                      <a:r>
                        <a:rPr kumimoji="0" lang="en-US" sz="1400" b="1" i="0" kern="1200" dirty="0" smtClean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</a:t>
                      </a: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40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ч.пз</a:t>
                      </a: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3 </a:t>
                      </a:r>
                      <a:r>
                        <a:rPr kumimoji="0" lang="ru-RU" sz="140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з.е</a:t>
                      </a: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620404">
                <a:tc vMerge="1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kumimoji="0" lang="ru-RU" sz="14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kumimoji="0" lang="ru-RU" sz="1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«Поведение потребителей»,  каф. экономики: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Было: в </a:t>
                      </a:r>
                      <a:r>
                        <a:rPr kumimoji="0" lang="ru-RU" sz="1400" b="1" i="0" kern="1200" dirty="0" smtClean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</a:t>
                      </a: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сем. </a:t>
                      </a:r>
                      <a:r>
                        <a:rPr kumimoji="0" lang="ru-RU" sz="140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зач</a:t>
                      </a: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., </a:t>
                      </a:r>
                      <a:r>
                        <a:rPr kumimoji="0" lang="ru-RU" sz="1400" b="1" i="0" kern="1200" dirty="0" smtClean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102 </a:t>
                      </a: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ч. всего, 48 </a:t>
                      </a:r>
                      <a:r>
                        <a:rPr kumimoji="0" lang="ru-RU" sz="140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ч.ауд</a:t>
                      </a: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., 3 </a:t>
                      </a:r>
                      <a:r>
                        <a:rPr kumimoji="0" lang="ru-RU" sz="140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з.е</a:t>
                      </a: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Утвердить: в </a:t>
                      </a:r>
                      <a:r>
                        <a:rPr kumimoji="0" lang="en-US" sz="1400" b="1" i="0" kern="1200" dirty="0" smtClean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</a:t>
                      </a: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сем. </a:t>
                      </a:r>
                      <a:r>
                        <a:rPr kumimoji="0" lang="ru-RU" sz="140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зач</a:t>
                      </a: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., </a:t>
                      </a:r>
                      <a:r>
                        <a:rPr kumimoji="0" lang="ru-RU" sz="1400" b="1" i="0" kern="1200" dirty="0" smtClean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</a:t>
                      </a:r>
                      <a:r>
                        <a:rPr kumimoji="0" lang="en-US" sz="1400" b="1" i="0" kern="1200" dirty="0" smtClean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ч. всего, </a:t>
                      </a:r>
                      <a:r>
                        <a:rPr kumimoji="0" lang="en-US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 </a:t>
                      </a:r>
                      <a:r>
                        <a:rPr kumimoji="0" lang="ru-RU" sz="140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ч.ауд</a:t>
                      </a: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., 3 </a:t>
                      </a:r>
                      <a:r>
                        <a:rPr kumimoji="0" lang="ru-RU" sz="140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з.е</a:t>
                      </a: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620404">
                <a:tc vMerge="1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kumimoji="0" lang="ru-RU" sz="14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kumimoji="0" lang="ru-RU" sz="1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«Технологии и системы анализа данных»,  каф. экономики: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Было: в </a:t>
                      </a:r>
                      <a:r>
                        <a:rPr kumimoji="0" lang="en-US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</a:t>
                      </a: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сем. экз., </a:t>
                      </a:r>
                      <a:r>
                        <a:rPr kumimoji="0" lang="ru-RU" sz="1400" b="1" i="0" kern="1200" dirty="0" smtClean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120</a:t>
                      </a: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ч. всего, </a:t>
                      </a:r>
                      <a:r>
                        <a:rPr kumimoji="0" lang="ru-RU" sz="1400" b="1" i="0" kern="1200" dirty="0" smtClean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66</a:t>
                      </a: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40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ч.ауд</a:t>
                      </a: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.= </a:t>
                      </a:r>
                      <a:r>
                        <a:rPr kumimoji="0" lang="ru-RU" sz="1400" b="1" i="0" kern="1200" dirty="0" smtClean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34</a:t>
                      </a: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ч.лк+32 </a:t>
                      </a:r>
                      <a:r>
                        <a:rPr kumimoji="0" lang="ru-RU" sz="140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ч.лб</a:t>
                      </a: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3 </a:t>
                      </a:r>
                      <a:r>
                        <a:rPr kumimoji="0" lang="ru-RU" sz="140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з.е</a:t>
                      </a: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., </a:t>
                      </a:r>
                      <a:r>
                        <a:rPr kumimoji="0" lang="ru-RU" sz="140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кр</a:t>
                      </a: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 30 ч., 1 </a:t>
                      </a:r>
                      <a:r>
                        <a:rPr kumimoji="0" lang="ru-RU" sz="140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з.е</a:t>
                      </a: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Утвердить: в </a:t>
                      </a:r>
                      <a:r>
                        <a:rPr kumimoji="0" lang="en-US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</a:t>
                      </a: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сем. </a:t>
                      </a:r>
                      <a:r>
                        <a:rPr kumimoji="0" lang="ru-RU" sz="140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экз</a:t>
                      </a: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kumimoji="0" lang="ru-RU" sz="1400" b="1" i="0" kern="1200" dirty="0" smtClean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102</a:t>
                      </a: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ч. всего, </a:t>
                      </a:r>
                      <a:r>
                        <a:rPr kumimoji="0" lang="ru-RU" sz="1400" b="1" i="0" kern="1200" dirty="0" smtClean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56</a:t>
                      </a: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40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ч.ауд</a:t>
                      </a: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.= </a:t>
                      </a:r>
                      <a:r>
                        <a:rPr kumimoji="0" lang="en-US" sz="1400" b="1" i="0" kern="1200" dirty="0" smtClean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24</a:t>
                      </a: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ч.лк+32 </a:t>
                      </a:r>
                      <a:r>
                        <a:rPr kumimoji="0" lang="ru-RU" sz="140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ч.лб</a:t>
                      </a: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3 </a:t>
                      </a:r>
                      <a:r>
                        <a:rPr kumimoji="0" lang="ru-RU" sz="140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з.е</a:t>
                      </a: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., </a:t>
                      </a:r>
                      <a:r>
                        <a:rPr kumimoji="0" lang="ru-RU" sz="140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кр</a:t>
                      </a: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 30 ч., 1 </a:t>
                      </a:r>
                      <a:r>
                        <a:rPr kumimoji="0" lang="ru-RU" sz="140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з.е</a:t>
                      </a: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827205">
                <a:tc vMerge="1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kumimoji="0" lang="ru-RU" sz="1400" i="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kumimoji="0" lang="ru-RU" sz="1400" i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«Технологии продаж»,  каф. экономики: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Было: в 7 сем. экз., </a:t>
                      </a:r>
                      <a:r>
                        <a:rPr kumimoji="0" lang="ru-RU" sz="1400" b="1" i="0" kern="1200" dirty="0" smtClean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100</a:t>
                      </a: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ч. всего, </a:t>
                      </a:r>
                      <a:r>
                        <a:rPr kumimoji="0" lang="ru-RU" sz="1400" b="1" i="0" kern="1200" dirty="0" smtClean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52</a:t>
                      </a: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40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ч.ауд</a:t>
                      </a: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.= </a:t>
                      </a:r>
                      <a:r>
                        <a:rPr kumimoji="0" lang="ru-RU" sz="1400" b="1" i="0" kern="1200" dirty="0" smtClean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24</a:t>
                      </a: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40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ч.лк</a:t>
                      </a: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+</a:t>
                      </a:r>
                      <a:r>
                        <a:rPr kumimoji="0" lang="en-US" sz="1400" b="1" i="0" kern="1200" dirty="0" smtClean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r>
                        <a:rPr kumimoji="0" lang="ru-RU" sz="1400" b="1" i="0" kern="1200" dirty="0" smtClean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</a:t>
                      </a: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40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ч.пз</a:t>
                      </a: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3 </a:t>
                      </a:r>
                      <a:r>
                        <a:rPr kumimoji="0" lang="ru-RU" sz="140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з.е</a:t>
                      </a: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Утвердить: в </a:t>
                      </a:r>
                      <a:r>
                        <a:rPr kumimoji="0" lang="en-US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</a:t>
                      </a: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сем. экз., </a:t>
                      </a:r>
                      <a:r>
                        <a:rPr kumimoji="0" lang="ru-RU" sz="1400" b="1" i="0" kern="1200" dirty="0" smtClean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r>
                        <a:rPr kumimoji="0" lang="en-US" sz="1400" b="1" i="0" kern="1200" dirty="0" smtClean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r>
                        <a:rPr kumimoji="0" lang="ru-RU" sz="1400" b="1" i="0" kern="1200" dirty="0" smtClean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ч. всего, </a:t>
                      </a:r>
                      <a:r>
                        <a:rPr kumimoji="0" lang="ru-RU" sz="1400" b="1" i="0" kern="1200" dirty="0" smtClean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64</a:t>
                      </a: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40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ч.ауд</a:t>
                      </a: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.= </a:t>
                      </a:r>
                      <a:r>
                        <a:rPr kumimoji="0" lang="ru-RU" sz="1400" b="1" i="0" kern="1200" dirty="0" smtClean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32</a:t>
                      </a: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ч.лк+</a:t>
                      </a:r>
                      <a:r>
                        <a:rPr kumimoji="0" lang="ru-RU" sz="1400" b="1" i="0" kern="1200" dirty="0" smtClean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32</a:t>
                      </a: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40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ч.пз</a:t>
                      </a: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kumimoji="0" lang="en-US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40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з.е</a:t>
                      </a: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2" name="Прямоугольник 1"/>
          <p:cNvSpPr/>
          <p:nvPr/>
        </p:nvSpPr>
        <p:spPr>
          <a:xfrm>
            <a:off x="899592" y="44624"/>
            <a:ext cx="806489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>
                <a:solidFill>
                  <a:srgbClr val="002060"/>
                </a:solidFill>
                <a:latin typeface="+mj-lt"/>
              </a:rPr>
              <a:t>Изменения в учебных планах по специальностям </a:t>
            </a:r>
            <a:r>
              <a:rPr lang="ru-RU" sz="2000" b="1" dirty="0" smtClean="0">
                <a:solidFill>
                  <a:srgbClr val="002060"/>
                </a:solidFill>
                <a:latin typeface="+mj-lt"/>
              </a:rPr>
              <a:t>высшего </a:t>
            </a:r>
            <a:r>
              <a:rPr lang="ru-RU" sz="2000" b="1" dirty="0">
                <a:solidFill>
                  <a:srgbClr val="002060"/>
                </a:solidFill>
                <a:latin typeface="+mj-lt"/>
              </a:rPr>
              <a:t>образования</a:t>
            </a:r>
            <a:endParaRPr lang="ru-RU" sz="2000" b="1" dirty="0">
              <a:latin typeface="+mj-lt"/>
            </a:endParaRPr>
          </a:p>
        </p:txBody>
      </p:sp>
      <p:pic>
        <p:nvPicPr>
          <p:cNvPr id="6" name="Рисунок 3" descr="БГУИР.bmp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1"/>
            <a:ext cx="827584" cy="7761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6325440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Рисунок 4" descr="картинка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4941888"/>
            <a:ext cx="1763713" cy="191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42632847"/>
              </p:ext>
            </p:extLst>
          </p:nvPr>
        </p:nvGraphicFramePr>
        <p:xfrm>
          <a:off x="107504" y="836712"/>
          <a:ext cx="8928991" cy="381376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28192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72008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6480719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426244"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ru-RU" sz="1200" b="0" i="0" baseline="0" dirty="0" smtClean="0">
                          <a:solidFill>
                            <a:schemeClr val="tx1"/>
                          </a:solidFill>
                          <a:latin typeface="Times New Roman"/>
                          <a:cs typeface="Arial"/>
                        </a:rPr>
                        <a:t>Специальность</a:t>
                      </a:r>
                      <a:endParaRPr lang="ru-RU" sz="1000" b="1" i="1" baseline="0" dirty="0">
                        <a:solidFill>
                          <a:schemeClr val="tx1"/>
                        </a:solidFill>
                        <a:latin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0" baseline="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Год </a:t>
                      </a:r>
                      <a:r>
                        <a:rPr lang="ru-RU" sz="1200" b="0" baseline="0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набора</a:t>
                      </a:r>
                      <a:endParaRPr lang="ru-RU" sz="1400" b="0" baseline="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ru-RU" sz="1200" b="0" i="0" baseline="0" dirty="0">
                          <a:solidFill>
                            <a:schemeClr val="tx1"/>
                          </a:solidFill>
                          <a:latin typeface="Times New Roman"/>
                          <a:cs typeface="Arial"/>
                        </a:rPr>
                        <a:t>Суть изменений</a:t>
                      </a:r>
                      <a:endParaRPr lang="ru-RU" sz="1000" b="0" i="1" baseline="0" dirty="0">
                        <a:solidFill>
                          <a:schemeClr val="tx1"/>
                        </a:solidFill>
                        <a:latin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620404">
                <a:tc rowSpan="4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6-05-0611-07 Цифровой маркетинг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4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kumimoji="0" lang="en-US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2024 2025</a:t>
                      </a:r>
                      <a:endParaRPr kumimoji="0" lang="ru-RU" sz="1400" i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«Основы алгоритмического маркетинга/Копирайтинг и контент-маркетинг/Мобильные приложения в маркетинге», каф. экономики: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Было: в </a:t>
                      </a:r>
                      <a:r>
                        <a:rPr kumimoji="0" lang="en-US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</a:t>
                      </a: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сем. </a:t>
                      </a:r>
                      <a:r>
                        <a:rPr kumimoji="0" lang="ru-RU" sz="140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зач</a:t>
                      </a: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., </a:t>
                      </a:r>
                      <a:r>
                        <a:rPr kumimoji="0" lang="en-US" sz="1400" b="1" i="0" kern="1200" dirty="0" smtClean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</a:t>
                      </a:r>
                      <a:r>
                        <a:rPr kumimoji="0" lang="ru-RU" sz="1400" b="1" i="0" kern="1200" dirty="0" smtClean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 </a:t>
                      </a: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ч. всего, </a:t>
                      </a:r>
                      <a:r>
                        <a:rPr kumimoji="0" lang="en-US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 </a:t>
                      </a:r>
                      <a:r>
                        <a:rPr kumimoji="0" lang="ru-RU" sz="140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ч.ауд</a:t>
                      </a: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.= </a:t>
                      </a:r>
                      <a:r>
                        <a:rPr kumimoji="0" lang="en-US" sz="1400" b="1" i="0" kern="1200" dirty="0" smtClean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r>
                        <a:rPr kumimoji="0" lang="ru-RU" sz="1400" b="1" i="0" kern="1200" dirty="0" smtClean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40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ч.лк</a:t>
                      </a: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+</a:t>
                      </a:r>
                      <a:r>
                        <a:rPr kumimoji="0" lang="en-US" sz="1400" b="1" i="0" kern="1200" dirty="0" smtClean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r>
                        <a:rPr kumimoji="0" lang="ru-RU" sz="1400" b="1" i="0" kern="1200" dirty="0" smtClean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40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ч.лб</a:t>
                      </a: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3 </a:t>
                      </a:r>
                      <a:r>
                        <a:rPr kumimoji="0" lang="ru-RU" sz="140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з.е</a:t>
                      </a: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Утвердить: в </a:t>
                      </a:r>
                      <a:r>
                        <a:rPr kumimoji="0" lang="en-US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</a:t>
                      </a: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сем. </a:t>
                      </a:r>
                      <a:r>
                        <a:rPr kumimoji="0" lang="ru-RU" sz="140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зач</a:t>
                      </a: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., </a:t>
                      </a:r>
                      <a:r>
                        <a:rPr kumimoji="0" lang="en-US" sz="1400" b="1" i="0" kern="1200" dirty="0" smtClean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</a:t>
                      </a:r>
                      <a:r>
                        <a:rPr kumimoji="0" lang="ru-RU" sz="1400" b="1" i="0" kern="1200" dirty="0" smtClean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ч. всего, </a:t>
                      </a:r>
                      <a:r>
                        <a:rPr kumimoji="0" lang="en-US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 </a:t>
                      </a:r>
                      <a:r>
                        <a:rPr kumimoji="0" lang="ru-RU" sz="140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ч.ауд</a:t>
                      </a: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.= </a:t>
                      </a:r>
                      <a:r>
                        <a:rPr kumimoji="0" lang="ru-RU" sz="1400" b="1" i="0" kern="1200" dirty="0" smtClean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16</a:t>
                      </a: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ч.лк+</a:t>
                      </a:r>
                      <a:r>
                        <a:rPr kumimoji="0" lang="ru-RU" sz="1400" b="1" i="0" kern="1200" dirty="0" smtClean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24</a:t>
                      </a: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40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ч.лб</a:t>
                      </a: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3 </a:t>
                      </a:r>
                      <a:r>
                        <a:rPr kumimoji="0" lang="ru-RU" sz="140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з.е</a:t>
                      </a: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620404">
                <a:tc vMerge="1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kumimoji="0" lang="ru-RU" sz="14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kumimoji="0" lang="ru-RU" sz="1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«Финансовая математика и финансовый менеджмент/Поисковое продвижение», каф. экономики: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Было: в </a:t>
                      </a:r>
                      <a:r>
                        <a:rPr kumimoji="0" lang="en-US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</a:t>
                      </a: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сем. экз., </a:t>
                      </a:r>
                      <a:r>
                        <a:rPr kumimoji="0" lang="ru-RU" sz="1400" b="1" i="0" kern="1200" dirty="0" smtClean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98 </a:t>
                      </a: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ч. всего, </a:t>
                      </a:r>
                      <a:r>
                        <a:rPr kumimoji="0" lang="en-US" sz="1400" b="1" i="0" kern="1200" dirty="0" smtClean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  <a:r>
                        <a:rPr kumimoji="0" lang="ru-RU" sz="1400" b="1" i="0" kern="1200" dirty="0" smtClean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 </a:t>
                      </a:r>
                      <a:r>
                        <a:rPr kumimoji="0" lang="ru-RU" sz="140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ч.ауд</a:t>
                      </a: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.= </a:t>
                      </a:r>
                      <a:r>
                        <a:rPr kumimoji="0" lang="en-US" sz="1400" b="1" i="0" kern="1200" dirty="0" smtClean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r>
                        <a:rPr kumimoji="0" lang="ru-RU" sz="1400" b="1" i="0" kern="1200" dirty="0" smtClean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40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ч.лк</a:t>
                      </a: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+</a:t>
                      </a:r>
                      <a:r>
                        <a:rPr kumimoji="0" lang="en-US" sz="1400" b="1" i="0" kern="1200" dirty="0" smtClean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r>
                        <a:rPr kumimoji="0" lang="ru-RU" sz="1400" b="1" i="0" kern="1200" dirty="0" smtClean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40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ч.пз</a:t>
                      </a: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kumimoji="0" lang="ru-RU" sz="1400" b="1" i="0" kern="1200" dirty="0" smtClean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40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з.е</a:t>
                      </a: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Утвердить: в </a:t>
                      </a:r>
                      <a:r>
                        <a:rPr kumimoji="0" lang="en-US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</a:t>
                      </a: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сем. экз., </a:t>
                      </a:r>
                      <a:r>
                        <a:rPr kumimoji="0" lang="ru-RU" sz="1400" b="1" i="0" kern="1200" dirty="0" smtClean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140</a:t>
                      </a: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ч. всего, </a:t>
                      </a:r>
                      <a:r>
                        <a:rPr kumimoji="0" lang="ru-RU" sz="1400" b="1" i="0" kern="1200" dirty="0" smtClean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64</a:t>
                      </a: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40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ч.ауд</a:t>
                      </a: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.= </a:t>
                      </a:r>
                      <a:r>
                        <a:rPr kumimoji="0" lang="ru-RU" sz="1400" b="1" i="0" kern="1200" dirty="0" smtClean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32</a:t>
                      </a: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ч.лк+</a:t>
                      </a:r>
                      <a:r>
                        <a:rPr kumimoji="0" lang="ru-RU" sz="1400" b="1" i="0" kern="1200" dirty="0" smtClean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32</a:t>
                      </a: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40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ч.пз</a:t>
                      </a: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kumimoji="0" lang="ru-RU" sz="1400" b="1" i="0" kern="1200" dirty="0" smtClean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40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з.е</a:t>
                      </a: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620404">
                <a:tc vMerge="1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kumimoji="0" lang="ru-RU" sz="14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kumimoji="0" lang="ru-RU" sz="1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«Цифровая трансформация бизнеса/Основы </a:t>
                      </a:r>
                      <a:r>
                        <a:rPr kumimoji="0" lang="ru-RU" sz="140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нейроэкономики</a:t>
                      </a: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и </a:t>
                      </a:r>
                      <a:r>
                        <a:rPr kumimoji="0" lang="ru-RU" sz="140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нейромаркетинга</a:t>
                      </a: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», каф. экономики: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Было: в </a:t>
                      </a:r>
                      <a:r>
                        <a:rPr kumimoji="0" lang="en-US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</a:t>
                      </a: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сем. </a:t>
                      </a:r>
                      <a:r>
                        <a:rPr kumimoji="0" lang="ru-RU" sz="140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зач</a:t>
                      </a: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., </a:t>
                      </a:r>
                      <a:r>
                        <a:rPr kumimoji="0" lang="en-US" sz="1400" b="1" i="0" kern="1200" dirty="0" smtClean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</a:t>
                      </a:r>
                      <a:r>
                        <a:rPr kumimoji="0" lang="ru-RU" sz="1400" b="1" i="0" kern="1200" dirty="0" smtClean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 </a:t>
                      </a: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ч. всего, </a:t>
                      </a:r>
                      <a:r>
                        <a:rPr kumimoji="0" lang="en-US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 </a:t>
                      </a:r>
                      <a:r>
                        <a:rPr kumimoji="0" lang="ru-RU" sz="140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ч.ауд</a:t>
                      </a: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.= </a:t>
                      </a:r>
                      <a:r>
                        <a:rPr kumimoji="0" lang="en-US" sz="1400" b="1" i="0" kern="1200" dirty="0" smtClean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r>
                        <a:rPr kumimoji="0" lang="ru-RU" sz="1400" b="1" i="0" kern="1200" dirty="0" smtClean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40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ч.лк</a:t>
                      </a: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+</a:t>
                      </a:r>
                      <a:r>
                        <a:rPr kumimoji="0" lang="en-US" sz="1400" b="1" i="0" kern="1200" dirty="0" smtClean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r>
                        <a:rPr kumimoji="0" lang="ru-RU" sz="1400" b="1" i="0" kern="1200" dirty="0" smtClean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40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ч.пз</a:t>
                      </a: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3 </a:t>
                      </a:r>
                      <a:r>
                        <a:rPr kumimoji="0" lang="ru-RU" sz="140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з.е</a:t>
                      </a: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Утвердить: в </a:t>
                      </a:r>
                      <a:r>
                        <a:rPr kumimoji="0" lang="en-US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</a:t>
                      </a: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сем. </a:t>
                      </a:r>
                      <a:r>
                        <a:rPr kumimoji="0" lang="ru-RU" sz="140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зач</a:t>
                      </a: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., </a:t>
                      </a:r>
                      <a:r>
                        <a:rPr kumimoji="0" lang="en-US" sz="1400" b="1" i="0" kern="1200" dirty="0" smtClean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</a:t>
                      </a:r>
                      <a:r>
                        <a:rPr kumimoji="0" lang="ru-RU" sz="1400" b="1" i="0" kern="1200" dirty="0" smtClean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ч. всего, </a:t>
                      </a:r>
                      <a:r>
                        <a:rPr kumimoji="0" lang="en-US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 </a:t>
                      </a:r>
                      <a:r>
                        <a:rPr kumimoji="0" lang="ru-RU" sz="140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ч.ауд</a:t>
                      </a: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.= </a:t>
                      </a:r>
                      <a:r>
                        <a:rPr kumimoji="0" lang="ru-RU" sz="1400" b="1" i="0" kern="1200" dirty="0" smtClean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24</a:t>
                      </a: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ч.лк+</a:t>
                      </a:r>
                      <a:r>
                        <a:rPr kumimoji="0" lang="ru-RU" sz="1400" b="1" i="0" kern="1200" dirty="0" smtClean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16</a:t>
                      </a: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40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ч.пз</a:t>
                      </a: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3 </a:t>
                      </a:r>
                      <a:r>
                        <a:rPr kumimoji="0" lang="ru-RU" sz="140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з.е</a:t>
                      </a: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827205">
                <a:tc vMerge="1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kumimoji="0" lang="ru-RU" sz="1400" i="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kumimoji="0" lang="ru-RU" sz="1400" i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«Правовое регулирование маркетинговой деятельности», каф. экономики: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Было: в </a:t>
                      </a:r>
                      <a:r>
                        <a:rPr kumimoji="0" lang="en-US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</a:t>
                      </a: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сем. </a:t>
                      </a:r>
                      <a:r>
                        <a:rPr kumimoji="0" lang="ru-RU" sz="140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зач</a:t>
                      </a: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., </a:t>
                      </a:r>
                      <a:r>
                        <a:rPr kumimoji="0" lang="en-US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</a:t>
                      </a: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 ч. всего, </a:t>
                      </a:r>
                      <a:r>
                        <a:rPr kumimoji="0" lang="en-US" sz="1400" b="1" i="0" kern="1200" dirty="0" smtClean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  <a:r>
                        <a:rPr kumimoji="0" lang="ru-RU" sz="1400" b="1" i="0" kern="1200" dirty="0" smtClean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40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ч.ауд</a:t>
                      </a: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.= </a:t>
                      </a:r>
                      <a:r>
                        <a:rPr kumimoji="0" lang="en-US" sz="1400" b="1" i="0" kern="1200" dirty="0" smtClean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r>
                        <a:rPr kumimoji="0" lang="ru-RU" sz="1400" b="1" i="0" kern="1200" dirty="0" smtClean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40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ч.лк</a:t>
                      </a: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+</a:t>
                      </a:r>
                      <a:r>
                        <a:rPr kumimoji="0" lang="en-US" sz="1400" b="1" i="0" kern="1200" dirty="0" smtClean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r>
                        <a:rPr kumimoji="0" lang="ru-RU" sz="1400" b="1" i="0" kern="1200" dirty="0" smtClean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 </a:t>
                      </a:r>
                      <a:r>
                        <a:rPr kumimoji="0" lang="ru-RU" sz="140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ч.пз</a:t>
                      </a: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3 </a:t>
                      </a:r>
                      <a:r>
                        <a:rPr kumimoji="0" lang="ru-RU" sz="140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з.е</a:t>
                      </a: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Утвердить: в </a:t>
                      </a:r>
                      <a:r>
                        <a:rPr kumimoji="0" lang="en-US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</a:t>
                      </a: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сем. </a:t>
                      </a:r>
                      <a:r>
                        <a:rPr kumimoji="0" lang="ru-RU" sz="140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зач</a:t>
                      </a: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., </a:t>
                      </a:r>
                      <a:r>
                        <a:rPr kumimoji="0" lang="en-US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</a:t>
                      </a: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 ч. всего, </a:t>
                      </a:r>
                      <a:r>
                        <a:rPr kumimoji="0" lang="en-US" sz="1400" b="1" i="0" kern="1200" dirty="0" smtClean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  <a:r>
                        <a:rPr kumimoji="0" lang="ru-RU" sz="1400" b="1" i="0" kern="1200" dirty="0" smtClean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</a:t>
                      </a: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40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ч.ауд</a:t>
                      </a: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.= </a:t>
                      </a:r>
                      <a:r>
                        <a:rPr kumimoji="0" lang="ru-RU" sz="1400" b="1" i="0" kern="1200" dirty="0" smtClean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24</a:t>
                      </a: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40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ч.лк</a:t>
                      </a: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+ </a:t>
                      </a:r>
                      <a:r>
                        <a:rPr kumimoji="0" lang="ru-RU" sz="1400" b="1" i="0" kern="1200" dirty="0" smtClean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24</a:t>
                      </a: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40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ч.пз</a:t>
                      </a: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3 </a:t>
                      </a:r>
                      <a:r>
                        <a:rPr kumimoji="0" lang="ru-RU" sz="140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з.е</a:t>
                      </a: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2" name="Прямоугольник 1"/>
          <p:cNvSpPr/>
          <p:nvPr/>
        </p:nvSpPr>
        <p:spPr>
          <a:xfrm>
            <a:off x="899592" y="44624"/>
            <a:ext cx="806489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>
                <a:solidFill>
                  <a:srgbClr val="002060"/>
                </a:solidFill>
                <a:latin typeface="+mj-lt"/>
              </a:rPr>
              <a:t>Изменения в учебных планах по специальностям </a:t>
            </a:r>
            <a:r>
              <a:rPr lang="ru-RU" sz="2000" b="1" dirty="0" smtClean="0">
                <a:solidFill>
                  <a:srgbClr val="002060"/>
                </a:solidFill>
                <a:latin typeface="+mj-lt"/>
              </a:rPr>
              <a:t>высшего </a:t>
            </a:r>
            <a:r>
              <a:rPr lang="ru-RU" sz="2000" b="1" dirty="0">
                <a:solidFill>
                  <a:srgbClr val="002060"/>
                </a:solidFill>
                <a:latin typeface="+mj-lt"/>
              </a:rPr>
              <a:t>образования</a:t>
            </a:r>
            <a:endParaRPr lang="ru-RU" sz="2000" b="1" dirty="0">
              <a:latin typeface="+mj-lt"/>
            </a:endParaRPr>
          </a:p>
        </p:txBody>
      </p:sp>
      <p:pic>
        <p:nvPicPr>
          <p:cNvPr id="6" name="Рисунок 3" descr="БГУИР.bmp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1"/>
            <a:ext cx="827584" cy="7761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4389542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Рисунок 4" descr="картинка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4941888"/>
            <a:ext cx="1763713" cy="191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26373021"/>
              </p:ext>
            </p:extLst>
          </p:nvPr>
        </p:nvGraphicFramePr>
        <p:xfrm>
          <a:off x="107504" y="836712"/>
          <a:ext cx="8928991" cy="319992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28192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72008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6480719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426244"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ru-RU" sz="1200" b="0" i="0" baseline="0" dirty="0" smtClean="0">
                          <a:solidFill>
                            <a:schemeClr val="tx1"/>
                          </a:solidFill>
                          <a:latin typeface="Times New Roman"/>
                          <a:cs typeface="Arial"/>
                        </a:rPr>
                        <a:t>Специальность</a:t>
                      </a:r>
                      <a:endParaRPr lang="ru-RU" sz="1000" b="1" i="1" baseline="0" dirty="0">
                        <a:solidFill>
                          <a:schemeClr val="tx1"/>
                        </a:solidFill>
                        <a:latin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0" baseline="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Год </a:t>
                      </a:r>
                      <a:r>
                        <a:rPr lang="ru-RU" sz="1200" b="0" baseline="0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набора</a:t>
                      </a:r>
                      <a:endParaRPr lang="ru-RU" sz="1400" b="0" baseline="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ru-RU" sz="1200" b="0" i="0" baseline="0" dirty="0">
                          <a:solidFill>
                            <a:schemeClr val="tx1"/>
                          </a:solidFill>
                          <a:latin typeface="Times New Roman"/>
                          <a:cs typeface="Arial"/>
                        </a:rPr>
                        <a:t>Суть изменений</a:t>
                      </a:r>
                      <a:endParaRPr lang="ru-RU" sz="1000" b="0" i="1" baseline="0" dirty="0">
                        <a:solidFill>
                          <a:schemeClr val="tx1"/>
                        </a:solidFill>
                        <a:latin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620404">
                <a:tc rowSpan="3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6-05-0611-07 Цифровой маркетинг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kumimoji="0" lang="en-US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2024 2025</a:t>
                      </a:r>
                      <a:endParaRPr kumimoji="0" lang="ru-RU" sz="1400" i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«Математические методы и модели принятия маркетинговых решений»,  каф. экономики: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Было: в 5 сем. </a:t>
                      </a:r>
                      <a:r>
                        <a:rPr kumimoji="0" lang="ru-RU" sz="140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зач</a:t>
                      </a: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., 120 ч. всего, </a:t>
                      </a:r>
                      <a:r>
                        <a:rPr kumimoji="0" lang="ru-RU" sz="1400" b="1" i="0" kern="1200" dirty="0" smtClean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68</a:t>
                      </a: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40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ч.ауд</a:t>
                      </a: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.= 32 ч.лк+</a:t>
                      </a:r>
                      <a:r>
                        <a:rPr kumimoji="0" lang="ru-RU" sz="1400" b="1" i="0" kern="1200" dirty="0" smtClean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36</a:t>
                      </a: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40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ч.лб</a:t>
                      </a: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3 </a:t>
                      </a:r>
                      <a:r>
                        <a:rPr kumimoji="0" lang="ru-RU" sz="140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з.е</a:t>
                      </a: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Утвердить: в 5 сем. </a:t>
                      </a:r>
                      <a:r>
                        <a:rPr kumimoji="0" lang="ru-RU" sz="140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зач</a:t>
                      </a: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., 120 ч. всего, </a:t>
                      </a:r>
                      <a:r>
                        <a:rPr kumimoji="0" lang="ru-RU" sz="1400" b="1" i="0" kern="1200" dirty="0" smtClean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64</a:t>
                      </a: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40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ч.ауд</a:t>
                      </a: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.= 32 ч.лк+</a:t>
                      </a:r>
                      <a:r>
                        <a:rPr kumimoji="0" lang="ru-RU" sz="1400" b="1" i="0" kern="1200" dirty="0" smtClean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32</a:t>
                      </a: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40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ч.лб</a:t>
                      </a: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3 </a:t>
                      </a:r>
                      <a:r>
                        <a:rPr kumimoji="0" lang="ru-RU" sz="140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з.е</a:t>
                      </a: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620404">
                <a:tc vMerge="1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kumimoji="0" lang="ru-RU" sz="14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kumimoji="0" lang="ru-RU" sz="1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«Ценовая политика», каф. экономики: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Было: в 6 сем. экз., </a:t>
                      </a:r>
                      <a:r>
                        <a:rPr kumimoji="0" lang="ru-RU" sz="1400" b="1" i="0" kern="1200" dirty="0" smtClean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172</a:t>
                      </a: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ч. всего, </a:t>
                      </a:r>
                      <a:r>
                        <a:rPr kumimoji="0" lang="ru-RU" sz="1400" b="1" i="0" kern="1200" dirty="0" smtClean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94</a:t>
                      </a: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40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ч.ауд</a:t>
                      </a: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.= </a:t>
                      </a:r>
                      <a:r>
                        <a:rPr kumimoji="0" lang="ru-RU" sz="1400" b="1" i="0" kern="1200" dirty="0" smtClean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48</a:t>
                      </a: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ч.лк+</a:t>
                      </a:r>
                      <a:r>
                        <a:rPr kumimoji="0" lang="ru-RU" sz="1400" b="1" i="0" kern="1200" dirty="0" smtClean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46</a:t>
                      </a: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40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ч.пз</a:t>
                      </a: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kumimoji="0" lang="ru-RU" sz="1400" b="1" i="0" kern="1200" dirty="0" smtClean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</a:t>
                      </a: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40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з.е</a:t>
                      </a: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Утвердить: в 6 сем. экз., </a:t>
                      </a:r>
                      <a:r>
                        <a:rPr kumimoji="0" lang="ru-RU" sz="1400" b="1" i="0" kern="1200" dirty="0" smtClean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116</a:t>
                      </a: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ч. всего, </a:t>
                      </a:r>
                      <a:r>
                        <a:rPr kumimoji="0" lang="ru-RU" sz="1400" b="1" i="0" kern="1200" dirty="0" smtClean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64</a:t>
                      </a: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40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ч.ауд</a:t>
                      </a: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.= </a:t>
                      </a:r>
                      <a:r>
                        <a:rPr kumimoji="0" lang="ru-RU" sz="1400" b="1" i="0" kern="1200" dirty="0" smtClean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32</a:t>
                      </a: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40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ч.лк</a:t>
                      </a: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+ </a:t>
                      </a:r>
                      <a:r>
                        <a:rPr kumimoji="0" lang="ru-RU" sz="1400" b="1" i="0" kern="1200" dirty="0" smtClean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32</a:t>
                      </a: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40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ч.пз</a:t>
                      </a: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kumimoji="0" lang="ru-RU" sz="1400" b="1" i="0" kern="1200" dirty="0" smtClean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40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з.е</a:t>
                      </a: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827205">
                <a:tc vMerge="1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kumimoji="0" lang="ru-RU" sz="1400" i="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kumimoji="0" lang="ru-RU" sz="1400" i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«Организация, планирование и управление промышленным производством», каф. экономики: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Было: в 6 сем. экз., </a:t>
                      </a:r>
                      <a:r>
                        <a:rPr kumimoji="0" lang="ru-RU" sz="1400" b="1" i="0" kern="1200" dirty="0" smtClean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120</a:t>
                      </a: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ч. всего, </a:t>
                      </a:r>
                      <a:r>
                        <a:rPr kumimoji="0" lang="ru-RU" sz="1400" b="1" i="0" kern="1200" dirty="0" smtClean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64</a:t>
                      </a: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40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ч.ауд</a:t>
                      </a: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.= </a:t>
                      </a:r>
                      <a:r>
                        <a:rPr kumimoji="0" lang="ru-RU" sz="1400" b="1" i="0" kern="1200" dirty="0" smtClean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32</a:t>
                      </a: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ч.лк+32 </a:t>
                      </a:r>
                      <a:r>
                        <a:rPr kumimoji="0" lang="ru-RU" sz="140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ч.лб</a:t>
                      </a: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., </a:t>
                      </a:r>
                      <a:r>
                        <a:rPr kumimoji="0" lang="ru-RU" sz="1400" b="1" i="0" kern="1200" dirty="0" smtClean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40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з.е</a:t>
                      </a: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., </a:t>
                      </a:r>
                      <a:r>
                        <a:rPr kumimoji="0" lang="ru-RU" sz="140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кп</a:t>
                      </a: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 40ч., 1 </a:t>
                      </a:r>
                      <a:r>
                        <a:rPr kumimoji="0" lang="ru-RU" sz="140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з.е</a:t>
                      </a: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Утвердить: в 6 сем. экз., </a:t>
                      </a:r>
                      <a:r>
                        <a:rPr kumimoji="0" lang="ru-RU" sz="1400" b="1" i="0" kern="1200" dirty="0" smtClean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180</a:t>
                      </a: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ч. всего, </a:t>
                      </a:r>
                      <a:r>
                        <a:rPr kumimoji="0" lang="ru-RU" sz="1400" b="1" i="0" kern="1200" dirty="0" smtClean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80</a:t>
                      </a: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40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ч.ауд</a:t>
                      </a: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.= </a:t>
                      </a:r>
                      <a:r>
                        <a:rPr kumimoji="0" lang="ru-RU" sz="1400" b="1" i="0" kern="1200" dirty="0" smtClean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48</a:t>
                      </a: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ч.лк+32 </a:t>
                      </a:r>
                      <a:r>
                        <a:rPr kumimoji="0" lang="ru-RU" sz="140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ч.лб</a:t>
                      </a: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., </a:t>
                      </a:r>
                      <a:r>
                        <a:rPr kumimoji="0" lang="ru-RU" sz="1400" b="1" i="0" kern="1200" dirty="0" smtClean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</a:t>
                      </a: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40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з.е</a:t>
                      </a: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., </a:t>
                      </a:r>
                      <a:r>
                        <a:rPr kumimoji="0" lang="ru-RU" sz="140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кп</a:t>
                      </a: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 40ч., 1 </a:t>
                      </a:r>
                      <a:r>
                        <a:rPr kumimoji="0" lang="ru-RU" sz="140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з.е</a:t>
                      </a: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2" name="Прямоугольник 1"/>
          <p:cNvSpPr/>
          <p:nvPr/>
        </p:nvSpPr>
        <p:spPr>
          <a:xfrm>
            <a:off x="899592" y="44624"/>
            <a:ext cx="806489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>
                <a:solidFill>
                  <a:srgbClr val="002060"/>
                </a:solidFill>
                <a:latin typeface="+mj-lt"/>
              </a:rPr>
              <a:t>Изменения в учебных планах по специальностям </a:t>
            </a:r>
            <a:r>
              <a:rPr lang="ru-RU" sz="2000" b="1" dirty="0" smtClean="0">
                <a:solidFill>
                  <a:srgbClr val="002060"/>
                </a:solidFill>
                <a:latin typeface="+mj-lt"/>
              </a:rPr>
              <a:t>высшего </a:t>
            </a:r>
            <a:r>
              <a:rPr lang="ru-RU" sz="2000" b="1" dirty="0">
                <a:solidFill>
                  <a:srgbClr val="002060"/>
                </a:solidFill>
                <a:latin typeface="+mj-lt"/>
              </a:rPr>
              <a:t>образования</a:t>
            </a:r>
            <a:endParaRPr lang="ru-RU" sz="2000" b="1" dirty="0">
              <a:latin typeface="+mj-lt"/>
            </a:endParaRPr>
          </a:p>
        </p:txBody>
      </p:sp>
      <p:pic>
        <p:nvPicPr>
          <p:cNvPr id="6" name="Рисунок 3" descr="БГУИР.bmp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1"/>
            <a:ext cx="827584" cy="7761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6933072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Рисунок 4" descr="картинка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4941888"/>
            <a:ext cx="1763713" cy="191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22267770"/>
              </p:ext>
            </p:extLst>
          </p:nvPr>
        </p:nvGraphicFramePr>
        <p:xfrm>
          <a:off x="107504" y="836712"/>
          <a:ext cx="8928991" cy="38591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28192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72008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6480719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426244"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ru-RU" sz="1200" b="0" i="0" baseline="0" dirty="0" smtClean="0">
                          <a:solidFill>
                            <a:schemeClr val="tx1"/>
                          </a:solidFill>
                          <a:latin typeface="Times New Roman"/>
                          <a:cs typeface="Arial"/>
                        </a:rPr>
                        <a:t>Специальность</a:t>
                      </a:r>
                      <a:endParaRPr lang="ru-RU" sz="1000" b="1" i="1" baseline="0" dirty="0">
                        <a:solidFill>
                          <a:schemeClr val="tx1"/>
                        </a:solidFill>
                        <a:latin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0" baseline="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Год </a:t>
                      </a:r>
                      <a:r>
                        <a:rPr lang="ru-RU" sz="1200" b="0" baseline="0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набора</a:t>
                      </a:r>
                      <a:endParaRPr lang="ru-RU" sz="1400" b="0" baseline="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ru-RU" sz="1200" b="0" i="0" baseline="0" dirty="0">
                          <a:solidFill>
                            <a:schemeClr val="tx1"/>
                          </a:solidFill>
                          <a:latin typeface="Times New Roman"/>
                          <a:cs typeface="Arial"/>
                        </a:rPr>
                        <a:t>Суть изменений</a:t>
                      </a:r>
                      <a:endParaRPr lang="ru-RU" sz="1000" b="0" i="1" baseline="0" dirty="0">
                        <a:solidFill>
                          <a:schemeClr val="tx1"/>
                        </a:solidFill>
                        <a:latin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620404">
                <a:tc rowSpan="5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6-05-0611-07 Цифровой маркетинг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kumimoji="0" lang="en-US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2024 2025</a:t>
                      </a:r>
                      <a:endParaRPr kumimoji="0" lang="ru-RU" sz="1400" i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«Веб-аналитика», каф. экономики: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Было: в 6 сем. экз., 120 ч. всего, </a:t>
                      </a:r>
                      <a:r>
                        <a:rPr kumimoji="0" lang="ru-RU" sz="1400" b="1" i="0" kern="1200" dirty="0" smtClean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60</a:t>
                      </a: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40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ч.ауд</a:t>
                      </a: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.= 32 ч.лк+</a:t>
                      </a:r>
                      <a:r>
                        <a:rPr kumimoji="0" lang="ru-RU" sz="1400" b="1" i="0" kern="1200" dirty="0" smtClean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28</a:t>
                      </a: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40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ч.лб</a:t>
                      </a: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3 </a:t>
                      </a:r>
                      <a:r>
                        <a:rPr kumimoji="0" lang="ru-RU" sz="140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з.е</a:t>
                      </a: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Утвердить: в 6 сем. экз., 120 ч. всего, </a:t>
                      </a:r>
                      <a:r>
                        <a:rPr kumimoji="0" lang="ru-RU" sz="1400" b="1" i="0" kern="1200" dirty="0" smtClean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64</a:t>
                      </a: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40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ч.ауд</a:t>
                      </a: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.= 32 ч.лк+</a:t>
                      </a:r>
                      <a:r>
                        <a:rPr kumimoji="0" lang="ru-RU" sz="1400" b="1" i="0" kern="1200" dirty="0" smtClean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32</a:t>
                      </a: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40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ч.лб</a:t>
                      </a: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3 </a:t>
                      </a:r>
                      <a:r>
                        <a:rPr kumimoji="0" lang="ru-RU" sz="140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з.е</a:t>
                      </a: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45844">
                <a:tc vMerge="1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kumimoji="0" lang="ru-RU" sz="14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kumimoji="0" lang="ru-RU" sz="1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Исключить учебную дисциплину «Глобальный маркетинг» / «Отраслевой маркетинг» / «Проектирование веб-магазинов», 7 сем., каф. экономики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620404">
                <a:tc vMerge="1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kumimoji="0" lang="ru-RU" sz="1400" i="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kumimoji="0" lang="ru-RU" sz="1400" i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«Предпринимательство и инновационный менеджмент», каф. экономики:</a:t>
                      </a:r>
                    </a:p>
                    <a:p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Было: 7 сем. экз., </a:t>
                      </a:r>
                      <a:r>
                        <a:rPr kumimoji="0" lang="ru-RU" sz="1400" b="1" i="0" kern="1200" dirty="0" smtClean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136</a:t>
                      </a: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ч. всего, </a:t>
                      </a:r>
                      <a:r>
                        <a:rPr kumimoji="0" lang="ru-RU" sz="1400" b="1" i="0" kern="1200" dirty="0" smtClean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66</a:t>
                      </a: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ч.</a:t>
                      </a:r>
                      <a:r>
                        <a:rPr kumimoji="0" lang="ru-RU" sz="1400" i="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ауд.</a:t>
                      </a: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= </a:t>
                      </a:r>
                      <a:r>
                        <a:rPr kumimoji="0" lang="ru-RU" sz="1400" b="1" i="0" kern="1200" dirty="0" smtClean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  <a:r>
                        <a:rPr kumimoji="0" lang="en-US" sz="1400" b="1" i="0" kern="1200" dirty="0" smtClean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  <a:r>
                        <a:rPr kumimoji="0" lang="ru-RU" sz="1400" b="1" i="0" kern="1200" dirty="0" smtClean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40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ч.лк</a:t>
                      </a: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+</a:t>
                      </a:r>
                      <a:r>
                        <a:rPr kumimoji="0" lang="en-US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32</a:t>
                      </a: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40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ч.пз</a:t>
                      </a: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kumimoji="0" lang="ru-RU" sz="1400" i="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kumimoji="0" lang="ru-RU" sz="1400" b="1" i="0" kern="1200" dirty="0" smtClean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40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з.е</a:t>
                      </a: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</a:p>
                    <a:p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Утвердить: 7 сем. экз., </a:t>
                      </a:r>
                      <a:r>
                        <a:rPr kumimoji="0" lang="ru-RU" sz="1400" b="1" i="0" kern="1200" dirty="0" smtClean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r>
                        <a:rPr kumimoji="0" lang="en-US" sz="1400" b="1" i="0" kern="1200" dirty="0" smtClean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98</a:t>
                      </a: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ч. всего, </a:t>
                      </a:r>
                      <a:r>
                        <a:rPr kumimoji="0" lang="ru-RU" sz="1400" b="1" i="0" kern="1200" dirty="0" smtClean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</a:t>
                      </a:r>
                      <a:r>
                        <a:rPr kumimoji="0" lang="en-US" sz="1400" b="1" i="0" kern="1200" dirty="0" smtClean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</a:t>
                      </a: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ч.</a:t>
                      </a:r>
                      <a:r>
                        <a:rPr kumimoji="0" lang="ru-RU" sz="1400" i="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ауд.</a:t>
                      </a:r>
                      <a:r>
                        <a:rPr kumimoji="0" lang="en-US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=</a:t>
                      </a:r>
                      <a:r>
                        <a:rPr kumimoji="0" lang="ru-RU" sz="1400" b="1" i="0" kern="1200" dirty="0" smtClean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  <a:r>
                        <a:rPr kumimoji="0" lang="en-US" sz="1400" b="1" i="0" kern="1200" dirty="0" smtClean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</a:t>
                      </a: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40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ч.лк</a:t>
                      </a: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+</a:t>
                      </a:r>
                      <a:r>
                        <a:rPr kumimoji="0" lang="en-US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32</a:t>
                      </a: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40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ч.пз</a:t>
                      </a:r>
                      <a:r>
                        <a:rPr kumimoji="0" lang="ru-RU" sz="1400" i="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kumimoji="0" lang="en-US" sz="1400" b="1" i="0" kern="1200" dirty="0" smtClean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</a:t>
                      </a: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40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з.е</a:t>
                      </a: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620404">
                <a:tc vMerge="1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kumimoji="0" lang="ru-RU" sz="1400" i="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2025</a:t>
                      </a:r>
                      <a:endParaRPr kumimoji="0" lang="ru-RU" sz="1400" i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«Маркетинговые коммуникации», каф. экономики: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Было: в 4 сем. экз., 120 ч. всего, </a:t>
                      </a:r>
                      <a:r>
                        <a:rPr kumimoji="0" lang="ru-RU" sz="1400" b="1" i="0" kern="1200" dirty="0" smtClean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62</a:t>
                      </a: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40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ч.ауд</a:t>
                      </a: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.= </a:t>
                      </a:r>
                      <a:r>
                        <a:rPr kumimoji="0" lang="ru-RU" sz="1400" b="1" i="0" kern="1200" dirty="0" smtClean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26</a:t>
                      </a: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ч.лк+</a:t>
                      </a:r>
                      <a:r>
                        <a:rPr kumimoji="0" lang="ru-RU" sz="1400" b="1" i="0" kern="1200" dirty="0" smtClean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36</a:t>
                      </a: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40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ч.лб</a:t>
                      </a: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3 </a:t>
                      </a:r>
                      <a:r>
                        <a:rPr kumimoji="0" lang="ru-RU" sz="140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з.е</a:t>
                      </a: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., </a:t>
                      </a:r>
                      <a:r>
                        <a:rPr kumimoji="0" lang="ru-RU" sz="140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кп</a:t>
                      </a: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40ч. всего, 1 </a:t>
                      </a:r>
                      <a:r>
                        <a:rPr kumimoji="0" lang="ru-RU" sz="140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з.е</a:t>
                      </a: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Утвердить: в 4 сем. экз., 108 ч. всего, </a:t>
                      </a:r>
                      <a:r>
                        <a:rPr kumimoji="0" lang="ru-RU" sz="1400" b="1" i="0" kern="1200" dirty="0" smtClean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56</a:t>
                      </a: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40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ч.ауд</a:t>
                      </a: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.= </a:t>
                      </a:r>
                      <a:r>
                        <a:rPr kumimoji="0" lang="ru-RU" sz="1400" b="1" i="0" kern="1200" dirty="0" smtClean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24</a:t>
                      </a: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ч.лк+</a:t>
                      </a:r>
                      <a:r>
                        <a:rPr kumimoji="0" lang="ru-RU" sz="1400" b="1" i="0" kern="1200" dirty="0" smtClean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32</a:t>
                      </a: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40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ч.лб</a:t>
                      </a: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3 </a:t>
                      </a:r>
                      <a:r>
                        <a:rPr kumimoji="0" lang="ru-RU" sz="140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з.е</a:t>
                      </a: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., </a:t>
                      </a:r>
                      <a:r>
                        <a:rPr kumimoji="0" lang="ru-RU" sz="140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кп</a:t>
                      </a: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40ч. всего, 1 </a:t>
                      </a:r>
                      <a:r>
                        <a:rPr kumimoji="0" lang="ru-RU" sz="140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з.е</a:t>
                      </a: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620404">
                <a:tc vMerge="1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kumimoji="0" lang="ru-RU" sz="1400" i="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kumimoji="0" lang="ru-RU" sz="1400" i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«Цифровой маркетинг и электронная коммерция», каф. экономики: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Было: в 4 сем. экз., 108 ч. всего, </a:t>
                      </a:r>
                      <a:r>
                        <a:rPr kumimoji="0" lang="ru-RU" sz="1400" b="1" i="0" kern="1200" dirty="0" smtClean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52</a:t>
                      </a: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40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ч.ауд</a:t>
                      </a: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.= </a:t>
                      </a:r>
                      <a:r>
                        <a:rPr kumimoji="0" lang="ru-RU" sz="1400" b="1" i="0" kern="1200" dirty="0" smtClean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28</a:t>
                      </a: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ч.лк+</a:t>
                      </a:r>
                      <a:r>
                        <a:rPr kumimoji="0" lang="ru-RU" sz="14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24</a:t>
                      </a: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40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ч.лб</a:t>
                      </a: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., 3 </a:t>
                      </a:r>
                      <a:r>
                        <a:rPr kumimoji="0" lang="ru-RU" sz="140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з.е</a:t>
                      </a: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Утвердить: в 4 сем. экз., 108 ч. всего, </a:t>
                      </a:r>
                      <a:r>
                        <a:rPr kumimoji="0" lang="ru-RU" sz="1400" b="1" i="0" kern="1200" dirty="0" smtClean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56</a:t>
                      </a: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40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ч.ауд</a:t>
                      </a: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.= </a:t>
                      </a:r>
                      <a:r>
                        <a:rPr kumimoji="0" lang="ru-RU" sz="1400" b="1" i="0" kern="1200" dirty="0" smtClean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32</a:t>
                      </a: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ч.лк+</a:t>
                      </a:r>
                      <a:r>
                        <a:rPr kumimoji="0" lang="ru-RU" sz="14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24</a:t>
                      </a: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40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ч.лб</a:t>
                      </a: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3 </a:t>
                      </a:r>
                      <a:r>
                        <a:rPr kumimoji="0" lang="ru-RU" sz="140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з.е</a:t>
                      </a: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2" name="Прямоугольник 1"/>
          <p:cNvSpPr/>
          <p:nvPr/>
        </p:nvSpPr>
        <p:spPr>
          <a:xfrm>
            <a:off x="899592" y="44624"/>
            <a:ext cx="806489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>
                <a:solidFill>
                  <a:srgbClr val="002060"/>
                </a:solidFill>
                <a:latin typeface="+mj-lt"/>
              </a:rPr>
              <a:t>Изменения в учебных планах по специальностям </a:t>
            </a:r>
            <a:r>
              <a:rPr lang="ru-RU" sz="2000" b="1" dirty="0" smtClean="0">
                <a:solidFill>
                  <a:srgbClr val="002060"/>
                </a:solidFill>
                <a:latin typeface="+mj-lt"/>
              </a:rPr>
              <a:t>высшего </a:t>
            </a:r>
            <a:r>
              <a:rPr lang="ru-RU" sz="2000" b="1" dirty="0">
                <a:solidFill>
                  <a:srgbClr val="002060"/>
                </a:solidFill>
                <a:latin typeface="+mj-lt"/>
              </a:rPr>
              <a:t>образования</a:t>
            </a:r>
            <a:endParaRPr lang="ru-RU" sz="2000" b="1" dirty="0">
              <a:latin typeface="+mj-lt"/>
            </a:endParaRPr>
          </a:p>
        </p:txBody>
      </p:sp>
      <p:pic>
        <p:nvPicPr>
          <p:cNvPr id="6" name="Рисунок 3" descr="БГУИР.bmp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1"/>
            <a:ext cx="827584" cy="7761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15680667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Рисунок 4" descr="картинка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4941888"/>
            <a:ext cx="1763713" cy="191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24883690"/>
              </p:ext>
            </p:extLst>
          </p:nvPr>
        </p:nvGraphicFramePr>
        <p:xfrm>
          <a:off x="107504" y="836712"/>
          <a:ext cx="8928991" cy="39009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32248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864096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5832647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426244"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ru-RU" sz="1200" b="0" i="0" baseline="0" dirty="0" smtClean="0">
                          <a:solidFill>
                            <a:schemeClr val="tx1"/>
                          </a:solidFill>
                          <a:latin typeface="Times New Roman"/>
                          <a:cs typeface="Arial"/>
                        </a:rPr>
                        <a:t>Специальность</a:t>
                      </a:r>
                      <a:endParaRPr lang="ru-RU" sz="1000" b="1" i="1" baseline="0" dirty="0">
                        <a:solidFill>
                          <a:schemeClr val="tx1"/>
                        </a:solidFill>
                        <a:latin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0" baseline="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Год </a:t>
                      </a:r>
                      <a:r>
                        <a:rPr lang="ru-RU" sz="1200" b="0" baseline="0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набора</a:t>
                      </a:r>
                      <a:endParaRPr lang="ru-RU" sz="1400" b="0" baseline="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ru-RU" sz="1200" b="0" i="0" baseline="0" dirty="0">
                          <a:solidFill>
                            <a:schemeClr val="tx1"/>
                          </a:solidFill>
                          <a:latin typeface="Times New Roman"/>
                          <a:cs typeface="Arial"/>
                        </a:rPr>
                        <a:t>Суть изменений</a:t>
                      </a:r>
                      <a:endParaRPr lang="ru-RU" sz="1000" b="0" i="1" baseline="0" dirty="0">
                        <a:solidFill>
                          <a:schemeClr val="tx1"/>
                        </a:solidFill>
                        <a:latin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62040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kumimoji="0" lang="ru-RU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6-05-0611-01 Информационные системы и технологии </a:t>
                      </a:r>
                      <a:r>
                        <a:rPr kumimoji="0" lang="ru-RU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kumimoji="0" lang="ru-RU" sz="12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профилизация</a:t>
                      </a:r>
                      <a:r>
                        <a:rPr kumimoji="0" lang="ru-RU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: Информационные системы и технологии в обеспечении промышленной безопасности)</a:t>
                      </a:r>
                      <a:endParaRPr lang="ru-RU" sz="1200" dirty="0" smtClean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2024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2025</a:t>
                      </a:r>
                      <a:endParaRPr kumimoji="0" lang="ru-RU" sz="1400" i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«Система менеджмента промышленной безопасности», 6 сем., каф. </a:t>
                      </a:r>
                      <a:r>
                        <a:rPr kumimoji="0" lang="ru-RU" sz="140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ИПиЭ</a:t>
                      </a: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:</a:t>
                      </a:r>
                    </a:p>
                    <a:p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Было: </a:t>
                      </a:r>
                      <a:r>
                        <a:rPr kumimoji="0" lang="ru-RU" sz="1400" b="1" i="0" kern="1200" dirty="0" smtClean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102</a:t>
                      </a:r>
                      <a:r>
                        <a:rPr kumimoji="0" lang="ru-RU" sz="1400" i="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400" i="0" kern="1200" baseline="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ч.всего</a:t>
                      </a:r>
                      <a:endParaRPr kumimoji="0" lang="ru-RU" sz="1400" b="1" i="0" kern="1200" dirty="0" smtClean="0">
                        <a:solidFill>
                          <a:srgbClr val="C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Утвердить: </a:t>
                      </a:r>
                      <a:r>
                        <a:rPr kumimoji="0" lang="ru-RU" sz="1400" b="1" i="0" kern="1200" dirty="0" smtClean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100</a:t>
                      </a:r>
                      <a:r>
                        <a:rPr kumimoji="0" lang="ru-RU" sz="1400" i="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400" i="0" kern="1200" baseline="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ч.всего</a:t>
                      </a:r>
                      <a:endParaRPr kumimoji="0" lang="ru-RU" sz="1400" i="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62040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6-05-0611-03 Искусственный интеллект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2023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2024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2025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«Коррупция и ее общественная опасность», 7 сем.:</a:t>
                      </a:r>
                    </a:p>
                    <a:p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Было: </a:t>
                      </a:r>
                      <a:r>
                        <a:rPr kumimoji="0" lang="ru-RU" sz="1400" b="1" i="0" kern="1200" dirty="0" smtClean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Факультативные</a:t>
                      </a:r>
                      <a:r>
                        <a:rPr kumimoji="0" lang="ru-RU" sz="1400" b="1" i="0" kern="1200" baseline="0" dirty="0" smtClean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дисциплины</a:t>
                      </a:r>
                    </a:p>
                    <a:p>
                      <a:r>
                        <a:rPr kumimoji="0" lang="ru-RU" sz="1400" i="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Утвердить: </a:t>
                      </a:r>
                      <a:r>
                        <a:rPr kumimoji="0" lang="ru-RU" sz="1400" b="1" i="0" kern="1200" baseline="0" dirty="0" smtClean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Дополнительные виды обучения</a:t>
                      </a:r>
                      <a:endParaRPr kumimoji="0" lang="ru-RU" sz="1400" b="1" i="0" kern="1200" dirty="0" smtClean="0">
                        <a:solidFill>
                          <a:srgbClr val="C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62040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7-07-0713-01 Информационные и управляющие системы физических установок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2024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2025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kumimoji="0" lang="ru-RU" sz="1400" i="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«Проектирование информационно-управляющих систем физических установок», </a:t>
                      </a:r>
                      <a:r>
                        <a:rPr kumimoji="0" lang="ru-RU" sz="1400" i="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каф. электроники:</a:t>
                      </a:r>
                    </a:p>
                    <a:p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Было: 5 сем. экз., </a:t>
                      </a:r>
                      <a:r>
                        <a:rPr kumimoji="0" lang="ru-RU" sz="1400" b="1" i="0" kern="1200" dirty="0" smtClean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138</a:t>
                      </a: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ч. всего, </a:t>
                      </a:r>
                      <a:r>
                        <a:rPr kumimoji="0" lang="ru-RU" sz="1400" b="1" i="0" kern="1200" dirty="0" smtClean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74</a:t>
                      </a: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ч.</a:t>
                      </a:r>
                      <a:r>
                        <a:rPr kumimoji="0" lang="ru-RU" sz="1400" i="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ауд.</a:t>
                      </a: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= </a:t>
                      </a:r>
                      <a:r>
                        <a:rPr kumimoji="0" lang="ru-RU" sz="1400" b="1" i="0" kern="1200" dirty="0" smtClean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42</a:t>
                      </a: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40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ч.лк</a:t>
                      </a: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+ </a:t>
                      </a:r>
                      <a:r>
                        <a:rPr kumimoji="0" lang="ru-RU" sz="1400" b="1" i="0" kern="1200" dirty="0" smtClean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16 </a:t>
                      </a:r>
                      <a:r>
                        <a:rPr kumimoji="0" lang="ru-RU" sz="140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ч.лб</a:t>
                      </a:r>
                      <a:r>
                        <a:rPr kumimoji="0" lang="ru-RU" sz="1400" i="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+ </a:t>
                      </a: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16ч.пз, 3 </a:t>
                      </a:r>
                      <a:r>
                        <a:rPr kumimoji="0" lang="ru-RU" sz="140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з.е</a:t>
                      </a: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., </a:t>
                      </a:r>
                      <a:r>
                        <a:rPr kumimoji="0" lang="ru-RU" sz="140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кр</a:t>
                      </a: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30 ч. всего, 1 </a:t>
                      </a:r>
                      <a:r>
                        <a:rPr kumimoji="0" lang="ru-RU" sz="140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з.е</a:t>
                      </a: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Утвердить: 5 сем. экз., </a:t>
                      </a:r>
                      <a:r>
                        <a:rPr kumimoji="0" lang="ru-RU" sz="1400" b="1" i="0" kern="1200" dirty="0" smtClean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138</a:t>
                      </a: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ч. всего, </a:t>
                      </a:r>
                      <a:r>
                        <a:rPr kumimoji="0" lang="ru-RU" sz="1400" b="1" i="0" kern="1200" dirty="0" smtClean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72</a:t>
                      </a: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ч.</a:t>
                      </a:r>
                      <a:r>
                        <a:rPr kumimoji="0" lang="ru-RU" sz="1400" i="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ауд.</a:t>
                      </a: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= </a:t>
                      </a:r>
                      <a:r>
                        <a:rPr kumimoji="0" lang="ru-RU" sz="1400" b="1" i="0" kern="1200" dirty="0" smtClean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24</a:t>
                      </a: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40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ч.лк</a:t>
                      </a: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+ </a:t>
                      </a:r>
                      <a:r>
                        <a:rPr kumimoji="0" lang="ru-RU" sz="1400" b="1" i="0" kern="1200" dirty="0" smtClean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32 </a:t>
                      </a: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ч.лб+16 </a:t>
                      </a:r>
                      <a:r>
                        <a:rPr kumimoji="0" lang="ru-RU" sz="140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ч.пз</a:t>
                      </a: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3 </a:t>
                      </a:r>
                      <a:r>
                        <a:rPr kumimoji="0" lang="ru-RU" sz="140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з.е</a:t>
                      </a: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., </a:t>
                      </a:r>
                      <a:r>
                        <a:rPr kumimoji="0" lang="ru-RU" sz="140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кр</a:t>
                      </a: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30 ч. всего, 1 </a:t>
                      </a:r>
                      <a:r>
                        <a:rPr kumimoji="0" lang="ru-RU" sz="140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з.е</a:t>
                      </a: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2" name="Прямоугольник 1"/>
          <p:cNvSpPr/>
          <p:nvPr/>
        </p:nvSpPr>
        <p:spPr>
          <a:xfrm>
            <a:off x="899592" y="44624"/>
            <a:ext cx="806489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>
                <a:solidFill>
                  <a:srgbClr val="002060"/>
                </a:solidFill>
                <a:latin typeface="+mj-lt"/>
              </a:rPr>
              <a:t>Изменения в учебных планах по специальностям </a:t>
            </a:r>
            <a:r>
              <a:rPr lang="ru-RU" sz="2000" b="1" dirty="0" smtClean="0">
                <a:solidFill>
                  <a:srgbClr val="002060"/>
                </a:solidFill>
                <a:latin typeface="+mj-lt"/>
              </a:rPr>
              <a:t>высшего </a:t>
            </a:r>
            <a:r>
              <a:rPr lang="ru-RU" sz="2000" b="1" dirty="0">
                <a:solidFill>
                  <a:srgbClr val="002060"/>
                </a:solidFill>
                <a:latin typeface="+mj-lt"/>
              </a:rPr>
              <a:t>образования</a:t>
            </a:r>
            <a:endParaRPr lang="ru-RU" sz="2000" b="1" dirty="0">
              <a:latin typeface="+mj-lt"/>
            </a:endParaRPr>
          </a:p>
        </p:txBody>
      </p:sp>
      <p:pic>
        <p:nvPicPr>
          <p:cNvPr id="6" name="Рисунок 3" descr="БГУИР.bmp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1"/>
            <a:ext cx="827584" cy="7761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2702085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Рисунок 4" descr="картинка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4941888"/>
            <a:ext cx="1763713" cy="191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96029972"/>
              </p:ext>
            </p:extLst>
          </p:nvPr>
        </p:nvGraphicFramePr>
        <p:xfrm>
          <a:off x="107504" y="836712"/>
          <a:ext cx="8928991" cy="438864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28192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72008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6480719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426244"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ru-RU" sz="1200" b="0" i="0" baseline="0" dirty="0" smtClean="0">
                          <a:solidFill>
                            <a:schemeClr val="tx1"/>
                          </a:solidFill>
                          <a:latin typeface="Times New Roman"/>
                          <a:cs typeface="Arial"/>
                        </a:rPr>
                        <a:t>Специальность</a:t>
                      </a:r>
                      <a:endParaRPr lang="ru-RU" sz="1000" b="1" i="1" baseline="0" dirty="0">
                        <a:solidFill>
                          <a:schemeClr val="tx1"/>
                        </a:solidFill>
                        <a:latin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0" baseline="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Год </a:t>
                      </a:r>
                      <a:r>
                        <a:rPr lang="ru-RU" sz="1200" b="0" baseline="0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набора</a:t>
                      </a:r>
                      <a:endParaRPr lang="ru-RU" sz="1400" b="0" baseline="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ru-RU" sz="1200" b="0" i="0" baseline="0" dirty="0">
                          <a:solidFill>
                            <a:schemeClr val="tx1"/>
                          </a:solidFill>
                          <a:latin typeface="Times New Roman"/>
                          <a:cs typeface="Arial"/>
                        </a:rPr>
                        <a:t>Суть изменений</a:t>
                      </a:r>
                      <a:endParaRPr lang="ru-RU" sz="1000" b="0" i="1" baseline="0" dirty="0">
                        <a:solidFill>
                          <a:schemeClr val="tx1"/>
                        </a:solidFill>
                        <a:latin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62040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6-05-0611-02 Информационная безопасность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kumimoji="0" lang="ru-RU" sz="11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kumimoji="0" lang="ru-RU" sz="110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профилизация</a:t>
                      </a:r>
                      <a:r>
                        <a:rPr kumimoji="0" lang="ru-RU" sz="11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: Защита информации в телекоммуникациях)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2026</a:t>
                      </a:r>
                      <a:endParaRPr kumimoji="0" lang="ru-RU" sz="1400" i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0" lang="ru-RU" sz="13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Было: </a:t>
                      </a:r>
                      <a:r>
                        <a:rPr kumimoji="0" lang="ru-RU" sz="1300" b="1" i="0" kern="1200" dirty="0" smtClean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«Химия» (Анализировать вещества, их свойства, строение и превращения, происходящие в результате химических реакций, рассчитывать результаты химических реакций в соответствии с законами химии)</a:t>
                      </a:r>
                      <a:r>
                        <a:rPr kumimoji="0" lang="ru-RU" sz="13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каф. </a:t>
                      </a:r>
                      <a:r>
                        <a:rPr kumimoji="0" lang="ru-RU" sz="1300" b="1" i="0" kern="1200" dirty="0" smtClean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ЭТТ, </a:t>
                      </a:r>
                      <a:r>
                        <a:rPr kumimoji="0" lang="ru-RU" sz="13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 </a:t>
                      </a:r>
                      <a:r>
                        <a:rPr kumimoji="0" lang="ru-RU" sz="1300" b="0" i="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сем.зач</a:t>
                      </a:r>
                      <a:r>
                        <a:rPr kumimoji="0" lang="ru-RU" sz="13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., 108 </a:t>
                      </a:r>
                      <a:r>
                        <a:rPr kumimoji="0" lang="ru-RU" sz="1300" b="0" i="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ч.всего</a:t>
                      </a:r>
                      <a:r>
                        <a:rPr kumimoji="0" lang="ru-RU" sz="13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kumimoji="0" lang="ru-RU" sz="1300" b="1" i="0" kern="1200" dirty="0" smtClean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50 </a:t>
                      </a:r>
                      <a:r>
                        <a:rPr kumimoji="0" lang="ru-RU" sz="1300" b="0" i="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ч.ауд</a:t>
                      </a:r>
                      <a:r>
                        <a:rPr kumimoji="0" lang="ru-RU" sz="13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.=</a:t>
                      </a:r>
                      <a:r>
                        <a:rPr kumimoji="0" lang="ru-RU" sz="1300" b="1" i="0" kern="1200" dirty="0" smtClean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18 </a:t>
                      </a:r>
                      <a:r>
                        <a:rPr kumimoji="0" lang="ru-RU" sz="1300" b="0" i="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ч.лк</a:t>
                      </a:r>
                      <a:r>
                        <a:rPr kumimoji="0" lang="ru-RU" sz="13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+</a:t>
                      </a:r>
                      <a:r>
                        <a:rPr kumimoji="0" lang="ru-RU" sz="1300" b="1" i="0" kern="1200" dirty="0" smtClean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16 </a:t>
                      </a:r>
                      <a:r>
                        <a:rPr kumimoji="0" lang="ru-RU" sz="1300" b="0" i="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ч.лб</a:t>
                      </a:r>
                      <a:r>
                        <a:rPr kumimoji="0" lang="ru-RU" sz="13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300" b="1" i="0" kern="1200" dirty="0" smtClean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+ 16 </a:t>
                      </a:r>
                      <a:r>
                        <a:rPr kumimoji="0" lang="ru-RU" sz="1300" b="0" i="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ч.пз</a:t>
                      </a:r>
                      <a:r>
                        <a:rPr kumimoji="0" lang="ru-RU" sz="13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3 </a:t>
                      </a:r>
                      <a:r>
                        <a:rPr kumimoji="0" lang="ru-RU" sz="1300" b="0" i="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з.е</a:t>
                      </a:r>
                      <a:r>
                        <a:rPr kumimoji="0" lang="ru-RU" sz="13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</a:p>
                    <a:p>
                      <a:r>
                        <a:rPr kumimoji="0" lang="ru-RU" sz="13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Утвердить: </a:t>
                      </a:r>
                      <a:r>
                        <a:rPr kumimoji="0" lang="ru-RU" sz="1300" b="1" i="0" kern="1200" dirty="0" smtClean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«Основы обеспечения безопасности информационных ресурсов» (Планировать мероприятия по защите информационных ресурсов от внутренних и внешних угроз),</a:t>
                      </a:r>
                      <a:r>
                        <a:rPr kumimoji="0" lang="ru-RU" sz="13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каф. </a:t>
                      </a:r>
                      <a:r>
                        <a:rPr kumimoji="0" lang="ru-RU" sz="1300" b="1" i="0" kern="1200" dirty="0" smtClean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ЗИ, </a:t>
                      </a:r>
                      <a:r>
                        <a:rPr kumimoji="0" lang="ru-RU" sz="13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 </a:t>
                      </a:r>
                      <a:r>
                        <a:rPr kumimoji="0" lang="ru-RU" sz="1300" b="0" i="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сем.зач</a:t>
                      </a:r>
                      <a:r>
                        <a:rPr kumimoji="0" lang="ru-RU" sz="13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., 108 </a:t>
                      </a:r>
                      <a:r>
                        <a:rPr kumimoji="0" lang="ru-RU" sz="1300" b="0" i="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ч.всего</a:t>
                      </a:r>
                      <a:r>
                        <a:rPr kumimoji="0" lang="ru-RU" sz="13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kumimoji="0" lang="ru-RU" sz="1300" b="1" i="0" kern="1200" dirty="0" smtClean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48 </a:t>
                      </a:r>
                      <a:r>
                        <a:rPr kumimoji="0" lang="ru-RU" sz="1300" b="0" i="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ч.ауд</a:t>
                      </a:r>
                      <a:r>
                        <a:rPr kumimoji="0" lang="ru-RU" sz="13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.=</a:t>
                      </a:r>
                      <a:r>
                        <a:rPr kumimoji="0" lang="ru-RU" sz="1300" b="1" i="0" kern="1200" dirty="0" smtClean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24 </a:t>
                      </a:r>
                      <a:r>
                        <a:rPr kumimoji="0" lang="ru-RU" sz="1300" b="0" i="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ч.лк</a:t>
                      </a:r>
                      <a:r>
                        <a:rPr kumimoji="0" lang="ru-RU" sz="13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+0</a:t>
                      </a:r>
                      <a:r>
                        <a:rPr kumimoji="0" lang="ru-RU" sz="1300" b="1" i="0" kern="1200" dirty="0" smtClean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300" b="0" i="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ч.лб</a:t>
                      </a:r>
                      <a:r>
                        <a:rPr kumimoji="0" lang="ru-RU" sz="13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300" b="1" i="0" kern="1200" dirty="0" smtClean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+ 24 </a:t>
                      </a:r>
                      <a:r>
                        <a:rPr kumimoji="0" lang="ru-RU" sz="1300" b="0" i="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ч.пз</a:t>
                      </a:r>
                      <a:r>
                        <a:rPr kumimoji="0" lang="ru-RU" sz="13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3 </a:t>
                      </a:r>
                      <a:r>
                        <a:rPr kumimoji="0" lang="ru-RU" sz="1300" b="0" i="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з.е</a:t>
                      </a:r>
                      <a:r>
                        <a:rPr kumimoji="0" lang="ru-RU" sz="13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.,</a:t>
                      </a:r>
                      <a:r>
                        <a:rPr kumimoji="0" lang="ru-RU" sz="1300" b="0" i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300" b="1" i="0" kern="1200" baseline="0" dirty="0" smtClean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 модуле «Общеинженерная подготовка»</a:t>
                      </a:r>
                    </a:p>
                    <a:p>
                      <a:endParaRPr kumimoji="0" lang="ru-RU" sz="1300" b="1" i="0" kern="1200" baseline="0" dirty="0" smtClean="0">
                        <a:solidFill>
                          <a:srgbClr val="C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ru-RU" sz="13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Было: </a:t>
                      </a:r>
                      <a:r>
                        <a:rPr kumimoji="0" lang="ru-RU" sz="1300" b="1" i="0" kern="1200" baseline="0" dirty="0" smtClean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«Операционные системы» (Применять знания о принципах построения и функционирования операционных систем семейства </a:t>
                      </a:r>
                      <a:r>
                        <a:rPr kumimoji="0" lang="ru-RU" sz="1300" b="1" i="0" kern="1200" baseline="0" dirty="0" err="1" smtClean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Windows</a:t>
                      </a:r>
                      <a:r>
                        <a:rPr kumimoji="0" lang="ru-RU" sz="1300" b="1" i="0" kern="1200" baseline="0" dirty="0" smtClean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и </a:t>
                      </a:r>
                      <a:r>
                        <a:rPr kumimoji="0" lang="ru-RU" sz="1300" b="1" i="0" kern="1200" baseline="0" dirty="0" err="1" smtClean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Unix</a:t>
                      </a:r>
                      <a:r>
                        <a:rPr kumimoji="0" lang="ru-RU" sz="1300" b="1" i="0" kern="1200" baseline="0" dirty="0" smtClean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для системного администрирования процессов разработки, выпуска и сопровождения программного обеспечения), </a:t>
                      </a:r>
                      <a:r>
                        <a:rPr kumimoji="0" lang="ru-RU" sz="13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каф ЗИ, 7 сем. экз., 198 </a:t>
                      </a:r>
                      <a:r>
                        <a:rPr kumimoji="0" lang="ru-RU" sz="130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ч.всего</a:t>
                      </a:r>
                      <a:r>
                        <a:rPr kumimoji="0" lang="ru-RU" sz="13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84 </a:t>
                      </a:r>
                      <a:r>
                        <a:rPr kumimoji="0" lang="ru-RU" sz="130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ч.ауд</a:t>
                      </a:r>
                      <a:r>
                        <a:rPr kumimoji="0" lang="ru-RU" sz="13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., 6 </a:t>
                      </a:r>
                      <a:r>
                        <a:rPr kumimoji="0" lang="ru-RU" sz="130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з.е</a:t>
                      </a:r>
                      <a:r>
                        <a:rPr kumimoji="0" lang="ru-RU" sz="13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</a:p>
                    <a:p>
                      <a:r>
                        <a:rPr kumimoji="0" lang="ru-RU" sz="13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Утвердить: </a:t>
                      </a:r>
                      <a:r>
                        <a:rPr kumimoji="0" lang="ru-RU" sz="1300" b="1" i="0" kern="1200" baseline="0" dirty="0" smtClean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«Защита операционных систем» (Применять знания о принципах реализации механизмов защиты операционных систем семейства </a:t>
                      </a:r>
                      <a:r>
                        <a:rPr kumimoji="0" lang="ru-RU" sz="1300" b="1" i="0" kern="1200" baseline="0" dirty="0" err="1" smtClean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Windows</a:t>
                      </a:r>
                      <a:r>
                        <a:rPr kumimoji="0" lang="ru-RU" sz="1300" b="1" i="0" kern="1200" baseline="0" dirty="0" smtClean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и операционных систем на базе ядра </a:t>
                      </a:r>
                      <a:r>
                        <a:rPr kumimoji="0" lang="ru-RU" sz="1300" b="1" i="0" kern="1200" baseline="0" dirty="0" err="1" smtClean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Linux</a:t>
                      </a:r>
                      <a:r>
                        <a:rPr kumimoji="0" lang="ru-RU" sz="1300" b="1" i="0" kern="1200" baseline="0" dirty="0" smtClean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), </a:t>
                      </a:r>
                      <a:r>
                        <a:rPr kumimoji="0" lang="ru-RU" sz="13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каф ЗИ, 7 </a:t>
                      </a:r>
                      <a:r>
                        <a:rPr kumimoji="0" lang="ru-RU" sz="130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сем.экз</a:t>
                      </a:r>
                      <a:r>
                        <a:rPr kumimoji="0" lang="ru-RU" sz="13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., 198 </a:t>
                      </a:r>
                      <a:r>
                        <a:rPr kumimoji="0" lang="ru-RU" sz="130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ч.всего</a:t>
                      </a:r>
                      <a:r>
                        <a:rPr kumimoji="0" lang="ru-RU" sz="13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84 </a:t>
                      </a:r>
                      <a:r>
                        <a:rPr kumimoji="0" lang="ru-RU" sz="130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ч.ауд</a:t>
                      </a:r>
                      <a:r>
                        <a:rPr kumimoji="0" lang="ru-RU" sz="13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., 6 </a:t>
                      </a:r>
                      <a:r>
                        <a:rPr kumimoji="0" lang="ru-RU" sz="130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з.е</a:t>
                      </a:r>
                      <a:r>
                        <a:rPr kumimoji="0" lang="ru-RU" sz="13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2" name="Прямоугольник 1"/>
          <p:cNvSpPr/>
          <p:nvPr/>
        </p:nvSpPr>
        <p:spPr>
          <a:xfrm>
            <a:off x="899592" y="44624"/>
            <a:ext cx="806489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>
                <a:solidFill>
                  <a:srgbClr val="002060"/>
                </a:solidFill>
                <a:latin typeface="+mj-lt"/>
              </a:rPr>
              <a:t>Изменения в учебных планах по специальностям </a:t>
            </a:r>
            <a:r>
              <a:rPr lang="ru-RU" sz="2000" b="1" dirty="0" smtClean="0">
                <a:solidFill>
                  <a:srgbClr val="002060"/>
                </a:solidFill>
                <a:latin typeface="+mj-lt"/>
              </a:rPr>
              <a:t>высшего </a:t>
            </a:r>
            <a:r>
              <a:rPr lang="ru-RU" sz="2000" b="1" dirty="0">
                <a:solidFill>
                  <a:srgbClr val="002060"/>
                </a:solidFill>
                <a:latin typeface="+mj-lt"/>
              </a:rPr>
              <a:t>образования</a:t>
            </a:r>
            <a:endParaRPr lang="ru-RU" sz="2000" b="1" dirty="0">
              <a:latin typeface="+mj-lt"/>
            </a:endParaRPr>
          </a:p>
        </p:txBody>
      </p:sp>
      <p:pic>
        <p:nvPicPr>
          <p:cNvPr id="6" name="Рисунок 3" descr="БГУИР.bmp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1"/>
            <a:ext cx="827584" cy="7761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6128882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Рисунок 4" descr="картинка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4941888"/>
            <a:ext cx="1763713" cy="191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09715411"/>
              </p:ext>
            </p:extLst>
          </p:nvPr>
        </p:nvGraphicFramePr>
        <p:xfrm>
          <a:off x="35496" y="723456"/>
          <a:ext cx="9001001" cy="378484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85913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785802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6429286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432048"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ru-RU" sz="1200" b="0" i="0" baseline="0" dirty="0" smtClean="0">
                          <a:solidFill>
                            <a:schemeClr val="tx1"/>
                          </a:solidFill>
                          <a:latin typeface="Times New Roman"/>
                          <a:cs typeface="Arial"/>
                        </a:rPr>
                        <a:t>Специальность</a:t>
                      </a:r>
                      <a:endParaRPr lang="ru-RU" sz="1000" b="1" i="1" baseline="0" dirty="0">
                        <a:solidFill>
                          <a:schemeClr val="tx1"/>
                        </a:solidFill>
                        <a:latin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0" baseline="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Год </a:t>
                      </a:r>
                      <a:r>
                        <a:rPr lang="ru-RU" sz="1200" b="0" baseline="0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набора</a:t>
                      </a:r>
                      <a:endParaRPr lang="ru-RU" sz="1400" b="0" baseline="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ru-RU" sz="1200" b="0" i="0" baseline="0" dirty="0">
                          <a:solidFill>
                            <a:schemeClr val="tx1"/>
                          </a:solidFill>
                          <a:latin typeface="Times New Roman"/>
                          <a:cs typeface="Arial"/>
                        </a:rPr>
                        <a:t>Суть изменений</a:t>
                      </a:r>
                      <a:endParaRPr lang="ru-RU" sz="1000" b="0" i="1" baseline="0" dirty="0">
                        <a:solidFill>
                          <a:schemeClr val="tx1"/>
                        </a:solidFill>
                        <a:latin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62040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7-07-0713-02 </a:t>
                      </a:r>
                      <a:r>
                        <a:rPr kumimoji="0" lang="ru-RU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Микро-и </a:t>
                      </a:r>
                      <a:r>
                        <a:rPr kumimoji="0" lang="ru-RU" sz="14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наноэлектроника</a:t>
                      </a:r>
                      <a:endParaRPr kumimoji="0" lang="ru-RU" sz="14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2024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2025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«Физика </a:t>
                      </a:r>
                      <a:r>
                        <a:rPr kumimoji="0" lang="ru-RU" sz="140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низкоразмерных</a:t>
                      </a: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систем», каф МНЭ: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Было:  6 </a:t>
                      </a:r>
                      <a:r>
                        <a:rPr kumimoji="0" lang="ru-RU" sz="140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сем.</a:t>
                      </a:r>
                      <a:r>
                        <a:rPr kumimoji="0" lang="ru-RU" sz="1400" b="1" i="0" kern="1200" dirty="0" err="1" smtClean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зач</a:t>
                      </a: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Утвердить: 6 </a:t>
                      </a:r>
                      <a:r>
                        <a:rPr kumimoji="0" lang="ru-RU" sz="140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сем.</a:t>
                      </a:r>
                      <a:r>
                        <a:rPr kumimoji="0" lang="ru-RU" sz="1400" b="1" i="0" kern="1200" dirty="0" err="1" smtClean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экз</a:t>
                      </a: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620404">
                <a:tc>
                  <a:txBody>
                    <a:bodyPr/>
                    <a:lstStyle/>
                    <a:p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6-05-0713-03 Радиосистемы и </a:t>
                      </a:r>
                      <a:r>
                        <a:rPr kumimoji="0" lang="ru-RU" sz="140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радиотехнологии</a:t>
                      </a: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1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(за исключением </a:t>
                      </a:r>
                      <a:r>
                        <a:rPr kumimoji="0" lang="ru-RU" sz="110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профилизации</a:t>
                      </a:r>
                      <a:r>
                        <a:rPr kumimoji="0" lang="ru-RU" sz="11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: Специальные системы радиолокации и радионавигации)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2026</a:t>
                      </a:r>
                      <a:endParaRPr kumimoji="0" lang="ru-RU" sz="1400" i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Было: </a:t>
                      </a:r>
                      <a:r>
                        <a:rPr kumimoji="0" lang="ru-RU" sz="1400" b="1" i="0" kern="1200" dirty="0" smtClean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«Химия»</a:t>
                      </a: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каф. </a:t>
                      </a:r>
                      <a:r>
                        <a:rPr kumimoji="0" lang="ru-RU" sz="1400" b="1" i="0" kern="1200" dirty="0" smtClean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ЭТТ</a:t>
                      </a: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1 сем. </a:t>
                      </a:r>
                      <a:r>
                        <a:rPr kumimoji="0" lang="ru-RU" sz="140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зач</a:t>
                      </a: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., </a:t>
                      </a:r>
                      <a:r>
                        <a:rPr kumimoji="0" lang="ru-RU" sz="14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108</a:t>
                      </a:r>
                      <a:r>
                        <a:rPr kumimoji="0" lang="ru-RU" sz="1400" b="1" i="0" kern="1200" dirty="0" smtClean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ч. всего, </a:t>
                      </a:r>
                      <a:r>
                        <a:rPr kumimoji="0" lang="ru-RU" sz="1400" b="1" i="0" kern="1200" dirty="0" smtClean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50</a:t>
                      </a: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40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ч.ауд</a:t>
                      </a: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.= </a:t>
                      </a:r>
                      <a:r>
                        <a:rPr kumimoji="0" lang="ru-RU" sz="1400" b="1" i="0" kern="1200" dirty="0" smtClean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18</a:t>
                      </a: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40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ч.лк</a:t>
                      </a: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+</a:t>
                      </a:r>
                      <a:r>
                        <a:rPr kumimoji="0" lang="ru-RU" sz="1400" b="1" i="0" kern="1200" dirty="0" smtClean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16 </a:t>
                      </a:r>
                      <a:r>
                        <a:rPr kumimoji="0" lang="ru-RU" sz="1400" b="0" i="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ч.лб</a:t>
                      </a:r>
                      <a:r>
                        <a:rPr kumimoji="0" lang="ru-RU" sz="14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+ </a:t>
                      </a:r>
                      <a:r>
                        <a:rPr kumimoji="0" lang="ru-RU" sz="1400" b="1" i="0" kern="1200" dirty="0" smtClean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16</a:t>
                      </a:r>
                      <a:r>
                        <a:rPr kumimoji="0" lang="ru-RU" sz="14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400" b="0" i="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ч.пз</a:t>
                      </a: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3 </a:t>
                      </a:r>
                      <a:r>
                        <a:rPr kumimoji="0" lang="ru-RU" sz="140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з.е</a:t>
                      </a: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Утвердить:</a:t>
                      </a:r>
                      <a:r>
                        <a:rPr kumimoji="0" lang="ru-RU" sz="1400" i="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400" b="1" i="0" kern="1200" baseline="0" dirty="0" smtClean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«Основы информационной безопасности»</a:t>
                      </a:r>
                      <a:r>
                        <a:rPr kumimoji="0" lang="ru-RU" sz="1400" i="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каф. </a:t>
                      </a:r>
                      <a:r>
                        <a:rPr kumimoji="0" lang="ru-RU" sz="1400" b="1" i="0" kern="1200" baseline="0" dirty="0" smtClean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ЗИ</a:t>
                      </a:r>
                      <a:r>
                        <a:rPr kumimoji="0" lang="ru-RU" sz="1400" i="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1 сем </a:t>
                      </a:r>
                      <a:r>
                        <a:rPr kumimoji="0" lang="ru-RU" sz="1400" i="0" kern="1200" baseline="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зач</a:t>
                      </a:r>
                      <a:r>
                        <a:rPr kumimoji="0" lang="ru-RU" sz="1400" i="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., </a:t>
                      </a:r>
                      <a:r>
                        <a:rPr kumimoji="0" lang="ru-RU" sz="14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108</a:t>
                      </a:r>
                      <a:r>
                        <a:rPr kumimoji="0" lang="ru-RU" sz="1400" b="1" i="0" kern="1200" dirty="0" smtClean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ч. всего, 48 </a:t>
                      </a:r>
                      <a:r>
                        <a:rPr kumimoji="0" lang="ru-RU" sz="140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ч.ауд</a:t>
                      </a: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.= </a:t>
                      </a:r>
                      <a:r>
                        <a:rPr kumimoji="0" lang="ru-RU" sz="1400" b="1" i="0" kern="1200" dirty="0" smtClean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32</a:t>
                      </a: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40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ч.лк</a:t>
                      </a: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+ </a:t>
                      </a:r>
                      <a:r>
                        <a:rPr kumimoji="0" lang="ru-RU" sz="1400" b="1" i="0" kern="1200" dirty="0" smtClean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 </a:t>
                      </a:r>
                      <a:r>
                        <a:rPr kumimoji="0" lang="ru-RU" sz="1400" b="0" i="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ч.лб</a:t>
                      </a:r>
                      <a:r>
                        <a:rPr kumimoji="0" lang="ru-RU" sz="14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+ </a:t>
                      </a:r>
                      <a:r>
                        <a:rPr kumimoji="0" lang="ru-RU" sz="1400" b="1" i="0" kern="1200" dirty="0" smtClean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16</a:t>
                      </a:r>
                      <a:r>
                        <a:rPr kumimoji="0" lang="ru-RU" sz="14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400" b="0" i="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ч.пз</a:t>
                      </a: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3 </a:t>
                      </a:r>
                      <a:r>
                        <a:rPr kumimoji="0" lang="ru-RU" sz="140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з.е</a:t>
                      </a: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., в модуле «Общеинженерная подготовка»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000" i="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Было: </a:t>
                      </a:r>
                      <a:r>
                        <a:rPr kumimoji="0" lang="ru-RU" sz="1400" b="1" i="0" kern="1200" baseline="0" dirty="0" smtClean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«Основы информационной безопасности»</a:t>
                      </a:r>
                      <a:r>
                        <a:rPr kumimoji="0" lang="ru-RU" sz="1400" i="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каф. </a:t>
                      </a:r>
                      <a:r>
                        <a:rPr kumimoji="0" lang="ru-RU" sz="1400" b="1" i="0" kern="1200" baseline="0" dirty="0" smtClean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ЗИ</a:t>
                      </a:r>
                      <a:r>
                        <a:rPr kumimoji="0" lang="ru-RU" sz="1400" i="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3 сем </a:t>
                      </a:r>
                      <a:r>
                        <a:rPr kumimoji="0" lang="ru-RU" sz="1400" i="0" kern="1200" baseline="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зач</a:t>
                      </a:r>
                      <a:r>
                        <a:rPr kumimoji="0" lang="ru-RU" sz="1400" i="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., </a:t>
                      </a:r>
                      <a:r>
                        <a:rPr kumimoji="0" lang="ru-RU" sz="14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108</a:t>
                      </a:r>
                      <a:r>
                        <a:rPr kumimoji="0" lang="ru-RU" sz="1400" b="1" i="0" kern="1200" dirty="0" smtClean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ч. всего, 48 </a:t>
                      </a:r>
                      <a:r>
                        <a:rPr kumimoji="0" lang="ru-RU" sz="140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ч.ауд</a:t>
                      </a: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.= </a:t>
                      </a:r>
                      <a:r>
                        <a:rPr kumimoji="0" lang="ru-RU" sz="1400" b="1" i="0" kern="1200" dirty="0" smtClean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32</a:t>
                      </a: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40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ч.лк</a:t>
                      </a: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+ </a:t>
                      </a:r>
                      <a:r>
                        <a:rPr kumimoji="0" lang="ru-RU" sz="1400" b="1" i="0" kern="1200" dirty="0" smtClean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 </a:t>
                      </a:r>
                      <a:r>
                        <a:rPr kumimoji="0" lang="ru-RU" sz="1400" b="0" i="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ч.лб</a:t>
                      </a:r>
                      <a:r>
                        <a:rPr kumimoji="0" lang="ru-RU" sz="14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+ </a:t>
                      </a:r>
                      <a:r>
                        <a:rPr kumimoji="0" lang="ru-RU" sz="1400" b="1" i="0" kern="1200" dirty="0" smtClean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16</a:t>
                      </a:r>
                      <a:r>
                        <a:rPr kumimoji="0" lang="ru-RU" sz="14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400" b="0" i="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ч.пз</a:t>
                      </a: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3 </a:t>
                      </a:r>
                      <a:r>
                        <a:rPr kumimoji="0" lang="ru-RU" sz="140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з.е</a:t>
                      </a: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., в модуле «Общеинженерная подготовка»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Утвердить: </a:t>
                      </a:r>
                      <a:r>
                        <a:rPr kumimoji="0" lang="ru-RU" sz="1400" b="1" i="0" kern="1200" dirty="0" smtClean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«Ряды</a:t>
                      </a:r>
                      <a:r>
                        <a:rPr kumimoji="0" lang="ru-RU" sz="1400" b="1" i="0" kern="1200" baseline="0" dirty="0" smtClean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и дифференциальные уравнения</a:t>
                      </a:r>
                      <a:r>
                        <a:rPr kumimoji="0" lang="ru-RU" sz="1400" b="1" i="0" kern="1200" dirty="0" smtClean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» (П</a:t>
                      </a:r>
                      <a:r>
                        <a:rPr kumimoji="0" lang="ru-RU" sz="1400" b="1" i="0" kern="1200" baseline="0" dirty="0" smtClean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рименять теорию рядов и дифференциальных уравнений для решения профессиональных задач</a:t>
                      </a:r>
                      <a:r>
                        <a:rPr kumimoji="0" lang="ru-RU" sz="1400" b="1" i="0" kern="1200" dirty="0" smtClean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каф. ВМ, 3 сем. </a:t>
                      </a:r>
                      <a:r>
                        <a:rPr kumimoji="0" lang="ru-RU" sz="140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зач</a:t>
                      </a: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., </a:t>
                      </a:r>
                      <a:r>
                        <a:rPr kumimoji="0" lang="ru-RU" sz="1400" b="1" i="0" kern="1200" dirty="0" smtClean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108 </a:t>
                      </a: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ч. всего, </a:t>
                      </a:r>
                      <a:r>
                        <a:rPr kumimoji="0" lang="ru-RU" sz="1400" b="1" i="0" kern="1200" dirty="0" smtClean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48</a:t>
                      </a: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40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ч.ауд</a:t>
                      </a: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.= </a:t>
                      </a:r>
                      <a:r>
                        <a:rPr kumimoji="0" lang="ru-RU" sz="1400" b="1" i="0" kern="1200" dirty="0" smtClean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24</a:t>
                      </a: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40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ч.лк</a:t>
                      </a: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+ </a:t>
                      </a:r>
                      <a:r>
                        <a:rPr kumimoji="0" lang="ru-RU" sz="1400" b="1" i="0" kern="1200" dirty="0" smtClean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40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ч.лб</a:t>
                      </a: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+ </a:t>
                      </a:r>
                      <a:r>
                        <a:rPr kumimoji="0" lang="ru-RU" sz="1400" b="1" i="0" kern="1200" dirty="0" smtClean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24 </a:t>
                      </a:r>
                      <a:r>
                        <a:rPr kumimoji="0" lang="ru-RU" sz="1400" b="1" i="0" kern="1200" dirty="0" err="1" smtClean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ч.пз</a:t>
                      </a: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3 </a:t>
                      </a:r>
                      <a:r>
                        <a:rPr kumimoji="0" lang="ru-RU" sz="140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з.е</a:t>
                      </a:r>
                      <a:r>
                        <a:rPr kumimoji="0" lang="ru-RU" sz="14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., вне модуля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2" name="Прямоугольник 1"/>
          <p:cNvSpPr/>
          <p:nvPr/>
        </p:nvSpPr>
        <p:spPr>
          <a:xfrm>
            <a:off x="899592" y="44624"/>
            <a:ext cx="806489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>
                <a:solidFill>
                  <a:srgbClr val="002060"/>
                </a:solidFill>
                <a:latin typeface="+mj-lt"/>
              </a:rPr>
              <a:t>Изменения в учебных планах по специальностям </a:t>
            </a:r>
            <a:r>
              <a:rPr lang="ru-RU" sz="2000" b="1" dirty="0" smtClean="0">
                <a:solidFill>
                  <a:srgbClr val="002060"/>
                </a:solidFill>
                <a:latin typeface="+mj-lt"/>
              </a:rPr>
              <a:t>высшего </a:t>
            </a:r>
            <a:r>
              <a:rPr lang="ru-RU" sz="2000" b="1" dirty="0">
                <a:solidFill>
                  <a:srgbClr val="002060"/>
                </a:solidFill>
                <a:latin typeface="+mj-lt"/>
              </a:rPr>
              <a:t>образования</a:t>
            </a:r>
            <a:endParaRPr lang="ru-RU" sz="2000" b="1" dirty="0">
              <a:latin typeface="+mj-lt"/>
            </a:endParaRPr>
          </a:p>
        </p:txBody>
      </p:sp>
      <p:pic>
        <p:nvPicPr>
          <p:cNvPr id="6" name="Рисунок 3" descr="БГУИР.bmp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-34183"/>
            <a:ext cx="827584" cy="7761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2657149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Обычная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Обычная">
    <a:dk1>
      <a:sysClr val="windowText" lastClr="000000"/>
    </a:dk1>
    <a:lt1>
      <a:sysClr val="window" lastClr="FFFFFF"/>
    </a:lt1>
    <a:dk2>
      <a:srgbClr val="775F55"/>
    </a:dk2>
    <a:lt2>
      <a:srgbClr val="EBDDC3"/>
    </a:lt2>
    <a:accent1>
      <a:srgbClr val="94B6D2"/>
    </a:accent1>
    <a:accent2>
      <a:srgbClr val="DD8047"/>
    </a:accent2>
    <a:accent3>
      <a:srgbClr val="A5AB81"/>
    </a:accent3>
    <a:accent4>
      <a:srgbClr val="D8B25C"/>
    </a:accent4>
    <a:accent5>
      <a:srgbClr val="7BA79D"/>
    </a:accent5>
    <a:accent6>
      <a:srgbClr val="968C8C"/>
    </a:accent6>
    <a:hlink>
      <a:srgbClr val="F7B615"/>
    </a:hlink>
    <a:folHlink>
      <a:srgbClr val="704404"/>
    </a:folHlink>
  </a:clrScheme>
</a:themeOverride>
</file>

<file path=ppt/theme/themeOverride2.xml><?xml version="1.0" encoding="utf-8"?>
<a:themeOverride xmlns:a="http://schemas.openxmlformats.org/drawingml/2006/main">
  <a:clrScheme name="Обычная">
    <a:dk1>
      <a:sysClr val="windowText" lastClr="000000"/>
    </a:dk1>
    <a:lt1>
      <a:sysClr val="window" lastClr="FFFFFF"/>
    </a:lt1>
    <a:dk2>
      <a:srgbClr val="775F55"/>
    </a:dk2>
    <a:lt2>
      <a:srgbClr val="EBDDC3"/>
    </a:lt2>
    <a:accent1>
      <a:srgbClr val="94B6D2"/>
    </a:accent1>
    <a:accent2>
      <a:srgbClr val="DD8047"/>
    </a:accent2>
    <a:accent3>
      <a:srgbClr val="A5AB81"/>
    </a:accent3>
    <a:accent4>
      <a:srgbClr val="D8B25C"/>
    </a:accent4>
    <a:accent5>
      <a:srgbClr val="7BA79D"/>
    </a:accent5>
    <a:accent6>
      <a:srgbClr val="968C8C"/>
    </a:accent6>
    <a:hlink>
      <a:srgbClr val="F7B615"/>
    </a:hlink>
    <a:folHlink>
      <a:srgbClr val="704404"/>
    </a:folHlink>
  </a:clrScheme>
</a:themeOverride>
</file>

<file path=ppt/theme/themeOverride3.xml><?xml version="1.0" encoding="utf-8"?>
<a:themeOverride xmlns:a="http://schemas.openxmlformats.org/drawingml/2006/main">
  <a:clrScheme name="Обычная">
    <a:dk1>
      <a:sysClr val="windowText" lastClr="000000"/>
    </a:dk1>
    <a:lt1>
      <a:sysClr val="window" lastClr="FFFFFF"/>
    </a:lt1>
    <a:dk2>
      <a:srgbClr val="775F55"/>
    </a:dk2>
    <a:lt2>
      <a:srgbClr val="EBDDC3"/>
    </a:lt2>
    <a:accent1>
      <a:srgbClr val="94B6D2"/>
    </a:accent1>
    <a:accent2>
      <a:srgbClr val="DD8047"/>
    </a:accent2>
    <a:accent3>
      <a:srgbClr val="A5AB81"/>
    </a:accent3>
    <a:accent4>
      <a:srgbClr val="D8B25C"/>
    </a:accent4>
    <a:accent5>
      <a:srgbClr val="7BA79D"/>
    </a:accent5>
    <a:accent6>
      <a:srgbClr val="968C8C"/>
    </a:accent6>
    <a:hlink>
      <a:srgbClr val="F7B615"/>
    </a:hlink>
    <a:folHlink>
      <a:srgbClr val="704404"/>
    </a:folHlink>
  </a:clrScheme>
</a:themeOverride>
</file>

<file path=ppt/theme/themeOverride4.xml><?xml version="1.0" encoding="utf-8"?>
<a:themeOverride xmlns:a="http://schemas.openxmlformats.org/drawingml/2006/main">
  <a:clrScheme name="Обычная">
    <a:dk1>
      <a:sysClr val="windowText" lastClr="000000"/>
    </a:dk1>
    <a:lt1>
      <a:sysClr val="window" lastClr="FFFFFF"/>
    </a:lt1>
    <a:dk2>
      <a:srgbClr val="775F55"/>
    </a:dk2>
    <a:lt2>
      <a:srgbClr val="EBDDC3"/>
    </a:lt2>
    <a:accent1>
      <a:srgbClr val="94B6D2"/>
    </a:accent1>
    <a:accent2>
      <a:srgbClr val="DD8047"/>
    </a:accent2>
    <a:accent3>
      <a:srgbClr val="A5AB81"/>
    </a:accent3>
    <a:accent4>
      <a:srgbClr val="D8B25C"/>
    </a:accent4>
    <a:accent5>
      <a:srgbClr val="7BA79D"/>
    </a:accent5>
    <a:accent6>
      <a:srgbClr val="968C8C"/>
    </a:accent6>
    <a:hlink>
      <a:srgbClr val="F7B615"/>
    </a:hlink>
    <a:folHlink>
      <a:srgbClr val="704404"/>
    </a:folHlink>
  </a:clrScheme>
</a:themeOverride>
</file>

<file path=ppt/theme/themeOverride5.xml><?xml version="1.0" encoding="utf-8"?>
<a:themeOverride xmlns:a="http://schemas.openxmlformats.org/drawingml/2006/main">
  <a:clrScheme name="Обычная">
    <a:dk1>
      <a:sysClr val="windowText" lastClr="000000"/>
    </a:dk1>
    <a:lt1>
      <a:sysClr val="window" lastClr="FFFFFF"/>
    </a:lt1>
    <a:dk2>
      <a:srgbClr val="775F55"/>
    </a:dk2>
    <a:lt2>
      <a:srgbClr val="EBDDC3"/>
    </a:lt2>
    <a:accent1>
      <a:srgbClr val="94B6D2"/>
    </a:accent1>
    <a:accent2>
      <a:srgbClr val="DD8047"/>
    </a:accent2>
    <a:accent3>
      <a:srgbClr val="A5AB81"/>
    </a:accent3>
    <a:accent4>
      <a:srgbClr val="D8B25C"/>
    </a:accent4>
    <a:accent5>
      <a:srgbClr val="7BA79D"/>
    </a:accent5>
    <a:accent6>
      <a:srgbClr val="968C8C"/>
    </a:accent6>
    <a:hlink>
      <a:srgbClr val="F7B615"/>
    </a:hlink>
    <a:folHlink>
      <a:srgbClr val="704404"/>
    </a:folHlink>
  </a:clrScheme>
</a:themeOverride>
</file>

<file path=ppt/theme/themeOverride6.xml><?xml version="1.0" encoding="utf-8"?>
<a:themeOverride xmlns:a="http://schemas.openxmlformats.org/drawingml/2006/main">
  <a:clrScheme name="Обычная">
    <a:dk1>
      <a:sysClr val="windowText" lastClr="000000"/>
    </a:dk1>
    <a:lt1>
      <a:sysClr val="window" lastClr="FFFFFF"/>
    </a:lt1>
    <a:dk2>
      <a:srgbClr val="775F55"/>
    </a:dk2>
    <a:lt2>
      <a:srgbClr val="EBDDC3"/>
    </a:lt2>
    <a:accent1>
      <a:srgbClr val="94B6D2"/>
    </a:accent1>
    <a:accent2>
      <a:srgbClr val="DD8047"/>
    </a:accent2>
    <a:accent3>
      <a:srgbClr val="A5AB81"/>
    </a:accent3>
    <a:accent4>
      <a:srgbClr val="D8B25C"/>
    </a:accent4>
    <a:accent5>
      <a:srgbClr val="7BA79D"/>
    </a:accent5>
    <a:accent6>
      <a:srgbClr val="968C8C"/>
    </a:accent6>
    <a:hlink>
      <a:srgbClr val="F7B615"/>
    </a:hlink>
    <a:folHlink>
      <a:srgbClr val="704404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21047</TotalTime>
  <Words>2582</Words>
  <Application>Microsoft Office PowerPoint</Application>
  <PresentationFormat>Экран (4:3)</PresentationFormat>
  <Paragraphs>218</Paragraphs>
  <Slides>14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22" baseType="lpstr">
      <vt:lpstr>Arial</vt:lpstr>
      <vt:lpstr>Calibri</vt:lpstr>
      <vt:lpstr>Century Schoolbook</vt:lpstr>
      <vt:lpstr>Times New Roman</vt:lpstr>
      <vt:lpstr>Verdana</vt:lpstr>
      <vt:lpstr>Wingdings 2</vt:lpstr>
      <vt:lpstr>Wingdings 3</vt:lpstr>
      <vt:lpstr>Открытая</vt:lpstr>
      <vt:lpstr>Приложение 1  к протоколу НМС №5 от 16.01.2026 г. О рекомендации внесения изменений в  учебные планы на 2026/2027 уч.г. по специальностям высшего образования в дневной форме обучения 2023-2026 г.н.:   32: по специальностям общего высшего образования  (2023-2026 г.н.) 4: по специальностям специального высшего  образования (2024-2025 г.н.)      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bsuir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feckovich</dc:creator>
  <cp:lastModifiedBy>Коршунова Г.Б.</cp:lastModifiedBy>
  <cp:revision>1638</cp:revision>
  <cp:lastPrinted>2025-10-10T07:17:11Z</cp:lastPrinted>
  <dcterms:created xsi:type="dcterms:W3CDTF">2014-07-15T11:07:36Z</dcterms:created>
  <dcterms:modified xsi:type="dcterms:W3CDTF">2026-01-29T13:09:27Z</dcterms:modified>
</cp:coreProperties>
</file>