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88" r:id="rId4"/>
    <p:sldId id="289" r:id="rId5"/>
    <p:sldId id="281" r:id="rId6"/>
    <p:sldId id="284" r:id="rId7"/>
    <p:sldId id="291" r:id="rId8"/>
    <p:sldId id="292" r:id="rId9"/>
    <p:sldId id="286" r:id="rId10"/>
    <p:sldId id="294" r:id="rId11"/>
    <p:sldId id="282" r:id="rId12"/>
    <p:sldId id="293" r:id="rId13"/>
    <p:sldId id="295" r:id="rId14"/>
    <p:sldId id="283" r:id="rId15"/>
    <p:sldId id="296" r:id="rId16"/>
    <p:sldId id="297" r:id="rId17"/>
    <p:sldId id="298" r:id="rId18"/>
    <p:sldId id="276" r:id="rId19"/>
  </p:sldIdLst>
  <p:sldSz cx="18288000" cy="10287000"/>
  <p:notesSz cx="6858000" cy="9144000"/>
  <p:embeddedFontLst>
    <p:embeddedFont>
      <p:font typeface="Oswald Bold" panose="020B0604020202020204" charset="-52"/>
      <p:regular r:id="rId21"/>
    </p:embeddedFont>
    <p:embeddedFont>
      <p:font typeface="Mongolian Baiti" panose="03000500000000000000" pitchFamily="66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ontserrat Classic Bold" panose="020B0604020202020204" charset="0"/>
      <p:regular r:id="rId27"/>
    </p:embeddedFont>
    <p:embeddedFont>
      <p:font typeface="Libre Baskerville" panose="020B0604020202020204" charset="0"/>
      <p:regular r:id="rId28"/>
    </p:embeddedFont>
    <p:embeddedFont>
      <p:font typeface="Montserrat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2827" autoAdjust="0"/>
  </p:normalViewPr>
  <p:slideViewPr>
    <p:cSldViewPr>
      <p:cViewPr>
        <p:scale>
          <a:sx n="50" d="100"/>
          <a:sy n="50" d="100"/>
        </p:scale>
        <p:origin x="1469" y="1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38E17-7FE9-4F3A-AA09-1286D91C0B87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39358-4009-4504-BB65-6E60C24A5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10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39358-4009-4504-BB65-6E60C24A5E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07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39358-4009-4504-BB65-6E60C24A5E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06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39358-4009-4504-BB65-6E60C24A5E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27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39358-4009-4504-BB65-6E60C24A5E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99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39358-4009-4504-BB65-6E60C24A5E0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264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svg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.svg"/><Relationship Id="rId4" Type="http://schemas.openxmlformats.org/officeDocument/2006/relationships/image" Target="../media/image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3" Type="http://schemas.openxmlformats.org/officeDocument/2006/relationships/image" Target="../media/image3.svg"/><Relationship Id="rId12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1.png"/><Relationship Id="rId5" Type="http://schemas.openxmlformats.org/officeDocument/2006/relationships/image" Target="../media/image7.svg"/><Relationship Id="rId10" Type="http://schemas.openxmlformats.org/officeDocument/2006/relationships/image" Target="../media/image38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sv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7.sv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sp>
        <p:nvSpPr>
          <p:cNvPr id="3" name="Freeform 3"/>
          <p:cNvSpPr/>
          <p:nvPr/>
        </p:nvSpPr>
        <p:spPr>
          <a:xfrm rot="7659121">
            <a:off x="16489379" y="6427975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5605303" y="-6057900"/>
            <a:ext cx="9022634" cy="9258300"/>
          </a:xfrm>
          <a:custGeom>
            <a:avLst/>
            <a:gdLst/>
            <a:ahLst/>
            <a:cxnLst/>
            <a:rect l="l" t="t" r="r" b="b"/>
            <a:pathLst>
              <a:path w="9022634" h="9258300">
                <a:moveTo>
                  <a:pt x="0" y="0"/>
                </a:moveTo>
                <a:lnTo>
                  <a:pt x="9022634" y="0"/>
                </a:lnTo>
                <a:lnTo>
                  <a:pt x="9022634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4383202" y="2799698"/>
            <a:ext cx="10531889" cy="2357734"/>
            <a:chOff x="0" y="0"/>
            <a:chExt cx="1895495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95495" cy="812800"/>
            </a:xfrm>
            <a:custGeom>
              <a:avLst/>
              <a:gdLst/>
              <a:ahLst/>
              <a:cxnLst/>
              <a:rect l="l" t="t" r="r" b="b"/>
              <a:pathLst>
                <a:path w="1895495" h="812800">
                  <a:moveTo>
                    <a:pt x="0" y="0"/>
                  </a:moveTo>
                  <a:lnTo>
                    <a:pt x="1895495" y="0"/>
                  </a:lnTo>
                  <a:lnTo>
                    <a:pt x="1895495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1895495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236347" y="4348786"/>
            <a:ext cx="9815307" cy="2766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684"/>
              </a:lnSpc>
            </a:pPr>
            <a:endParaRPr lang="en-US" sz="16437" b="1" spc="1610" dirty="0">
              <a:solidFill>
                <a:srgbClr val="231F20"/>
              </a:solidFill>
              <a:latin typeface="Oswald Bold"/>
              <a:ea typeface="Oswald Bold"/>
              <a:cs typeface="Oswald Bold"/>
              <a:sym typeface="Oswal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236347" y="3438109"/>
            <a:ext cx="9815307" cy="1186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48"/>
              </a:lnSpc>
            </a:pPr>
            <a:endParaRPr lang="en-US" sz="7063" b="1" spc="692" dirty="0">
              <a:solidFill>
                <a:srgbClr val="231F20"/>
              </a:solidFill>
              <a:latin typeface="Oswald Bold"/>
              <a:ea typeface="Oswald Bold"/>
              <a:cs typeface="Oswald Bold"/>
              <a:sym typeface="Oswald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719596" y="7482578"/>
            <a:ext cx="12848809" cy="421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1"/>
              </a:lnSpc>
            </a:pPr>
            <a:endParaRPr lang="en-US" sz="2653" b="1" spc="140" dirty="0">
              <a:solidFill>
                <a:srgbClr val="231F20"/>
              </a:solidFill>
              <a:latin typeface="Montserrat Classic Bold"/>
              <a:ea typeface="Montserrat Classic Bold"/>
              <a:cs typeface="Montserrat Classic Bold"/>
              <a:sym typeface="Montserrat Classic Bold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59368" y="3009069"/>
            <a:ext cx="101795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cs typeface="Mongolian Baiti" panose="03000500000000000000" pitchFamily="66" charset="0"/>
              </a:rPr>
              <a:t>Спектрально-акустический метод измерения активности </a:t>
            </a:r>
            <a:r>
              <a:rPr lang="ru-RU" sz="4000" dirty="0" smtClean="0">
                <a:cs typeface="Mongolian Baiti" panose="03000500000000000000" pitchFamily="66" charset="0"/>
              </a:rPr>
              <a:t>кавитации в </a:t>
            </a:r>
            <a:r>
              <a:rPr lang="ru-RU" sz="4000" dirty="0">
                <a:cs typeface="Mongolian Baiti" panose="03000500000000000000" pitchFamily="66" charset="0"/>
              </a:rPr>
              <a:t>низкочастотных ультразвуковых полях</a:t>
            </a:r>
            <a:endParaRPr lang="en-US" sz="4000" dirty="0">
              <a:latin typeface="Montserrat Classic Bold" panose="020B0604020202020204" charset="0"/>
              <a:cs typeface="Mongolian Baiti" panose="03000500000000000000" pitchFamily="66" charset="0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1752600" y="7184940"/>
            <a:ext cx="6477000" cy="2923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834"/>
              </a:lnSpc>
            </a:pPr>
            <a:endParaRPr lang="ru-RU" sz="2800" dirty="0">
              <a:solidFill>
                <a:srgbClr val="2B2B2B"/>
              </a:solidFill>
              <a:ea typeface="Montserrat"/>
              <a:cs typeface="Montserrat"/>
              <a:sym typeface="Montserrat"/>
            </a:endParaRPr>
          </a:p>
          <a:p>
            <a:pPr>
              <a:lnSpc>
                <a:spcPts val="3834"/>
              </a:lnSpc>
            </a:pPr>
            <a:r>
              <a:rPr lang="ru-RU" sz="2800" dirty="0" smtClean="0">
                <a:solidFill>
                  <a:srgbClr val="2B2B2B"/>
                </a:solidFill>
                <a:ea typeface="Montserrat"/>
                <a:cs typeface="Montserrat"/>
                <a:sym typeface="Montserrat"/>
              </a:rPr>
              <a:t>Научный руководитель:</a:t>
            </a:r>
          </a:p>
          <a:p>
            <a:pPr>
              <a:lnSpc>
                <a:spcPts val="3834"/>
              </a:lnSpc>
            </a:pPr>
            <a:r>
              <a:rPr lang="ru-RU" sz="2800" b="1" dirty="0" smtClean="0">
                <a:solidFill>
                  <a:srgbClr val="2B2B2B"/>
                </a:solidFill>
                <a:ea typeface="Montserrat"/>
                <a:cs typeface="Montserrat"/>
                <a:sym typeface="Montserrat"/>
              </a:rPr>
              <a:t>ДЕЖКУНОВ Николай Васильевич</a:t>
            </a:r>
          </a:p>
          <a:p>
            <a:pPr>
              <a:lnSpc>
                <a:spcPts val="3834"/>
              </a:lnSpc>
            </a:pPr>
            <a:r>
              <a:rPr lang="ru-RU" sz="2800" dirty="0" smtClean="0">
                <a:solidFill>
                  <a:srgbClr val="2B2B2B"/>
                </a:solidFill>
                <a:ea typeface="Montserrat"/>
                <a:cs typeface="Montserrat"/>
                <a:sym typeface="Montserrat"/>
              </a:rPr>
              <a:t>Заведующий НИЛ 5.2 БГУИР,</a:t>
            </a:r>
          </a:p>
          <a:p>
            <a:pPr>
              <a:lnSpc>
                <a:spcPts val="3834"/>
              </a:lnSpc>
            </a:pPr>
            <a:r>
              <a:rPr lang="ru-RU" sz="2800" dirty="0"/>
              <a:t>канд. </a:t>
            </a:r>
            <a:r>
              <a:rPr lang="ru-RU" sz="2800" dirty="0" err="1"/>
              <a:t>техн</a:t>
            </a:r>
            <a:r>
              <a:rPr lang="ru-RU" sz="2800" dirty="0"/>
              <a:t>. наук, </a:t>
            </a:r>
            <a:r>
              <a:rPr lang="ru-RU" sz="2800" dirty="0" smtClean="0"/>
              <a:t>доцент</a:t>
            </a:r>
            <a:endParaRPr lang="en-US" sz="2800" dirty="0">
              <a:solidFill>
                <a:srgbClr val="2B2B2B"/>
              </a:solidFill>
              <a:ea typeface="Montserrat"/>
              <a:cs typeface="Montserrat"/>
              <a:sym typeface="Montserrat"/>
            </a:endParaRPr>
          </a:p>
          <a:p>
            <a:pPr algn="ctr">
              <a:lnSpc>
                <a:spcPts val="3834"/>
              </a:lnSpc>
              <a:spcBef>
                <a:spcPct val="0"/>
              </a:spcBef>
            </a:pPr>
            <a:endParaRPr lang="en-US" sz="2739" dirty="0">
              <a:solidFill>
                <a:srgbClr val="2B2B2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518436" y="615637"/>
            <a:ext cx="11721636" cy="771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000" dirty="0" smtClean="0">
                <a:solidFill>
                  <a:srgbClr val="000000"/>
                </a:solidFill>
                <a:ea typeface="Libre Baskerville"/>
                <a:cs typeface="Libre Baskerville"/>
                <a:sym typeface="Libre Baskerville"/>
              </a:rPr>
              <a:t>Белорусский государственный университет </a:t>
            </a:r>
          </a:p>
          <a:p>
            <a:pPr algn="ctr">
              <a:lnSpc>
                <a:spcPts val="3000"/>
              </a:lnSpc>
            </a:pPr>
            <a:r>
              <a:rPr lang="ru-RU" sz="3000" dirty="0" smtClean="0">
                <a:solidFill>
                  <a:srgbClr val="000000"/>
                </a:solidFill>
                <a:ea typeface="Libre Baskerville"/>
                <a:cs typeface="Libre Baskerville"/>
                <a:sym typeface="Libre Baskerville"/>
              </a:rPr>
              <a:t>информатики и радиоэлектроники</a:t>
            </a:r>
            <a:endParaRPr lang="en-US" sz="3000" dirty="0">
              <a:solidFill>
                <a:srgbClr val="000000"/>
              </a:solidFill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59F3B94-248D-32FB-4C12-5E1EDEEB20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62" t="20415" r="2297" b="27054"/>
          <a:stretch/>
        </p:blipFill>
        <p:spPr>
          <a:xfrm>
            <a:off x="895499" y="301414"/>
            <a:ext cx="2520000" cy="1395790"/>
          </a:xfrm>
          <a:prstGeom prst="rect">
            <a:avLst/>
          </a:prstGeom>
        </p:spPr>
      </p:pic>
      <p:sp>
        <p:nvSpPr>
          <p:cNvPr id="18" name="TextBox 6"/>
          <p:cNvSpPr txBox="1"/>
          <p:nvPr/>
        </p:nvSpPr>
        <p:spPr>
          <a:xfrm>
            <a:off x="3518436" y="1815449"/>
            <a:ext cx="11721636" cy="390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3000" dirty="0" smtClean="0">
                <a:solidFill>
                  <a:srgbClr val="000000"/>
                </a:solidFill>
                <a:ea typeface="Libre Baskerville"/>
                <a:cs typeface="Libre Baskerville"/>
                <a:sym typeface="Libre Baskerville"/>
              </a:rPr>
              <a:t>Кафедра проектирования информационно-компьютерных систем</a:t>
            </a:r>
            <a:endParaRPr lang="en-US" sz="3000" dirty="0">
              <a:solidFill>
                <a:srgbClr val="000000"/>
              </a:solidFill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621174" y="5471692"/>
            <a:ext cx="11721636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>
                <a:cs typeface="Montserrat" panose="020B0604020202020204" charset="0"/>
              </a:rPr>
              <a:t>Диссертация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cs typeface="Montserrat" panose="020B0604020202020204" charset="0"/>
              </a:rPr>
              <a:t>на соискание степени магистра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cs typeface="Montserrat" panose="020B0604020202020204" charset="0"/>
              </a:rPr>
              <a:t>по специальности по специальности 1-39 80 03 Электронные системы</a:t>
            </a:r>
            <a:br>
              <a:rPr lang="ru-RU" sz="2400" dirty="0">
                <a:cs typeface="Montserrat" panose="020B0604020202020204" charset="0"/>
              </a:rPr>
            </a:br>
            <a:r>
              <a:rPr lang="ru-RU" sz="2400" dirty="0">
                <a:cs typeface="Montserrat" panose="020B0604020202020204" charset="0"/>
              </a:rPr>
              <a:t>и технологии (</a:t>
            </a:r>
            <a:r>
              <a:rPr lang="ru-RU" sz="2400" dirty="0" err="1">
                <a:cs typeface="Montserrat" panose="020B0604020202020204" charset="0"/>
              </a:rPr>
              <a:t>профилизация</a:t>
            </a:r>
            <a:r>
              <a:rPr lang="ru-RU" sz="2400" dirty="0">
                <a:cs typeface="Montserrat" panose="020B0604020202020204" charset="0"/>
              </a:rPr>
              <a:t> «Компьютерные технологии проектирования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cs typeface="Montserrat" panose="020B0604020202020204" charset="0"/>
              </a:rPr>
              <a:t>электронных систем»)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90424" y="7737143"/>
            <a:ext cx="47623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Магистрант:</a:t>
            </a:r>
          </a:p>
          <a:p>
            <a:r>
              <a:rPr lang="ru-RU" sz="2800" b="1" dirty="0" smtClean="0"/>
              <a:t>МИНЧУК</a:t>
            </a:r>
            <a:r>
              <a:rPr lang="ru-RU" sz="2800" dirty="0" smtClean="0"/>
              <a:t> </a:t>
            </a:r>
            <a:r>
              <a:rPr lang="ru-RU" sz="2800" b="1" dirty="0" smtClean="0"/>
              <a:t>Вячеслав Сергеевич</a:t>
            </a:r>
            <a:endParaRPr 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610600" y="9424259"/>
            <a:ext cx="174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Минск 2026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2000" y="-422582"/>
            <a:ext cx="17068800" cy="147187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Эрозионные тесты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7063235">
            <a:off x="12913268" y="9188728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257" y="2557564"/>
            <a:ext cx="8280000" cy="5909936"/>
          </a:xfrm>
          <a:prstGeom prst="rect">
            <a:avLst/>
          </a:prstGeom>
        </p:spPr>
      </p:pic>
      <p:pic>
        <p:nvPicPr>
          <p:cNvPr id="16" name="Рисунок 15" descr="E:\Фото эрозия под излучателем_Обрезанная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670" y="2557564"/>
            <a:ext cx="4701000" cy="317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Слава\Downloads\Telegram Desktop\Без имени-1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70" y="6667500"/>
            <a:ext cx="360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Слава\Downloads\Telegram Desktop\Без имени-2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565" y="6690360"/>
            <a:ext cx="36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018392" y="1796168"/>
            <a:ext cx="4887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Эродированные тест-образцы: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633565" y="1805776"/>
            <a:ext cx="9271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Зависимость скорости эрозии от расстояния до излучателя: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3344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7177570" y="77835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505200" y="-588160"/>
            <a:ext cx="11049000" cy="147187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Спектры КШ и корреляция с эрозией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3263345" y="-1343684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30"/>
          <p:cNvSpPr/>
          <p:nvPr/>
        </p:nvSpPr>
        <p:spPr>
          <a:xfrm rot="-8970905" flipH="1">
            <a:off x="8224239" y="1572763"/>
            <a:ext cx="1080000" cy="501826"/>
          </a:xfrm>
          <a:custGeom>
            <a:avLst/>
            <a:gdLst/>
            <a:ahLst/>
            <a:cxnLst/>
            <a:rect l="l" t="t" r="r" b="b"/>
            <a:pathLst>
              <a:path w="1776375" h="501826">
                <a:moveTo>
                  <a:pt x="1776375" y="0"/>
                </a:moveTo>
                <a:lnTo>
                  <a:pt x="0" y="0"/>
                </a:lnTo>
                <a:lnTo>
                  <a:pt x="0" y="501826"/>
                </a:lnTo>
                <a:lnTo>
                  <a:pt x="1776375" y="501826"/>
                </a:lnTo>
                <a:lnTo>
                  <a:pt x="177637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22"/>
          <p:cNvSpPr/>
          <p:nvPr/>
        </p:nvSpPr>
        <p:spPr>
          <a:xfrm rot="-1885381">
            <a:off x="8432550" y="8588632"/>
            <a:ext cx="1080000" cy="501826"/>
          </a:xfrm>
          <a:custGeom>
            <a:avLst/>
            <a:gdLst/>
            <a:ahLst/>
            <a:cxnLst/>
            <a:rect l="l" t="t" r="r" b="b"/>
            <a:pathLst>
              <a:path w="1776375" h="501826">
                <a:moveTo>
                  <a:pt x="0" y="0"/>
                </a:moveTo>
                <a:lnTo>
                  <a:pt x="1776374" y="0"/>
                </a:lnTo>
                <a:lnTo>
                  <a:pt x="1776374" y="501826"/>
                </a:lnTo>
                <a:lnTo>
                  <a:pt x="0" y="5018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96" y="1056425"/>
            <a:ext cx="6840000" cy="47446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4372" y="5778213"/>
            <a:ext cx="6840000" cy="4107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1333500"/>
            <a:ext cx="8640000" cy="835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114014" y="-190500"/>
            <a:ext cx="170688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Разработка спектрально-акустического метода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7063235">
            <a:off x="12107043" y="8268301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114014" y="2019300"/>
            <a:ext cx="163830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В качестве основных параметров комплексного критерия используются:</a:t>
            </a:r>
          </a:p>
          <a:p>
            <a:pPr indent="35242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–	интегральный уровень широкополосного шума в высокочастотном диапазоне, связанный преимущественно с импульсными процессами 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захлопы-вания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кавитационных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пузырьков и определяющий разрушительное действие кавитации;</a:t>
            </a:r>
          </a:p>
          <a:p>
            <a:pPr indent="35242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–	амплитуда субгармонической компоненты спектра, отражающая кол-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лективную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динамику 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кавитационной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области и устойчивые или 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квазистацио-нарные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пульсации пузырьков;</a:t>
            </a:r>
          </a:p>
          <a:p>
            <a:pPr indent="35242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–	амплитуда основной гармоники ультразвукового поля, используемая как вспомогательный параметр для характеристики энергетического состоя-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ния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 акустического поля.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sz="2400" dirty="0">
              <a:effectLst/>
              <a:latin typeface="Montserrat" panose="020B0604020202020204" charset="0"/>
              <a:ea typeface="Calibri" panose="020F0502020204030204" pitchFamily="34" charset="0"/>
              <a:cs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6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2000" y="-422582"/>
            <a:ext cx="17068800" cy="147187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Апробация результатов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7063235">
            <a:off x="13783443" y="10097100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0470596" y="876300"/>
            <a:ext cx="6750604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ea typeface="Calibri" panose="020F0502020204030204" pitchFamily="34" charset="0"/>
              <a:cs typeface="Montserrat" panose="020B060402020202020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Разработанный метод оценки активности кавитации используется в спектрально-акустическом </a:t>
            </a:r>
            <a:r>
              <a:rPr lang="ru-RU" sz="2800" dirty="0" err="1" smtClean="0">
                <a:ea typeface="Calibri" panose="020F0502020204030204" pitchFamily="34" charset="0"/>
                <a:cs typeface="Montserrat" panose="020B0604020202020204" charset="0"/>
              </a:rPr>
              <a:t>кавитометре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, разработанном в НИЛ 5.2 БГУИР.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 smtClean="0">
              <a:ea typeface="Calibri" panose="020F0502020204030204" pitchFamily="34" charset="0"/>
              <a:cs typeface="Montserrat" panose="020B060402020202020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За участи в разработке данного </a:t>
            </a:r>
            <a:r>
              <a:rPr lang="ru-RU" sz="2800" dirty="0" err="1" smtClean="0">
                <a:ea typeface="Calibri" panose="020F0502020204030204" pitchFamily="34" charset="0"/>
                <a:cs typeface="Montserrat" panose="020B0604020202020204" charset="0"/>
              </a:rPr>
              <a:t>кавитометра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 Минчуку В.С. В 2024 году была назначена стипендия Президента Республики Беларусь талантливым молодым ученым.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sz="2400" dirty="0">
              <a:effectLst/>
              <a:latin typeface="Montserrat" panose="020B0604020202020204" charset="0"/>
              <a:ea typeface="Calibri" panose="020F0502020204030204" pitchFamily="34" charset="0"/>
              <a:cs typeface="Montserrat" panose="020B060402020202020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6" r="16180" b="13876"/>
          <a:stretch/>
        </p:blipFill>
        <p:spPr>
          <a:xfrm>
            <a:off x="990600" y="1308647"/>
            <a:ext cx="9360000" cy="830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7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733800" y="-266700"/>
            <a:ext cx="110490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Основные результаты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1371600" y="1866900"/>
            <a:ext cx="15925800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e-BY" sz="2400" dirty="0" smtClean="0"/>
              <a:t>1</a:t>
            </a:r>
            <a:r>
              <a:rPr lang="be-BY" sz="2400" dirty="0"/>
              <a:t>.  Проведен анализ существующих методов регистрации и оценки активности кавитации, а также подходов к интерпретации спектра кавитационного шума. Выявлено, что отсутствует общепризнанный и унифицированный метод оценки активности кавитации. Показано, что спектр кавитационного шума может быть адекватным маркером для исследования </a:t>
            </a:r>
            <a:r>
              <a:rPr lang="be-BY" sz="2400" dirty="0" smtClean="0"/>
              <a:t>кавитации.</a:t>
            </a:r>
          </a:p>
          <a:p>
            <a:pPr algn="just"/>
            <a:endParaRPr lang="en-US" sz="2400" dirty="0"/>
          </a:p>
          <a:p>
            <a:pPr algn="just"/>
            <a:r>
              <a:rPr lang="ru-RU" sz="2400" dirty="0"/>
              <a:t>2. Разработан метод повышения равномерности спектральной чувствительности волноводных датчиков, основанный на демпфировании волноводов и пьезоэлектрических преобразователей звукопоглощающими покрытиями, направленными на подавление резонансных и интерференционных искажений спектра. Собран и испытан модернизированный датчик кавитации, применявшийся в последующем для проведения </a:t>
            </a:r>
            <a:r>
              <a:rPr lang="ru-RU" sz="2400" dirty="0" smtClean="0"/>
              <a:t>исследований.</a:t>
            </a:r>
          </a:p>
          <a:p>
            <a:pPr algn="just"/>
            <a:endParaRPr lang="en-US" sz="2400" dirty="0"/>
          </a:p>
          <a:p>
            <a:pPr algn="just"/>
            <a:r>
              <a:rPr lang="ru-RU" sz="2400" dirty="0"/>
              <a:t>3. В результате проведения экспериментов по регистрации </a:t>
            </a:r>
            <a:r>
              <a:rPr lang="ru-RU" sz="2400" dirty="0" err="1"/>
              <a:t>кавитационного</a:t>
            </a:r>
            <a:r>
              <a:rPr lang="ru-RU" sz="2400" dirty="0"/>
              <a:t> шума при изменении параметров ультразвукового воздействия и пространственного положения датчика установлены различные зависимости амплитуд компонент спектра от мощности излучателя и положения датчика в пространстве. Сделаны выводы, о различном механизме формирования компонент </a:t>
            </a:r>
            <a:r>
              <a:rPr lang="ru-RU" sz="2400" dirty="0" smtClean="0"/>
              <a:t>спектра.</a:t>
            </a:r>
          </a:p>
          <a:p>
            <a:pPr algn="just"/>
            <a:endParaRPr lang="en-US" sz="2400" dirty="0"/>
          </a:p>
          <a:p>
            <a:pPr algn="just"/>
            <a:r>
              <a:rPr lang="ru-RU" sz="2400" dirty="0"/>
              <a:t>4. Разработана методика и программное обеспечения для проведения эрозионных тестов, проведена серия тестов по эрозии алюминиевой фольги в ультразвуковом поле. </a:t>
            </a:r>
            <a:r>
              <a:rPr lang="ru-RU" sz="2400" dirty="0" err="1"/>
              <a:t>Субгармоника</a:t>
            </a:r>
            <a:r>
              <a:rPr lang="ru-RU" sz="2400" dirty="0"/>
              <a:t> спектра показала наилучшую корреляцию с результатами эрозионных тестов. Разработан метод оценки активности кавитации в низкочастотных ультразвуковых полях, основанный на синхронной регистрации нескольких составляющих спектра </a:t>
            </a:r>
            <a:r>
              <a:rPr lang="ru-RU" sz="2400" dirty="0" err="1"/>
              <a:t>кавитационного</a:t>
            </a:r>
            <a:r>
              <a:rPr lang="ru-RU" sz="2400" dirty="0"/>
              <a:t> </a:t>
            </a:r>
            <a:r>
              <a:rPr lang="ru-RU" sz="2400" dirty="0" smtClean="0"/>
              <a:t>шума.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581400" y="-266700"/>
            <a:ext cx="110490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Публикации соискателя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1562101" y="1630483"/>
            <a:ext cx="14935200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Статьи в рецензируемых журналах</a:t>
            </a:r>
            <a:endParaRPr lang="en-US" sz="2800" dirty="0"/>
          </a:p>
          <a:p>
            <a:pPr indent="533400"/>
            <a:r>
              <a:rPr lang="ru-RU" sz="2800" dirty="0"/>
              <a:t>1. Оценка активности кавитации по </a:t>
            </a:r>
            <a:r>
              <a:rPr lang="ru-RU" sz="2800" dirty="0" err="1"/>
              <a:t>кавитационному</a:t>
            </a:r>
            <a:r>
              <a:rPr lang="ru-RU" sz="2800" dirty="0"/>
              <a:t> шуму в различающихся частотных диапазонах / В. С. Минчук [и др.] // Доклады БГУИР. – 2024. – Т. 22, № 3. – С. 36–43.</a:t>
            </a:r>
            <a:endParaRPr lang="en-US" sz="2800" dirty="0"/>
          </a:p>
          <a:p>
            <a:pPr indent="533400"/>
            <a:r>
              <a:rPr lang="ru-RU" sz="2800" dirty="0"/>
              <a:t>2. Исследование спектра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в поле погружного ультразвукового излучателя / В. С. Минчук [и др.] // Проблемы физики, математики и техники. – 2024. – № 3 (60). – С. 13–17.</a:t>
            </a:r>
            <a:endParaRPr lang="en-US" sz="2800" dirty="0"/>
          </a:p>
          <a:p>
            <a:pPr indent="533400"/>
            <a:r>
              <a:rPr lang="ru-RU" sz="2800" dirty="0"/>
              <a:t>3. Исследование акустической кавитации: результаты, практическая реализация и перспективы развития / В. С. Гаврилюк [и др.] // Доклады БГУИР. – 2024. – Т. 22, № 2. – С. 92–104.</a:t>
            </a:r>
            <a:endParaRPr lang="en-US" sz="2800" dirty="0"/>
          </a:p>
          <a:p>
            <a:pPr indent="533400"/>
            <a:r>
              <a:rPr lang="ru-RU" sz="2800" dirty="0"/>
              <a:t>4. Анализ механизма генерирования непрерывной составляющей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/ Н.В. </a:t>
            </a:r>
            <a:r>
              <a:rPr lang="ru-RU" sz="2800" dirty="0" err="1"/>
              <a:t>Дежкунов</a:t>
            </a:r>
            <a:r>
              <a:rPr lang="ru-RU" sz="2800" dirty="0"/>
              <a:t> [и др.] // Письма в Журнал технической физики. – 2024. – Т. 50, № 6. – С. 7-10. </a:t>
            </a:r>
            <a:endParaRPr lang="en-US" sz="2800" dirty="0"/>
          </a:p>
          <a:p>
            <a:pPr indent="533400"/>
            <a:r>
              <a:rPr lang="ru-RU" sz="2800" dirty="0"/>
              <a:t>5. Исследование взаимной корреляции спектральных составляющих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/ В. С. Минчук [и др.] // Проблемы физики, математики и техники. – 2023. – № 3 (56). - С. 69-74.</a:t>
            </a:r>
            <a:endParaRPr lang="en-US" sz="2800" dirty="0"/>
          </a:p>
          <a:p>
            <a:pPr indent="533400"/>
            <a:r>
              <a:rPr lang="ru-RU" sz="2800" dirty="0"/>
              <a:t>6. Управление динамикой развития </a:t>
            </a:r>
            <a:r>
              <a:rPr lang="ru-RU" sz="2800" dirty="0" err="1"/>
              <a:t>кавитационной</a:t>
            </a:r>
            <a:r>
              <a:rPr lang="ru-RU" sz="2800" dirty="0"/>
              <a:t> области в поле фокусирующего излучателя / Н. В. </a:t>
            </a:r>
            <a:r>
              <a:rPr lang="ru-RU" sz="2800" dirty="0" err="1"/>
              <a:t>Дежкунов</a:t>
            </a:r>
            <a:r>
              <a:rPr lang="ru-RU" sz="2800" dirty="0"/>
              <a:t> [и др.] // Прикладная механика и техническая физика. – 2025. – № 4. – С. 3 – 6.</a:t>
            </a:r>
            <a:endParaRPr lang="en-US" sz="2800" dirty="0"/>
          </a:p>
          <a:p>
            <a:pPr indent="533400"/>
            <a:r>
              <a:rPr lang="ru-RU" sz="2800" dirty="0"/>
              <a:t>7. </a:t>
            </a:r>
            <a:r>
              <a:rPr lang="ru-RU" sz="2800" dirty="0" err="1"/>
              <a:t>Курлюк</a:t>
            </a:r>
            <a:r>
              <a:rPr lang="ru-RU" sz="2800" dirty="0"/>
              <a:t>, Е. А. Методика анализа динамики разрушения </a:t>
            </a:r>
            <a:r>
              <a:rPr lang="ru-RU" sz="2800" dirty="0" err="1"/>
              <a:t>кавитационных</a:t>
            </a:r>
            <a:r>
              <a:rPr lang="ru-RU" sz="2800" dirty="0"/>
              <a:t> тест- образцов / Е. А. </a:t>
            </a:r>
            <a:r>
              <a:rPr lang="ru-RU" sz="2800" dirty="0" err="1"/>
              <a:t>Курлюк</a:t>
            </a:r>
            <a:r>
              <a:rPr lang="ru-RU" sz="2800" dirty="0"/>
              <a:t>, И.Е. </a:t>
            </a:r>
            <a:r>
              <a:rPr lang="ru-RU" sz="2800" dirty="0" err="1"/>
              <a:t>Олешук</a:t>
            </a:r>
            <a:r>
              <a:rPr lang="ru-RU" sz="2800" dirty="0"/>
              <a:t>, В. С. Минчук // Международный журнал гуманитарных и естественных наук. – 2025. – Т. 1-3. – С. 175 – 178.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68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981449" y="-399741"/>
            <a:ext cx="110490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Публикации соискателя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1295400" y="1657983"/>
            <a:ext cx="16421099" cy="966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 algn="just"/>
            <a:r>
              <a:rPr lang="ru-RU" sz="2800" i="1" dirty="0"/>
              <a:t>Статьи в сборниках научных трудов</a:t>
            </a:r>
            <a:endParaRPr lang="en-US" sz="2800" dirty="0"/>
          </a:p>
          <a:p>
            <a:pPr indent="533400" algn="just"/>
            <a:r>
              <a:rPr lang="be-BY" sz="2800" dirty="0"/>
              <a:t>8. Минчук, В. С. Исследование связи составляющих спектра кавитационного шума в поле ультразвуковой ванны / В. С. Минчук, Т. А. Дежкунов, И. Е. Олешук // Компьютерные системы и сети : сборник статей 60-й научной конференции аспирантов, магистрантов и студентов, Минск, 22–26 апреля 2024 г. / Белорусский государственный университет информатики и радиоэлектроники. – Минск, 2024. – С. 310–314.</a:t>
            </a:r>
            <a:endParaRPr lang="en-US" sz="2800" dirty="0"/>
          </a:p>
          <a:p>
            <a:pPr indent="533400" algn="just"/>
            <a:r>
              <a:rPr lang="ru-RU" sz="2800" dirty="0"/>
              <a:t>9. Минчук, В. С. Оценка размеров активной зоны кавитации в поле погружного излучателя / В. С. Минчук, В. П. </a:t>
            </a:r>
            <a:r>
              <a:rPr lang="ru-RU" sz="2800" dirty="0" err="1"/>
              <a:t>Шебеко</a:t>
            </a:r>
            <a:r>
              <a:rPr lang="ru-RU" sz="2800" dirty="0"/>
              <a:t>, Т. А. </a:t>
            </a:r>
            <a:r>
              <a:rPr lang="ru-RU" sz="2800" dirty="0" err="1"/>
              <a:t>Дежкунов</a:t>
            </a:r>
            <a:r>
              <a:rPr lang="ru-RU" sz="2800" dirty="0"/>
              <a:t> // Актуальные проблемы прочности: материалы LXVIII международной научной конференции, Витебск, 27–31 мая 2024 года / Институт технической акустики НАН Беларуси; под ред. В.В. </a:t>
            </a:r>
            <a:r>
              <a:rPr lang="ru-RU" sz="2800" dirty="0" err="1"/>
              <a:t>Рубаника</a:t>
            </a:r>
            <a:r>
              <a:rPr lang="ru-RU" sz="2800" dirty="0"/>
              <a:t>. – Минск : ИВЦ Минфина, 2024. – С. 385–387.</a:t>
            </a:r>
            <a:endParaRPr lang="en-US" sz="2800" dirty="0"/>
          </a:p>
          <a:p>
            <a:pPr indent="533400" algn="just"/>
            <a:r>
              <a:rPr lang="ru-RU" sz="2800" dirty="0"/>
              <a:t>10. Спектрально-акустический индикатор в комплекте с лабораторным оборудованием / В. С. Минчук [и др.]  // Материалы 18-й международной научно-технической конференции «Приборостроение – 2025», Минск, 13-15 ноября 2025 г. / Под ред. А.Л. </a:t>
            </a:r>
            <a:r>
              <a:rPr lang="ru-RU" sz="2800" dirty="0" err="1"/>
              <a:t>Толстик</a:t>
            </a:r>
            <a:r>
              <a:rPr lang="ru-RU" sz="2800" dirty="0"/>
              <a:t> и И.А. Гончаренко. – Минск: изд-во БНТУ, 2025. – С. 64 – 66.</a:t>
            </a:r>
            <a:endParaRPr lang="en-US" sz="2800" dirty="0"/>
          </a:p>
          <a:p>
            <a:pPr indent="533400" algn="just"/>
            <a:r>
              <a:rPr lang="ru-RU" sz="2800" dirty="0"/>
              <a:t>11. Совершенствование методики анализа динамики </a:t>
            </a:r>
            <a:r>
              <a:rPr lang="ru-RU" sz="2800" dirty="0" err="1"/>
              <a:t>кавитационного</a:t>
            </a:r>
            <a:r>
              <a:rPr lang="ru-RU" sz="2800" dirty="0"/>
              <a:t> разрушения тест - образцов / Е. А. </a:t>
            </a:r>
            <a:r>
              <a:rPr lang="ru-RU" sz="2800" dirty="0" err="1"/>
              <a:t>Курлюк</a:t>
            </a:r>
            <a:r>
              <a:rPr lang="ru-RU" sz="2800" dirty="0"/>
              <a:t> [и др.] // Техническая акустика: разработки, проблемы, перспективы: материалы V </a:t>
            </a:r>
            <a:r>
              <a:rPr lang="ru-RU" sz="2800" dirty="0" err="1"/>
              <a:t>Междунар</a:t>
            </a:r>
            <a:r>
              <a:rPr lang="ru-RU" sz="2800" dirty="0"/>
              <a:t>. науч. </a:t>
            </a:r>
            <a:r>
              <a:rPr lang="ru-RU" sz="2800" dirty="0" err="1"/>
              <a:t>конф</a:t>
            </a:r>
            <a:r>
              <a:rPr lang="ru-RU" sz="2800" dirty="0"/>
              <a:t>., Тольятти, РФ, 19–21 мая 2025 г. / под ред. Л. Д. </a:t>
            </a:r>
            <a:r>
              <a:rPr lang="ru-RU" sz="2800" dirty="0" err="1"/>
              <a:t>Мерсон</a:t>
            </a:r>
            <a:r>
              <a:rPr lang="ru-RU" sz="2800" dirty="0"/>
              <a:t> и В. В. Черняевой. – Тольятти: изд-во ТГТУ, 2025. – С. 80–81.</a:t>
            </a:r>
            <a:endParaRPr lang="en-US" sz="2800" dirty="0"/>
          </a:p>
          <a:p>
            <a:r>
              <a:rPr lang="ru-RU" sz="2800" dirty="0"/>
              <a:t> </a:t>
            </a:r>
            <a:endParaRPr lang="en-US" sz="2800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be-BY" dirty="0"/>
              <a:t/>
            </a:r>
            <a:br>
              <a:rPr lang="be-BY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24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657600" y="-495300"/>
            <a:ext cx="110490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Публикации соискателя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1219200" y="1638300"/>
            <a:ext cx="16535400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 algn="just"/>
            <a:r>
              <a:rPr lang="ru-RU" sz="2400" i="1" dirty="0"/>
              <a:t>Статьи в сборниках научных </a:t>
            </a:r>
            <a:r>
              <a:rPr lang="ru-RU" sz="2400" i="1" dirty="0" smtClean="0"/>
              <a:t>трудов</a:t>
            </a:r>
          </a:p>
          <a:p>
            <a:pPr indent="533400" algn="just"/>
            <a:r>
              <a:rPr lang="ru-RU" sz="2400" dirty="0" smtClean="0"/>
              <a:t>12</a:t>
            </a:r>
            <a:r>
              <a:rPr lang="ru-RU" sz="2400" dirty="0"/>
              <a:t>. Установка для исследования кавитации и испытаний </a:t>
            </a:r>
            <a:r>
              <a:rPr lang="ru-RU" sz="2400" dirty="0" err="1"/>
              <a:t>кавитометров</a:t>
            </a:r>
            <a:r>
              <a:rPr lang="ru-RU" sz="2400" dirty="0"/>
              <a:t> / В. С. Минчук [и др.] // Техническая акустика: разработки, проблемы, перспективы: материалы V </a:t>
            </a:r>
            <a:r>
              <a:rPr lang="ru-RU" sz="2400" dirty="0" err="1"/>
              <a:t>Междунар</a:t>
            </a:r>
            <a:r>
              <a:rPr lang="ru-RU" sz="2400" dirty="0"/>
              <a:t>. науч. </a:t>
            </a:r>
            <a:r>
              <a:rPr lang="ru-RU" sz="2400" dirty="0" err="1"/>
              <a:t>конф</a:t>
            </a:r>
            <a:r>
              <a:rPr lang="ru-RU" sz="2400" dirty="0"/>
              <a:t>., Тольятти, РФ, 19–21 мая 2025 г. / под ред. Л. Д. </a:t>
            </a:r>
            <a:r>
              <a:rPr lang="ru-RU" sz="2400" dirty="0" err="1"/>
              <a:t>Мерсон</a:t>
            </a:r>
            <a:r>
              <a:rPr lang="ru-RU" sz="2400" dirty="0"/>
              <a:t> и В. В. Черняевой. – Тольятти: изд-во ТГТУ, 2025. – С. 78–79.</a:t>
            </a:r>
            <a:endParaRPr lang="en-US" sz="2400" dirty="0"/>
          </a:p>
          <a:p>
            <a:pPr indent="533400" algn="just"/>
            <a:r>
              <a:rPr lang="ru-RU" sz="2400" dirty="0"/>
              <a:t>13. Импульсное модулирование ультразвукового поля как метод управления динамикой развития кавитации / Н. В. </a:t>
            </a:r>
            <a:r>
              <a:rPr lang="ru-RU" sz="2400" dirty="0" err="1"/>
              <a:t>Дежкунов</a:t>
            </a:r>
            <a:r>
              <a:rPr lang="ru-RU" sz="2400" dirty="0"/>
              <a:t> [и др.] // Перспективные материалы и технологии: материалы международного симпозиума, Витебск, 25 - 29 августа 2025 г. / под. ред. </a:t>
            </a:r>
            <a:r>
              <a:rPr lang="ru-RU" sz="2400" dirty="0" err="1"/>
              <a:t>Рубаника</a:t>
            </a:r>
            <a:r>
              <a:rPr lang="ru-RU" sz="2400" dirty="0"/>
              <a:t> В.В. – Минск: ИВЦ Минфина, 2025. – С. 228-229.</a:t>
            </a:r>
            <a:endParaRPr lang="en-US" sz="2400" dirty="0"/>
          </a:p>
          <a:p>
            <a:pPr indent="533400" algn="just"/>
            <a:r>
              <a:rPr lang="ru-RU" sz="2400" dirty="0"/>
              <a:t>14. </a:t>
            </a:r>
            <a:r>
              <a:rPr lang="ru-RU" sz="2400" dirty="0" err="1"/>
              <a:t>Воспроизводимость</a:t>
            </a:r>
            <a:r>
              <a:rPr lang="ru-RU" sz="2400" dirty="0"/>
              <a:t> </a:t>
            </a:r>
            <a:r>
              <a:rPr lang="ru-RU" sz="2400" dirty="0" err="1"/>
              <a:t>кавитационных</a:t>
            </a:r>
            <a:r>
              <a:rPr lang="ru-RU" sz="2400" dirty="0"/>
              <a:t> режимов в ультразвуковых ваннах / В. С. Минчук [и др.] // Техническая акустика: разработки, проблемы, перспективы: материалы </a:t>
            </a:r>
            <a:r>
              <a:rPr lang="en-US" sz="2400" dirty="0"/>
              <a:t>V</a:t>
            </a:r>
            <a:r>
              <a:rPr lang="ru-RU" sz="2400" dirty="0"/>
              <a:t> </a:t>
            </a:r>
            <a:r>
              <a:rPr lang="ru-RU" sz="2400" dirty="0" err="1"/>
              <a:t>Междунар</a:t>
            </a:r>
            <a:r>
              <a:rPr lang="ru-RU" sz="2400" dirty="0"/>
              <a:t>. науч. </a:t>
            </a:r>
            <a:r>
              <a:rPr lang="ru-RU" sz="2400" dirty="0" err="1"/>
              <a:t>конф</a:t>
            </a:r>
            <a:r>
              <a:rPr lang="ru-RU" sz="2400" dirty="0"/>
              <a:t>., Тольятти, РФ, 19–21 мая 2025 г. / под ред. Л. Д. </a:t>
            </a:r>
            <a:r>
              <a:rPr lang="ru-RU" sz="2400" dirty="0" err="1"/>
              <a:t>Мерсон</a:t>
            </a:r>
            <a:r>
              <a:rPr lang="ru-RU" sz="2400" dirty="0"/>
              <a:t> и В. В. Черняевой. – Тольятти: изд-во ТГТУ, 2025. – С. 82–83. </a:t>
            </a:r>
            <a:endParaRPr lang="en-US" sz="2400" dirty="0"/>
          </a:p>
          <a:p>
            <a:pPr indent="533400" algn="just"/>
            <a:r>
              <a:rPr lang="ru-RU" sz="2400" dirty="0"/>
              <a:t>15. Сравнительное исследование эффективности оценки активности кавитации датчиками с различающимися частотными характеристиками / И. Е. </a:t>
            </a:r>
            <a:r>
              <a:rPr lang="ru-RU" sz="2400" dirty="0" err="1"/>
              <a:t>Олешук</a:t>
            </a:r>
            <a:r>
              <a:rPr lang="ru-RU" sz="2400" dirty="0"/>
              <a:t> [и др.] // Измерения, автоматизация и моделирование в промышленности и научных исследованиях (ИАМП–2025): материалы </a:t>
            </a:r>
            <a:r>
              <a:rPr lang="en-US" sz="2400" dirty="0"/>
              <a:t>XX</a:t>
            </a:r>
            <a:r>
              <a:rPr lang="ru-RU" sz="2400" dirty="0"/>
              <a:t> юбилейной </a:t>
            </a:r>
            <a:r>
              <a:rPr lang="ru-RU" sz="2400" dirty="0" err="1"/>
              <a:t>Всерос</a:t>
            </a:r>
            <a:r>
              <a:rPr lang="ru-RU" sz="2400" dirty="0"/>
              <a:t>. (с </a:t>
            </a:r>
            <a:r>
              <a:rPr lang="ru-RU" sz="2400" dirty="0" err="1"/>
              <a:t>междунар</a:t>
            </a:r>
            <a:r>
              <a:rPr lang="ru-RU" sz="2400" dirty="0"/>
              <a:t>. участием) науч.-техн. </a:t>
            </a:r>
            <a:r>
              <a:rPr lang="ru-RU" sz="2400" dirty="0" err="1"/>
              <a:t>конф</a:t>
            </a:r>
            <a:r>
              <a:rPr lang="ru-RU" sz="2400" dirty="0"/>
              <a:t>. студентов, аспирантов и молодых ученых, Бийск, 22–24 окт. 2025 г. / под ред. оргкомитета </a:t>
            </a:r>
            <a:r>
              <a:rPr lang="ru-RU" sz="2400" dirty="0" err="1"/>
              <a:t>конф</a:t>
            </a:r>
            <a:r>
              <a:rPr lang="ru-RU" sz="2400" dirty="0"/>
              <a:t>. – Бийск : Изд-во </a:t>
            </a:r>
            <a:r>
              <a:rPr lang="ru-RU" sz="2400" dirty="0" err="1"/>
              <a:t>Алт</a:t>
            </a:r>
            <a:r>
              <a:rPr lang="ru-RU" sz="2400" dirty="0"/>
              <a:t>. гос. </a:t>
            </a:r>
            <a:r>
              <a:rPr lang="ru-RU" sz="2400" dirty="0" err="1"/>
              <a:t>техн</a:t>
            </a:r>
            <a:r>
              <a:rPr lang="ru-RU" sz="2400" dirty="0"/>
              <a:t>. ун-та им. И. И. Ползунова, 2025. – С. 139–141. </a:t>
            </a:r>
            <a:endParaRPr lang="en-US" sz="2400" dirty="0"/>
          </a:p>
          <a:p>
            <a:pPr indent="533400" algn="just"/>
            <a:r>
              <a:rPr lang="ru-RU" sz="2400" dirty="0"/>
              <a:t>16. </a:t>
            </a:r>
            <a:r>
              <a:rPr lang="ru-RU" sz="2400" dirty="0" err="1"/>
              <a:t>Курлюк</a:t>
            </a:r>
            <a:r>
              <a:rPr lang="ru-RU" sz="2400" dirty="0"/>
              <a:t>, Е. А. Механизмы генерирования спектральных компонент </a:t>
            </a:r>
            <a:r>
              <a:rPr lang="ru-RU" sz="2400" dirty="0" err="1"/>
              <a:t>кавитационного</a:t>
            </a:r>
            <a:r>
              <a:rPr lang="ru-RU" sz="2400" dirty="0"/>
              <a:t> шума / Е. А. </a:t>
            </a:r>
            <a:r>
              <a:rPr lang="ru-RU" sz="2400" dirty="0" err="1"/>
              <a:t>Курлюк</a:t>
            </a:r>
            <a:r>
              <a:rPr lang="ru-RU" sz="2400" dirty="0"/>
              <a:t>, В. С. Минчук, А. Ю. </a:t>
            </a:r>
            <a:r>
              <a:rPr lang="ru-RU" sz="2400" dirty="0" err="1"/>
              <a:t>Перхунова</a:t>
            </a:r>
            <a:r>
              <a:rPr lang="ru-RU" sz="2400" dirty="0"/>
              <a:t> // Измерения, автоматизация и моделирование в промышленности и научных исследованиях (ИАМП–2025): материалы </a:t>
            </a:r>
            <a:r>
              <a:rPr lang="en-US" sz="2400" dirty="0"/>
              <a:t>XX</a:t>
            </a:r>
            <a:r>
              <a:rPr lang="ru-RU" sz="2400" dirty="0"/>
              <a:t> юбилейной </a:t>
            </a:r>
            <a:r>
              <a:rPr lang="ru-RU" sz="2400" dirty="0" err="1"/>
              <a:t>Всерос</a:t>
            </a:r>
            <a:r>
              <a:rPr lang="ru-RU" sz="2400" dirty="0"/>
              <a:t>. (с </a:t>
            </a:r>
            <a:r>
              <a:rPr lang="ru-RU" sz="2400" dirty="0" err="1"/>
              <a:t>междунар</a:t>
            </a:r>
            <a:r>
              <a:rPr lang="ru-RU" sz="2400" dirty="0"/>
              <a:t>. участием) науч.-техн. </a:t>
            </a:r>
            <a:r>
              <a:rPr lang="ru-RU" sz="2400" dirty="0" err="1"/>
              <a:t>конф</a:t>
            </a:r>
            <a:r>
              <a:rPr lang="ru-RU" sz="2400" dirty="0"/>
              <a:t>. студентов, аспирантов и молодых ученых, Бийск, 22–24 окт. 2025 г. / под ред. оргкомитета </a:t>
            </a:r>
            <a:r>
              <a:rPr lang="ru-RU" sz="2400" dirty="0" err="1"/>
              <a:t>конф</a:t>
            </a:r>
            <a:r>
              <a:rPr lang="ru-RU" sz="2400" dirty="0"/>
              <a:t>. – Бийск : Изд-во </a:t>
            </a:r>
            <a:r>
              <a:rPr lang="ru-RU" sz="2400" dirty="0" err="1"/>
              <a:t>Алт</a:t>
            </a:r>
            <a:r>
              <a:rPr lang="ru-RU" sz="2400" dirty="0"/>
              <a:t>. гос. </a:t>
            </a:r>
            <a:r>
              <a:rPr lang="ru-RU" sz="2400" dirty="0" err="1"/>
              <a:t>техн</a:t>
            </a:r>
            <a:r>
              <a:rPr lang="ru-RU" sz="2400" dirty="0"/>
              <a:t>. ун-та им. И. И. Ползунова, 2025. – С. 115–116. </a:t>
            </a:r>
            <a:endParaRPr lang="en-US" sz="2400" dirty="0"/>
          </a:p>
          <a:p>
            <a:pPr indent="533400" algn="just"/>
            <a:r>
              <a:rPr lang="ru-RU" sz="2400" dirty="0"/>
              <a:t> </a:t>
            </a:r>
            <a:endParaRPr lang="en-US" sz="2400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ru-RU" dirty="0"/>
              <a:t> </a:t>
            </a:r>
            <a:endParaRPr lang="en-US" dirty="0"/>
          </a:p>
          <a:p>
            <a:r>
              <a:rPr lang="be-BY" dirty="0"/>
              <a:t/>
            </a:r>
            <a:br>
              <a:rPr lang="be-BY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74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-6283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</p:sp>
      <p:sp>
        <p:nvSpPr>
          <p:cNvPr id="3" name="Freeform 3"/>
          <p:cNvSpPr/>
          <p:nvPr/>
        </p:nvSpPr>
        <p:spPr>
          <a:xfrm rot="887923">
            <a:off x="13475833" y="-8787301"/>
            <a:ext cx="13977230" cy="14342307"/>
          </a:xfrm>
          <a:custGeom>
            <a:avLst/>
            <a:gdLst/>
            <a:ahLst/>
            <a:cxnLst/>
            <a:rect l="l" t="t" r="r" b="b"/>
            <a:pathLst>
              <a:path w="13977230" h="14342307">
                <a:moveTo>
                  <a:pt x="0" y="0"/>
                </a:moveTo>
                <a:lnTo>
                  <a:pt x="13977230" y="0"/>
                </a:lnTo>
                <a:lnTo>
                  <a:pt x="13977230" y="14342307"/>
                </a:lnTo>
                <a:lnTo>
                  <a:pt x="0" y="1434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 rot="887923">
            <a:off x="-6694280" y="7652583"/>
            <a:ext cx="13977230" cy="14342307"/>
          </a:xfrm>
          <a:custGeom>
            <a:avLst/>
            <a:gdLst/>
            <a:ahLst/>
            <a:cxnLst/>
            <a:rect l="l" t="t" r="r" b="b"/>
            <a:pathLst>
              <a:path w="13977230" h="14342307">
                <a:moveTo>
                  <a:pt x="0" y="0"/>
                </a:moveTo>
                <a:lnTo>
                  <a:pt x="13977230" y="0"/>
                </a:lnTo>
                <a:lnTo>
                  <a:pt x="13977230" y="14342307"/>
                </a:lnTo>
                <a:lnTo>
                  <a:pt x="0" y="143423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6"/>
          <p:cNvSpPr txBox="1"/>
          <p:nvPr/>
        </p:nvSpPr>
        <p:spPr>
          <a:xfrm>
            <a:off x="3124200" y="3695700"/>
            <a:ext cx="11049000" cy="1455720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400" dirty="0" smtClean="0">
                <a:latin typeface="Montserrat" panose="020B0604020202020204" charset="0"/>
                <a:cs typeface="Montserrat" panose="020B0604020202020204" charset="0"/>
              </a:rPr>
              <a:t>Спасибо за внимание!</a:t>
            </a:r>
            <a:endParaRPr lang="ru-RU" sz="4400" dirty="0">
              <a:latin typeface="Montserrat" panose="020B0604020202020204" charset="0"/>
              <a:cs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1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5624339" y="6983879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390365" y="65155"/>
            <a:ext cx="12011608" cy="1504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>
                <a:latin typeface="+mj-lt"/>
                <a:cs typeface="Montserrat" panose="020B0604020202020204" charset="0"/>
              </a:rPr>
              <a:t>Актуальность темы исследования</a:t>
            </a:r>
            <a:endParaRPr lang="en-US" sz="4000" spc="978" dirty="0">
              <a:solidFill>
                <a:srgbClr val="231F20"/>
              </a:solidFill>
              <a:latin typeface="+mj-lt"/>
              <a:ea typeface="Oswald Bold"/>
              <a:cs typeface="Montserrat" panose="020B0604020202020204" charset="0"/>
              <a:sym typeface="Oswald Bold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2209800" y="2324100"/>
            <a:ext cx="1470660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5475" algn="just"/>
            <a:r>
              <a:rPr lang="ru-RU" sz="2800" dirty="0"/>
              <a:t>Для исследования и оценки кавитации в жидкостях применяется ряд методов, включая эрозионные, химические, оптические и акустические, каждый из которых имеет существенные ограничения, что препятствует их использованию в качестве универсального способа контроля активности кавитации. Пассивные акустические методы, основанные на регистрации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шума, рассматриваются как наиболее перспективные, однако в настоящее время отсутствует единое общепринятое представление о том, какие спектральные компоненты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следует использовать для количественной оценки активности кавитации. Различные подходы к анализу спектра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приводят к несопоставимости результатов измерений и затрудняют их стандартизацию.</a:t>
            </a:r>
            <a:endParaRPr lang="en-US" sz="2800" dirty="0"/>
          </a:p>
          <a:p>
            <a:pPr indent="625475" algn="just"/>
            <a:r>
              <a:rPr lang="ru-RU" sz="2800" dirty="0"/>
              <a:t>В связи с этим актуальной является разработка спектрально-акустического метода измерения активности кавитации в низкочастотных ультразвуковых полях, который может служить основой стандартизации измерений активности кавитации и введения эталона активности кавитации. </a:t>
            </a:r>
            <a:endParaRPr lang="en-US" sz="28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5776739" y="6869103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352800" y="-342900"/>
            <a:ext cx="12011608" cy="14587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/>
              <a:t>Цель и задачи </a:t>
            </a:r>
            <a:r>
              <a:rPr lang="ru-RU" sz="4000" dirty="0"/>
              <a:t>работы</a:t>
            </a:r>
            <a:endParaRPr lang="en-US" sz="4000" spc="978" dirty="0">
              <a:solidFill>
                <a:srgbClr val="231F20"/>
              </a:solidFill>
              <a:latin typeface="Montserrat" panose="020B0604020202020204" charset="0"/>
              <a:ea typeface="Oswald Bold"/>
              <a:cs typeface="Montserrat" panose="020B0604020202020204" charset="0"/>
              <a:sym typeface="Oswald Bold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1524000" y="2247900"/>
            <a:ext cx="164592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 algn="just"/>
            <a:r>
              <a:rPr lang="ru-RU" sz="2800" b="1" dirty="0"/>
              <a:t>Целью</a:t>
            </a:r>
            <a:r>
              <a:rPr lang="ru-RU" sz="2800" dirty="0"/>
              <a:t> диссертации является разработка и обоснование единого подхода к измерению активности кавитации в низкочастотных ультразвуковых полях на основе анализа спектра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шума.</a:t>
            </a:r>
            <a:endParaRPr lang="en-US" sz="2800" dirty="0"/>
          </a:p>
          <a:p>
            <a:pPr indent="533400" algn="just"/>
            <a:endParaRPr lang="ru-RU" sz="2800" dirty="0" smtClean="0"/>
          </a:p>
          <a:p>
            <a:pPr indent="533400" algn="just"/>
            <a:r>
              <a:rPr lang="ru-RU" sz="2800" dirty="0" smtClean="0"/>
              <a:t>Поставленная </a:t>
            </a:r>
            <a:r>
              <a:rPr lang="ru-RU" sz="2800" dirty="0"/>
              <a:t>цель работы определяет </a:t>
            </a:r>
            <a:r>
              <a:rPr lang="ru-RU" sz="2800" b="1" dirty="0"/>
              <a:t>следующие основные задачи:</a:t>
            </a:r>
            <a:endParaRPr lang="en-US" sz="2800" dirty="0"/>
          </a:p>
          <a:p>
            <a:pPr indent="533400" algn="just"/>
            <a:r>
              <a:rPr lang="ru-RU" sz="2800" dirty="0"/>
              <a:t>1. Провести анализ существующих методов регистрации и оценки активности кавитации, а также подходов к интерпретации спектра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шума. Выявить существующие ограничения и недостатки предложенных подходов.</a:t>
            </a:r>
            <a:endParaRPr lang="en-US" sz="2800" dirty="0"/>
          </a:p>
          <a:p>
            <a:pPr indent="533400" algn="just"/>
            <a:r>
              <a:rPr lang="ru-RU" sz="2800" dirty="0"/>
              <a:t>2. Исследовать и оптимизировать датчики кавитации с целью повышения равномерности их спектральной чувствительности и достоверности регистрации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шума.</a:t>
            </a:r>
            <a:endParaRPr lang="en-US" sz="2800" dirty="0"/>
          </a:p>
          <a:p>
            <a:pPr indent="533400" algn="just"/>
            <a:r>
              <a:rPr lang="ru-RU" sz="2800" dirty="0"/>
              <a:t>3. Экспериментально исследовать спектры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в низкочастотных ультразвуковых полях при изменении параметров ультразвукового воздействия и пространственного положения датчика.</a:t>
            </a:r>
            <a:endParaRPr lang="en-US" sz="2800" dirty="0"/>
          </a:p>
          <a:p>
            <a:pPr indent="533400" algn="just"/>
            <a:r>
              <a:rPr lang="ru-RU" sz="2800" dirty="0"/>
              <a:t>4. Провести серию эрозионных тестов. Установить взаимосвязь спектральных компонент </a:t>
            </a:r>
            <a:r>
              <a:rPr lang="ru-RU" sz="2800" dirty="0" err="1"/>
              <a:t>кавитационного</a:t>
            </a:r>
            <a:r>
              <a:rPr lang="ru-RU" sz="2800" dirty="0"/>
              <a:t> шума между собой и с результатами эрозионных тестов. На основе полученной информации разработать спектрально-акустический метод измерения активности кавитации.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47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843540" y="7326304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2000" y="-424762"/>
            <a:ext cx="170688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>
                <a:latin typeface="+mj-lt"/>
                <a:cs typeface="Montserrat" panose="020B0604020202020204" charset="0"/>
              </a:rPr>
              <a:t>Выполнение работы в рамках научных программ</a:t>
            </a:r>
          </a:p>
        </p:txBody>
      </p:sp>
      <p:sp>
        <p:nvSpPr>
          <p:cNvPr id="7" name="Freeform 7"/>
          <p:cNvSpPr/>
          <p:nvPr/>
        </p:nvSpPr>
        <p:spPr>
          <a:xfrm rot="7063235">
            <a:off x="12456068" y="8649300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187941" y="1655445"/>
            <a:ext cx="1603325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Исследования проводились в рамках: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г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осударственной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научно-технической программы (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ГНТП) –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з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адание 63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«Разработать, изготовить и внедрить в учебный процесс спектрально-акустический индикатор кавитации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», подпрограммы «научно-учебное оборудование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»;</a:t>
            </a:r>
            <a:endParaRPr lang="ru-RU" sz="2800" dirty="0" smtClean="0">
              <a:ea typeface="Calibri" panose="020F0502020204030204" pitchFamily="34" charset="0"/>
              <a:cs typeface="Montserrat" panose="020B060402020202020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гранта Белорусского республиканского фонда фундаментальных исследований (БРФФИ)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№Т23М-026 от 02.05.2023 «Разработка метода коррекции спектральной чувствительности датчиков кавитации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»;</a:t>
            </a:r>
            <a:endParaRPr lang="ru-RU" sz="2800" dirty="0">
              <a:ea typeface="Calibri" panose="020F0502020204030204" pitchFamily="34" charset="0"/>
              <a:cs typeface="Montserrat" panose="020B060402020202020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государственной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программы научных исследований 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(ГПНИ) –  задание 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2.16 «Разработка прибора для контроля режима ультразвуковой интенсификации процесса электрохимического осаждения 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наноматериалов</a:t>
            </a:r>
            <a:r>
              <a:rPr lang="ru-RU" sz="2800" dirty="0">
                <a:ea typeface="Calibri" panose="020F0502020204030204" pitchFamily="34" charset="0"/>
                <a:cs typeface="Montserrat" panose="020B0604020202020204" charset="0"/>
              </a:rPr>
              <a:t>» подпрограммы «</a:t>
            </a:r>
            <a:r>
              <a:rPr lang="ru-RU" sz="2800" dirty="0" err="1">
                <a:ea typeface="Calibri" panose="020F0502020204030204" pitchFamily="34" charset="0"/>
                <a:cs typeface="Montserrat" panose="020B0604020202020204" charset="0"/>
              </a:rPr>
              <a:t>Наноструктура</a:t>
            </a:r>
            <a:r>
              <a:rPr lang="ru-RU" sz="2800" dirty="0" smtClean="0">
                <a:ea typeface="Calibri" panose="020F0502020204030204" pitchFamily="34" charset="0"/>
                <a:cs typeface="Montserrat" panose="020B0604020202020204" charset="0"/>
              </a:rPr>
              <a:t>».</a:t>
            </a:r>
            <a:endParaRPr lang="en-US" sz="2800" dirty="0">
              <a:effectLst/>
              <a:ea typeface="Calibri" panose="020F0502020204030204" pitchFamily="34" charset="0"/>
              <a:cs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081538" y="6869103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483032" y="-231150"/>
            <a:ext cx="13106399" cy="144917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cs typeface="Montserrat" panose="020B0604020202020204" charset="0"/>
              </a:rPr>
              <a:t>Спектрально-акустический метод исследования кавитации</a:t>
            </a:r>
            <a:endParaRPr lang="ru-RU" sz="4000" dirty="0"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2243487" y="-1005305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0113685" y="2423024"/>
            <a:ext cx="750017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В качестве оценок активности кавитации сравнивались:</a:t>
            </a:r>
            <a:endParaRPr lang="en-US" sz="2400" dirty="0" smtClean="0">
              <a:effectLst/>
              <a:ea typeface="Calibri" panose="020F0502020204030204" pitchFamily="34" charset="0"/>
              <a:cs typeface="Montserrat" panose="020B0604020202020204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ea typeface="Calibri" panose="020F0502020204030204" pitchFamily="34" charset="0"/>
                <a:cs typeface="Montserrat" panose="020B0604020202020204" charset="0"/>
              </a:rPr>
              <a:t>интеграл высокочастотной области спектра (показан зеленым), используется в текущем поколении </a:t>
            </a:r>
            <a:r>
              <a:rPr lang="ru-RU" sz="2400" dirty="0" err="1" smtClean="0">
                <a:effectLst/>
                <a:ea typeface="Calibri" panose="020F0502020204030204" pitchFamily="34" charset="0"/>
                <a:cs typeface="Montserrat" panose="020B0604020202020204" charset="0"/>
              </a:rPr>
              <a:t>кавитометров</a:t>
            </a:r>
            <a:r>
              <a:rPr lang="ru-RU" sz="2400" dirty="0" smtClean="0">
                <a:effectLst/>
                <a:ea typeface="Calibri" panose="020F0502020204030204" pitchFamily="34" charset="0"/>
                <a:cs typeface="Montserrat" panose="020B0604020202020204" charset="0"/>
              </a:rPr>
              <a:t> БГУИР;</a:t>
            </a:r>
          </a:p>
          <a:p>
            <a:pPr marL="503238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амплитуда </a:t>
            </a:r>
            <a:r>
              <a:rPr lang="ru-RU" sz="2400" dirty="0" err="1" smtClean="0">
                <a:ea typeface="Calibri" panose="020F0502020204030204" pitchFamily="34" charset="0"/>
                <a:cs typeface="Montserrat" panose="020B0604020202020204" charset="0"/>
              </a:rPr>
              <a:t>субгармоники</a:t>
            </a: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 на частоте </a:t>
            </a:r>
            <a:r>
              <a:rPr lang="en-US" sz="2400" i="1" dirty="0" smtClean="0">
                <a:ea typeface="Calibri" panose="020F0502020204030204" pitchFamily="34" charset="0"/>
                <a:cs typeface="Montserrat" panose="020B0604020202020204" charset="0"/>
              </a:rPr>
              <a:t>f</a:t>
            </a:r>
            <a:r>
              <a:rPr lang="en-US" sz="2400" baseline="-25000" dirty="0" smtClean="0">
                <a:ea typeface="Calibri" panose="020F0502020204030204" pitchFamily="34" charset="0"/>
                <a:cs typeface="Montserrat" panose="020B0604020202020204" charset="0"/>
              </a:rPr>
              <a:t>0</a:t>
            </a:r>
            <a:r>
              <a:rPr lang="en-US" sz="2400" dirty="0" smtClean="0">
                <a:ea typeface="Calibri" panose="020F0502020204030204" pitchFamily="34" charset="0"/>
                <a:cs typeface="Montserrat" panose="020B0604020202020204" charset="0"/>
              </a:rPr>
              <a:t>/2</a:t>
            </a: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 (показана синим);</a:t>
            </a:r>
          </a:p>
          <a:p>
            <a:pPr marL="503238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ffectLst/>
                <a:ea typeface="Calibri" panose="020F0502020204030204" pitchFamily="34" charset="0"/>
                <a:cs typeface="Montserrat" panose="020B0604020202020204" charset="0"/>
              </a:rPr>
              <a:t>амплитуд</a:t>
            </a:r>
            <a:r>
              <a:rPr lang="ru-RU" sz="2400" dirty="0">
                <a:ea typeface="Calibri" panose="020F0502020204030204" pitchFamily="34" charset="0"/>
                <a:cs typeface="Montserrat" panose="020B0604020202020204" charset="0"/>
              </a:rPr>
              <a:t>а</a:t>
            </a:r>
            <a:r>
              <a:rPr lang="ru-RU" sz="2400" dirty="0" smtClean="0">
                <a:effectLst/>
                <a:ea typeface="Calibri" panose="020F0502020204030204" pitchFamily="34" charset="0"/>
                <a:cs typeface="Montserrat" panose="020B0604020202020204" charset="0"/>
              </a:rPr>
              <a:t> гармоник и </a:t>
            </a:r>
            <a:r>
              <a:rPr lang="ru-RU" sz="2400" dirty="0" err="1" smtClean="0">
                <a:effectLst/>
                <a:ea typeface="Calibri" panose="020F0502020204030204" pitchFamily="34" charset="0"/>
                <a:cs typeface="Montserrat" panose="020B0604020202020204" charset="0"/>
              </a:rPr>
              <a:t>ультрагармоник</a:t>
            </a:r>
            <a:r>
              <a:rPr lang="ru-RU" sz="2400" dirty="0" smtClean="0">
                <a:effectLst/>
                <a:ea typeface="Calibri" panose="020F0502020204030204" pitchFamily="34" charset="0"/>
                <a:cs typeface="Montserrat" panose="020B0604020202020204" charset="0"/>
              </a:rPr>
              <a:t>  (показаны красным и желтым);</a:t>
            </a:r>
          </a:p>
          <a:p>
            <a:pPr marL="503238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амплитуда непрерывной составляющей спектра (показана розовым);</a:t>
            </a:r>
          </a:p>
          <a:p>
            <a:pPr marL="503238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a typeface="Calibri" panose="020F0502020204030204" pitchFamily="34" charset="0"/>
                <a:cs typeface="Montserrat" panose="020B0604020202020204" charset="0"/>
              </a:rPr>
              <a:t>варьирование диапазонов интегрирования спектра.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08226" y="1961359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Montserrat" panose="020B0604020202020204" charset="0"/>
              </a:rPr>
              <a:t>Характерный спектр </a:t>
            </a:r>
            <a:r>
              <a:rPr lang="ru-RU" sz="2400" dirty="0" err="1" smtClean="0">
                <a:cs typeface="Montserrat" panose="020B0604020202020204" charset="0"/>
              </a:rPr>
              <a:t>кавитационного</a:t>
            </a:r>
            <a:r>
              <a:rPr lang="ru-RU" sz="2400" dirty="0" smtClean="0">
                <a:cs typeface="Montserrat" panose="020B0604020202020204" charset="0"/>
              </a:rPr>
              <a:t> шума:</a:t>
            </a:r>
            <a:endParaRPr lang="en-US" sz="2400" dirty="0">
              <a:cs typeface="Montserrat" panose="020B06040202020202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26" y="2589316"/>
            <a:ext cx="9504000" cy="610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5319540" y="7194493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852847" y="-325850"/>
            <a:ext cx="151638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ea typeface="Calibri" panose="020F0502020204030204" pitchFamily="34" charset="0"/>
                <a:cs typeface="Montserrat" panose="020B0604020202020204" charset="0"/>
              </a:rPr>
              <a:t>Корректировки </a:t>
            </a:r>
            <a:r>
              <a:rPr lang="ru-RU" sz="4000" dirty="0">
                <a:latin typeface="+mj-lt"/>
                <a:ea typeface="Calibri" panose="020F0502020204030204" pitchFamily="34" charset="0"/>
                <a:cs typeface="Montserrat" panose="020B0604020202020204" charset="0"/>
              </a:rPr>
              <a:t>спектральной </a:t>
            </a:r>
            <a:r>
              <a:rPr lang="ru-RU" sz="4000" dirty="0" smtClean="0">
                <a:latin typeface="+mj-lt"/>
                <a:ea typeface="Calibri" panose="020F0502020204030204" pitchFamily="34" charset="0"/>
                <a:cs typeface="Montserrat" panose="020B0604020202020204" charset="0"/>
              </a:rPr>
              <a:t>чувствительности датчиков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3332954" y="-931414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6" name="Прямоугольник 25"/>
          <p:cNvSpPr/>
          <p:nvPr/>
        </p:nvSpPr>
        <p:spPr>
          <a:xfrm>
            <a:off x="1153823" y="1467485"/>
            <a:ext cx="156743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Цель:</a:t>
            </a:r>
            <a:r>
              <a:rPr lang="ru-RU" sz="2400" dirty="0" smtClean="0"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 </a:t>
            </a:r>
            <a:r>
              <a:rPr lang="ru-RU" sz="2400" dirty="0"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повышение равномерности спектральной чувствительности датчиков </a:t>
            </a:r>
            <a:r>
              <a:rPr lang="ru-RU" sz="2400" dirty="0" smtClean="0"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кавитации.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Montserrat" panose="020B0604020202020204" charset="0"/>
                <a:ea typeface="Calibri" panose="020F0502020204030204" pitchFamily="34" charset="0"/>
                <a:cs typeface="Montserrat" panose="020B0604020202020204" charset="0"/>
              </a:rPr>
              <a:t>Работа выполнена в рамках гранта БРФФИ.</a:t>
            </a:r>
            <a:endParaRPr lang="ru-RU" sz="2400" dirty="0">
              <a:latin typeface="Montserrat" panose="020B0604020202020204" charset="0"/>
              <a:ea typeface="Calibri" panose="020F0502020204030204" pitchFamily="34" charset="0"/>
              <a:cs typeface="Montserrat" panose="020B060402020202020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sz="2400" dirty="0">
              <a:effectLst/>
              <a:latin typeface="Montserrat" panose="020B0604020202020204" charset="0"/>
              <a:ea typeface="Calibri" panose="020F0502020204030204" pitchFamily="34" charset="0"/>
              <a:cs typeface="Montserrat" panose="020B060402020202020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90" y="3538908"/>
            <a:ext cx="8640000" cy="55884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747" y="3538909"/>
            <a:ext cx="8640000" cy="558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9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6081538" y="6869103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524000" y="-353670"/>
            <a:ext cx="15271568" cy="144917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Исследование спектра КШ при варьировании мощности ультразвука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3713955" y="-1098217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453"/>
          <a:stretch/>
        </p:blipFill>
        <p:spPr>
          <a:xfrm>
            <a:off x="706200" y="1866900"/>
            <a:ext cx="10800000" cy="78050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80074" y="1866900"/>
            <a:ext cx="596972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/>
              <a:t>Показано, что характер зависимостей </a:t>
            </a:r>
            <a:r>
              <a:rPr lang="ru-RU" sz="2400" dirty="0" smtClean="0"/>
              <a:t>амплитуд компонент спектра от </a:t>
            </a:r>
            <a:r>
              <a:rPr lang="ru-RU" sz="2400" dirty="0"/>
              <a:t>интенсивности ультразвука различается для малых и больших расстояний от </a:t>
            </a:r>
            <a:r>
              <a:rPr lang="ru-RU" sz="2400" dirty="0" smtClean="0"/>
              <a:t>излучателя</a:t>
            </a:r>
          </a:p>
          <a:p>
            <a:pPr indent="352425" algn="just">
              <a:buFont typeface="Arial" panose="020B0604020202020204" pitchFamily="34" charset="0"/>
              <a:buChar char="•"/>
            </a:pPr>
            <a:endParaRPr lang="ru-RU" sz="2400" dirty="0"/>
          </a:p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/>
              <a:t>Установлено, что связь исследовавших параметров между собой характеризуется высокой степенью корреляции для близких расстояний от </a:t>
            </a:r>
            <a:r>
              <a:rPr lang="ru-RU" sz="2400" dirty="0" smtClean="0"/>
              <a:t>в </a:t>
            </a:r>
            <a:r>
              <a:rPr lang="ru-RU" sz="2400" dirty="0"/>
              <a:t>условиях развитой </a:t>
            </a:r>
            <a:r>
              <a:rPr lang="ru-RU" sz="2400" dirty="0" err="1"/>
              <a:t>кавитационной</a:t>
            </a:r>
            <a:r>
              <a:rPr lang="ru-RU" sz="2400" dirty="0"/>
              <a:t> </a:t>
            </a:r>
            <a:r>
              <a:rPr lang="ru-RU" sz="2400" dirty="0" smtClean="0"/>
              <a:t>области.</a:t>
            </a:r>
          </a:p>
          <a:p>
            <a:pPr indent="352425" algn="just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В </a:t>
            </a:r>
            <a:r>
              <a:rPr lang="ru-RU" sz="2400" dirty="0" err="1"/>
              <a:t>кавитационной</a:t>
            </a:r>
            <a:r>
              <a:rPr lang="ru-RU" sz="2400" dirty="0"/>
              <a:t> области вдали от излучателя эти параметры не связаны однозначно между собой и характеризуются низким уровнем корреляции.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06200" y="1311632"/>
            <a:ext cx="9728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Амплитуда компонент спектра при варьировании мощности излучателя: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9709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187195">
            <a:off x="-2262676" y="9545906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447800" y="-266700"/>
            <a:ext cx="15271568" cy="146270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Исследование спектра КШ при варьировании положения датчика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2016048">
            <a:off x="16228554" y="-1250618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9"/>
          <p:cNvSpPr txBox="1"/>
          <p:nvPr/>
        </p:nvSpPr>
        <p:spPr>
          <a:xfrm>
            <a:off x="10129543" y="1943100"/>
            <a:ext cx="7625057" cy="830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/>
              <a:t>Показано, что амплитуды различных спектральных компонент </a:t>
            </a:r>
            <a:r>
              <a:rPr lang="ru-RU" sz="2400" dirty="0" err="1"/>
              <a:t>кавитационного</a:t>
            </a:r>
            <a:r>
              <a:rPr lang="ru-RU" sz="2400" dirty="0"/>
              <a:t> шума существенно зависят от расстояния до излучателя и имеют выраженную пространственную </a:t>
            </a:r>
            <a:r>
              <a:rPr lang="ru-RU" sz="2400" dirty="0" smtClean="0"/>
              <a:t>неоднородность. </a:t>
            </a:r>
          </a:p>
          <a:p>
            <a:pPr indent="352425" algn="just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Показано</a:t>
            </a:r>
            <a:r>
              <a:rPr lang="ru-RU" sz="2400" dirty="0"/>
              <a:t>, что основная гармоника демонстрирует наиболее выраженное ослабление по сравнению с другими спектральными компонентами. Аналогичная тенденция наблюдается для непрерывной составляющей и интегральных спектральных характеристик, однако скорость их уменьшения различна: высокочастотные области спектра оказываются менее чувствительными к удалению от излучателя. </a:t>
            </a:r>
            <a:endParaRPr lang="ru-RU" sz="2400" dirty="0" smtClean="0"/>
          </a:p>
          <a:p>
            <a:pPr indent="352425" algn="just">
              <a:buFont typeface="Arial" panose="020B0604020202020204" pitchFamily="34" charset="0"/>
              <a:buChar char="•"/>
            </a:pPr>
            <a:endParaRPr lang="ru-RU" sz="2400" dirty="0"/>
          </a:p>
          <a:p>
            <a:pPr indent="352425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Отличительной </a:t>
            </a:r>
            <a:r>
              <a:rPr lang="ru-RU" sz="2400" dirty="0"/>
              <a:t>особенностью является поведение субгармонической компоненты, амплитуда которой сначала возрастает с увеличением расстояния, достигая максимума на удалении 5 мм от излучателя, после чего уменьшается.</a:t>
            </a:r>
            <a:endParaRPr lang="en-US" sz="2400" dirty="0"/>
          </a:p>
          <a:p>
            <a:pPr algn="just"/>
            <a:endParaRPr lang="en-US" dirty="0"/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99" y="1903676"/>
            <a:ext cx="9367543" cy="79636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1537534"/>
            <a:ext cx="8602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Результаты сканирования области под погружным излучателем: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627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659121">
            <a:off x="-7133918" y="7478702"/>
            <a:ext cx="7629294" cy="7828566"/>
          </a:xfrm>
          <a:custGeom>
            <a:avLst/>
            <a:gdLst/>
            <a:ahLst/>
            <a:cxnLst/>
            <a:rect l="l" t="t" r="r" b="b"/>
            <a:pathLst>
              <a:path w="7629294" h="7828566">
                <a:moveTo>
                  <a:pt x="0" y="0"/>
                </a:moveTo>
                <a:lnTo>
                  <a:pt x="7629294" y="0"/>
                </a:lnTo>
                <a:lnTo>
                  <a:pt x="7629294" y="7828566"/>
                </a:lnTo>
                <a:lnTo>
                  <a:pt x="0" y="78285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2000" y="-424762"/>
            <a:ext cx="17068800" cy="1476238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13774"/>
              </a:lnSpc>
            </a:pPr>
            <a:r>
              <a:rPr lang="ru-RU" sz="4000" dirty="0" smtClean="0">
                <a:latin typeface="+mj-lt"/>
                <a:cs typeface="Montserrat" panose="020B0604020202020204" charset="0"/>
              </a:rPr>
              <a:t>Разработка ПО для проведения эрозионных тестов</a:t>
            </a:r>
            <a:endParaRPr lang="ru-RU" sz="4000" dirty="0">
              <a:latin typeface="+mj-lt"/>
              <a:cs typeface="Montserrat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7063235">
            <a:off x="13097643" y="8709236"/>
            <a:ext cx="10749463" cy="2687366"/>
          </a:xfrm>
          <a:custGeom>
            <a:avLst/>
            <a:gdLst/>
            <a:ahLst/>
            <a:cxnLst/>
            <a:rect l="l" t="t" r="r" b="b"/>
            <a:pathLst>
              <a:path w="10749463" h="2687366">
                <a:moveTo>
                  <a:pt x="0" y="0"/>
                </a:moveTo>
                <a:lnTo>
                  <a:pt x="10749463" y="0"/>
                </a:lnTo>
                <a:lnTo>
                  <a:pt x="10749463" y="2687365"/>
                </a:lnTo>
                <a:lnTo>
                  <a:pt x="0" y="26873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8" name="Рисунок 7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887" y="1992731"/>
            <a:ext cx="5153747" cy="653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225041"/>
            <a:ext cx="288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200" y="2246419"/>
            <a:ext cx="288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200" y="2246419"/>
            <a:ext cx="288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65" y="5262028"/>
            <a:ext cx="4680000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0783" y="5262028"/>
            <a:ext cx="4680000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26216" y="1532966"/>
            <a:ext cx="6600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Установка для проведения исследований: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00" y="1531066"/>
            <a:ext cx="9597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Разрушение алюминиевой фольги под действием кавитации: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51434" y="8729480"/>
            <a:ext cx="63502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1 – держатель с фольгой (вид сбоку); 2 - емкость, </a:t>
            </a:r>
            <a:endParaRPr lang="ru-RU" sz="2000" dirty="0" smtClean="0"/>
          </a:p>
          <a:p>
            <a:pPr algn="ctr"/>
            <a:r>
              <a:rPr lang="ru-RU" sz="2000" dirty="0" smtClean="0"/>
              <a:t>3 </a:t>
            </a:r>
            <a:r>
              <a:rPr lang="ru-RU" sz="2000" dirty="0"/>
              <a:t>– преобразователь с волноводом-концентратором (излучатель); 4 - ультразвуковой генератор УЗГ58-22; </a:t>
            </a:r>
            <a:endParaRPr lang="ru-RU" sz="2000" dirty="0" smtClean="0"/>
          </a:p>
          <a:p>
            <a:pPr algn="ctr"/>
            <a:r>
              <a:rPr lang="ru-RU" sz="2000" dirty="0" smtClean="0"/>
              <a:t>5 </a:t>
            </a:r>
            <a:r>
              <a:rPr lang="ru-RU" sz="2000" dirty="0"/>
              <a:t>– видеокамера; 6 – координатный </a:t>
            </a:r>
            <a:r>
              <a:rPr lang="ru-RU" sz="2000" dirty="0" smtClean="0"/>
              <a:t>столик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0" y="4659645"/>
            <a:ext cx="3705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Результаты работы ПО: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71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</TotalTime>
  <Words>1864</Words>
  <Application>Microsoft Office PowerPoint</Application>
  <PresentationFormat>Произвольный</PresentationFormat>
  <Paragraphs>125</Paragraphs>
  <Slides>18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Oswald Bold</vt:lpstr>
      <vt:lpstr>Arial</vt:lpstr>
      <vt:lpstr>Mongolian Baiti</vt:lpstr>
      <vt:lpstr>Calibri</vt:lpstr>
      <vt:lpstr>Montserrat Classic Bold</vt:lpstr>
      <vt:lpstr>Libre Baskerville</vt:lpstr>
      <vt:lpstr>Montserrat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Слава</dc:creator>
  <cp:lastModifiedBy>Слава</cp:lastModifiedBy>
  <cp:revision>103</cp:revision>
  <dcterms:created xsi:type="dcterms:W3CDTF">2006-08-16T00:00:00Z</dcterms:created>
  <dcterms:modified xsi:type="dcterms:W3CDTF">2026-01-16T12:38:13Z</dcterms:modified>
  <dc:identifier>DAGcGW1tp5w</dc:identifier>
</cp:coreProperties>
</file>