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fif" ContentType="image/jpeg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4788" r:id="rId7"/>
    <p:sldId id="275" r:id="rId8"/>
    <p:sldId id="261" r:id="rId9"/>
    <p:sldId id="276" r:id="rId10"/>
    <p:sldId id="262" r:id="rId11"/>
    <p:sldId id="4789" r:id="rId12"/>
    <p:sldId id="263" r:id="rId13"/>
    <p:sldId id="264" r:id="rId14"/>
    <p:sldId id="265" r:id="rId15"/>
    <p:sldId id="4806" r:id="rId16"/>
    <p:sldId id="4807" r:id="rId17"/>
    <p:sldId id="4808" r:id="rId18"/>
    <p:sldId id="4805" r:id="rId19"/>
    <p:sldId id="272" r:id="rId20"/>
    <p:sldId id="273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4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B9668A-0487-4F09-A897-596E0E305950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1681B6-AA04-43B6-9132-B192E64A89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125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 dirty="0"/>
              <a:t>НА ЧТО ПЕРЕХОДИТЬ – КАКИЕ ВАРИАНТЫ? </a:t>
            </a:r>
          </a:p>
          <a:p>
            <a:r>
              <a:rPr lang="ru-RU" altLang="ru-RU" dirty="0"/>
              <a:t>Конечно на 1С!</a:t>
            </a:r>
          </a:p>
          <a:p>
            <a:r>
              <a:rPr lang="ru-RU" altLang="ru-RU" dirty="0"/>
              <a:t>Уже по итогам 2020 года по данным международного агентства </a:t>
            </a:r>
            <a:r>
              <a:rPr lang="en-US" altLang="ru-RU" dirty="0"/>
              <a:t>IDC</a:t>
            </a:r>
            <a:r>
              <a:rPr lang="ru-RU" altLang="ru-RU" dirty="0"/>
              <a:t> поставщик ПО </a:t>
            </a:r>
            <a:r>
              <a:rPr lang="en-US" altLang="ru-RU" dirty="0">
                <a:latin typeface="Arial" panose="020B0604020202020204" pitchFamily="34" charset="0"/>
                <a:cs typeface="Arial" panose="020B0604020202020204" pitchFamily="34" charset="0"/>
              </a:rPr>
              <a:t>SAP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 уступил в деньгах первое место на рынке фирме 1С в категории </a:t>
            </a:r>
            <a:r>
              <a:rPr lang="en-US" altLang="ru-RU" dirty="0">
                <a:latin typeface="Arial" panose="020B0604020202020204" pitchFamily="34" charset="0"/>
                <a:cs typeface="Arial" panose="020B0604020202020204" pitchFamily="34" charset="0"/>
              </a:rPr>
              <a:t>Enterprise </a:t>
            </a:r>
            <a:r>
              <a:rPr lang="ru-RU" altLang="ru-RU" dirty="0" err="1">
                <a:latin typeface="Arial" panose="020B0604020202020204" pitchFamily="34" charset="0"/>
                <a:cs typeface="Arial" panose="020B0604020202020204" pitchFamily="34" charset="0"/>
              </a:rPr>
              <a:t>Enterprise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latin typeface="Arial" panose="020B0604020202020204" pitchFamily="34" charset="0"/>
                <a:cs typeface="Arial" panose="020B0604020202020204" pitchFamily="34" charset="0"/>
              </a:rPr>
              <a:t>Resource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latin typeface="Arial" panose="020B0604020202020204" pitchFamily="34" charset="0"/>
                <a:cs typeface="Arial" panose="020B0604020202020204" pitchFamily="34" charset="0"/>
              </a:rPr>
              <a:t>Management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latin typeface="Arial" panose="020B0604020202020204" pitchFamily="34" charset="0"/>
                <a:cs typeface="Arial" panose="020B0604020202020204" pitchFamily="34" charset="0"/>
              </a:rPr>
              <a:t>Software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 - Программное обеспечение для управления корпоративными ресурсами/ ресурсами предприятия. За 2021 год данных нет, но тренд был понятен,.</a:t>
            </a:r>
          </a:p>
          <a:p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По данным </a:t>
            </a:r>
            <a:r>
              <a:rPr lang="en-US" altLang="ru-RU" dirty="0" err="1">
                <a:latin typeface="Arial" panose="020B0604020202020204" pitchFamily="34" charset="0"/>
                <a:cs typeface="Arial" panose="020B0604020202020204" pitchFamily="34" charset="0"/>
              </a:rPr>
              <a:t>Tadviser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 на декабрь 2020 года за прошедшие годы по количеству реализованных </a:t>
            </a:r>
            <a:r>
              <a:rPr lang="en-US" altLang="ru-RU" dirty="0">
                <a:latin typeface="Arial" panose="020B0604020202020204" pitchFamily="34" charset="0"/>
                <a:cs typeface="Arial" panose="020B0604020202020204" pitchFamily="34" charset="0"/>
              </a:rPr>
              <a:t>ERP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-проектов безусловным лидером является 1С. В обзоре учтено около 4 тысяч проектов по 1С.</a:t>
            </a:r>
          </a:p>
          <a:p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Из свежих есть рейтинг </a:t>
            </a:r>
            <a:r>
              <a:rPr lang="en-US" altLang="ru-RU" dirty="0">
                <a:latin typeface="Arial" panose="020B0604020202020204" pitchFamily="34" charset="0"/>
                <a:cs typeface="Arial" panose="020B0604020202020204" pitchFamily="34" charset="0"/>
              </a:rPr>
              <a:t>ERP-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систем 2022 от </a:t>
            </a:r>
            <a:r>
              <a:rPr lang="en-US" altLang="ru-RU" dirty="0" err="1">
                <a:latin typeface="Arial" panose="020B0604020202020204" pitchFamily="34" charset="0"/>
                <a:cs typeface="Arial" panose="020B0604020202020204" pitchFamily="34" charset="0"/>
              </a:rPr>
              <a:t>CNews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, впервые только по российским системам</a:t>
            </a:r>
            <a:r>
              <a:rPr lang="en-US" altLang="ru-RU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Он составлен в баллах интегрально по таким показателям, как функционал, дополнительные возможности, форматы поставки, условия тестового периода, кроссплатформенность и стоимость. В этом рейтинге 1С также в лидерах с заметным отрывом.</a:t>
            </a:r>
          </a:p>
          <a:p>
            <a:endParaRPr lang="ru-RU" altLang="ru-RU" dirty="0"/>
          </a:p>
          <a:p>
            <a:r>
              <a:rPr lang="ru-RU" altLang="ru-RU" dirty="0"/>
              <a:t>Источники: </a:t>
            </a:r>
          </a:p>
          <a:p>
            <a:r>
              <a:rPr lang="ru-RU" altLang="ru-RU" dirty="0"/>
              <a:t>Отчет </a:t>
            </a:r>
            <a:r>
              <a:rPr lang="en-US" altLang="ru-RU" dirty="0"/>
              <a:t>IDC</a:t>
            </a:r>
            <a:r>
              <a:rPr lang="ru-RU" altLang="ru-RU" dirty="0"/>
              <a:t> (распространяется на платной основе).</a:t>
            </a:r>
          </a:p>
          <a:p>
            <a:r>
              <a:rPr lang="en-US" altLang="ru-RU" dirty="0"/>
              <a:t>https://www.tadviser.ru/index.php/%D0%A1%D1%82%D0%B0%D1%82%D1%8C%D1%8F:%D0%A1%D0%B0%D0%BC%D1%8B%D0%B5_%D0%BF%D0%BE%D0%BF%D1%83%D0%BB%D1%8F%D1%80%D0%BD%D1%8B%D0%B5_ERP-%D1%81%D0%B8%D1%81%D1%82%D0%B5%D0%BC%D1%8B_%D0%B8_%D0%B2%D0%B5%D0%BD%D0%B4%D0%BE%D1%80%D1%8B-%D0%BB%D0%B8%D0%B4%D0%B5%D1%80%D1%8B</a:t>
            </a:r>
          </a:p>
          <a:p>
            <a:r>
              <a:rPr lang="en-US" altLang="ru-RU" dirty="0"/>
              <a:t>https://market.cnews.ru/research/erp_2022/2022-06-15_marketcnews_opublikoval_rejting</a:t>
            </a:r>
            <a:endParaRPr lang="ru-RU" alt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80EDA8-3093-4019-94D4-A686535ADBA9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144241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 dirty="0"/>
              <a:t>КРИТЕРИИ ВЫБОРА ERP-СИСТЕМ</a:t>
            </a:r>
          </a:p>
          <a:p>
            <a:r>
              <a:rPr lang="ru-RU" altLang="ru-RU" dirty="0"/>
              <a:t>Решающими аргументами в пользу выбора решения 1С по данным пользователей, которые они озвучивали партнерам, являются: </a:t>
            </a:r>
          </a:p>
          <a:p>
            <a:r>
              <a:rPr lang="ru-RU" altLang="ru-RU" dirty="0"/>
              <a:t>1. Невысокая стоимость не только лицензий, но и внедрения, поддержки и владения в целом – была и остается одним из наиболее часто упоминаемых клиентами ключевых факторов выбора решений 1С. На рынке </a:t>
            </a:r>
            <a:r>
              <a:rPr lang="en-US" altLang="ru-RU" dirty="0"/>
              <a:t>ERP</a:t>
            </a:r>
            <a:r>
              <a:rPr lang="ru-RU" altLang="ru-RU" dirty="0"/>
              <a:t> нам удается держать невысокие цены и при этом активно развивать решения за счет массовости рынка 1С:Предприятия в целом.</a:t>
            </a:r>
          </a:p>
          <a:p>
            <a:r>
              <a:rPr lang="ru-RU" altLang="ru-RU" dirty="0"/>
              <a:t>2. Последние годы огромную роль в выборе решения играет опыт внедрения. Очень многие клиенты выбирают 1С, имея положительный опыт.</a:t>
            </a:r>
          </a:p>
          <a:p>
            <a:r>
              <a:rPr lang="ru-RU" altLang="ru-RU" dirty="0"/>
              <a:t>3. Гибкость системы и возможность </a:t>
            </a:r>
            <a:r>
              <a:rPr lang="ru-RU" altLang="ru-RU" dirty="0" err="1"/>
              <a:t>кастомизировать</a:t>
            </a:r>
            <a:r>
              <a:rPr lang="ru-RU" altLang="ru-RU" dirty="0"/>
              <a:t> под себя бизнес- процессы, реализовать ноу-хау, не завися от вендора – один из важнейших факторов</a:t>
            </a:r>
          </a:p>
          <a:p>
            <a:r>
              <a:rPr lang="ru-RU" altLang="ru-RU" dirty="0"/>
              <a:t>4. Наличие большого выбора подрядчиков на проект и большого рынка специалистов 1С высоко ценится корпоративными заказчиками </a:t>
            </a:r>
          </a:p>
          <a:p>
            <a:r>
              <a:rPr lang="ru-RU" altLang="ru-RU" dirty="0"/>
              <a:t>5. Последние годы очень многие клиенты отмечают комплексный бизнес-функционал 1С как одну из основных причин выбора </a:t>
            </a:r>
            <a:r>
              <a:rPr lang="en-US" altLang="ru-RU" dirty="0"/>
              <a:t>ERP</a:t>
            </a:r>
            <a:r>
              <a:rPr lang="ru-RU" altLang="ru-RU" dirty="0"/>
              <a:t> решений от 1С. При этом учитывается не только </a:t>
            </a:r>
            <a:r>
              <a:rPr lang="en-US" altLang="ru-RU" dirty="0"/>
              <a:t>ERP</a:t>
            </a:r>
            <a:r>
              <a:rPr lang="ru-RU" altLang="ru-RU" dirty="0"/>
              <a:t>, но и комплекс 1С:Корпорация с УХ, ДО и ЗУП КОРП, а также более 50 отраслевых и специализированных решений, расширяющих их возможности</a:t>
            </a:r>
          </a:p>
          <a:p>
            <a:r>
              <a:rPr lang="ru-RU" altLang="ru-RU" dirty="0"/>
              <a:t>6. Обновления и поддержка законодательства всегда были сильными сторонами 1С, особенно часто этот фактор стали упоминать с 2022 года</a:t>
            </a:r>
          </a:p>
          <a:p>
            <a:r>
              <a:rPr lang="ru-RU" altLang="ru-RU" dirty="0"/>
              <a:t>7. Последние годы часто стали отмечать, что пользователям нравится работать в 1С – удобнее по сравнению со многими другими системами</a:t>
            </a:r>
          </a:p>
          <a:p>
            <a:r>
              <a:rPr lang="ru-RU" altLang="ru-RU" dirty="0"/>
              <a:t>8. Отраслевой функционал последние годы все чаще упоминают клиенты, что связано с формированием актуальной линейки решений под 1С:</a:t>
            </a:r>
            <a:r>
              <a:rPr lang="en-US" altLang="ru-RU" dirty="0"/>
              <a:t>ERP</a:t>
            </a:r>
            <a:r>
              <a:rPr lang="ru-RU" altLang="ru-RU" dirty="0"/>
              <a:t> и повышением среднего качества 1С</a:t>
            </a:r>
            <a:r>
              <a:rPr lang="en-US" altLang="ru-RU" dirty="0"/>
              <a:t>-</a:t>
            </a:r>
            <a:r>
              <a:rPr lang="ru-RU" altLang="ru-RU" dirty="0"/>
              <a:t>Совместных решений до уровня</a:t>
            </a:r>
            <a:r>
              <a:rPr lang="en-US" altLang="ru-RU" dirty="0"/>
              <a:t> </a:t>
            </a:r>
            <a:r>
              <a:rPr lang="ru-RU" altLang="ru-RU" dirty="0"/>
              <a:t>выше 4,5 баллов по 5-балльной шкале по данным прямого опроса нескольких тысяч пользователей сервиса 1С:КП Отраслевой. </a:t>
            </a:r>
          </a:p>
          <a:p>
            <a:r>
              <a:rPr lang="ru-RU" altLang="ru-RU" dirty="0"/>
              <a:t>9. Открытый код и легкость интеграции – также очень значимые для заказчиков факторы</a:t>
            </a:r>
            <a:endParaRPr lang="en-US" altLang="ru-RU" dirty="0"/>
          </a:p>
          <a:p>
            <a:r>
              <a:rPr lang="en-US" altLang="ru-RU" dirty="0"/>
              <a:t>10</a:t>
            </a:r>
            <a:r>
              <a:rPr lang="ru-RU" altLang="ru-RU" dirty="0"/>
              <a:t>.</a:t>
            </a:r>
            <a:r>
              <a:rPr lang="en-US" altLang="ru-RU" dirty="0"/>
              <a:t> </a:t>
            </a:r>
            <a:r>
              <a:rPr lang="ru-RU" altLang="ru-RU" dirty="0"/>
              <a:t>Широкая распространенность дает системе множество преимуществ</a:t>
            </a:r>
          </a:p>
          <a:p>
            <a:r>
              <a:rPr lang="ru-RU" altLang="ru-RU" dirty="0"/>
              <a:t>11. Чаще стали упоминать относительно быстрые сроки внедрения решений 1С</a:t>
            </a:r>
          </a:p>
          <a:p>
            <a:endParaRPr lang="ru-RU" altLang="ru-RU" dirty="0"/>
          </a:p>
          <a:p>
            <a:r>
              <a:rPr lang="ru-RU" altLang="ru-RU" dirty="0"/>
              <a:t>Источник:</a:t>
            </a:r>
          </a:p>
          <a:p>
            <a:r>
              <a:rPr lang="en-US" altLang="ru-RU" dirty="0"/>
              <a:t>https://v8.1c.ru/erp/migratsiya-s-drugih-sistem/</a:t>
            </a:r>
            <a:endParaRPr lang="ru-RU" alt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80EDA8-3093-4019-94D4-A686535ADBA9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440492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10e7995843f_0_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g10e7995843f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10e7995843f_0_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g10e7995843f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150495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Образ слайда 1">
            <a:extLst>
              <a:ext uri="{FF2B5EF4-FFF2-40B4-BE49-F238E27FC236}">
                <a16:creationId xmlns:a16="http://schemas.microsoft.com/office/drawing/2014/main" id="{08006EB7-F498-D5A2-4783-3DE7326A91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7267" name="Заметки 2">
            <a:extLst>
              <a:ext uri="{FF2B5EF4-FFF2-40B4-BE49-F238E27FC236}">
                <a16:creationId xmlns:a16="http://schemas.microsoft.com/office/drawing/2014/main" id="{C23DF66C-335C-9230-136C-DF023DB544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dirty="0"/>
              <a:t>ЧТО ПОЛУЧИМ – КАКОЙ ЭКОНОМИЧЕСКИЙ ЭФФЕКТ?</a:t>
            </a:r>
          </a:p>
          <a:p>
            <a:r>
              <a:rPr lang="ru-RU" altLang="ru-RU" dirty="0"/>
              <a:t>Уже на 471 проектах внедрения </a:t>
            </a:r>
            <a:r>
              <a:rPr lang="ru-RU" altLang="ru-RU" dirty="0">
                <a:latin typeface="Arial" panose="020B0604020202020204" pitchFamily="34" charset="0"/>
              </a:rPr>
              <a:t>ERP-решений 1С клиентами письменно подтвержден экономический эффект.</a:t>
            </a:r>
          </a:p>
          <a:p>
            <a:r>
              <a:rPr lang="ru-RU" altLang="ru-RU" dirty="0">
                <a:latin typeface="Arial" panose="020B0604020202020204" pitchFamily="34" charset="0"/>
              </a:rPr>
              <a:t>В процентном выражении как правило, на масштабных проектах он выглядит меньшим, но за счет масштаба проекта и бизнеса заказчика в денежном выражении он существенно выше.</a:t>
            </a:r>
          </a:p>
          <a:p>
            <a:r>
              <a:rPr lang="ru-RU" altLang="ru-RU" dirty="0">
                <a:latin typeface="Arial" panose="020B0604020202020204" pitchFamily="34" charset="0"/>
              </a:rPr>
              <a:t>Озвучиваем данные со слайда.</a:t>
            </a:r>
          </a:p>
          <a:p>
            <a:r>
              <a:rPr lang="ru-RU" altLang="ru-RU" dirty="0">
                <a:latin typeface="Arial" panose="020B0604020202020204" pitchFamily="34" charset="0"/>
              </a:rPr>
              <a:t>Важно отметить, что приведены данные с различных внедрений, где на решения 1С переходили с самых разных систем в течение многих лет, соотносить их с проектами миграции с зарубежного ПО следует с учетом масштаба, глубины и качества имеющейся автоматизации. </a:t>
            </a:r>
          </a:p>
          <a:p>
            <a:r>
              <a:rPr lang="ru-RU" altLang="ru-RU" dirty="0">
                <a:latin typeface="Arial" panose="020B0604020202020204" pitchFamily="34" charset="0"/>
              </a:rPr>
              <a:t>Очевидно, что если автоматизация уже имеется на очень хорошем уровне, эффект смены одного ПО на другое вряд ли даст существенный прирост, но может значительно сократить затраты и риски. </a:t>
            </a:r>
          </a:p>
          <a:p>
            <a:r>
              <a:rPr lang="ru-RU" altLang="ru-RU" dirty="0">
                <a:latin typeface="Arial" panose="020B0604020202020204" pitchFamily="34" charset="0"/>
              </a:rPr>
              <a:t>При этом есть предприятия, где комплексное зарубежное ПО использовалось очень ограниченно, и многое делалось вручную с помощью «подручных средств» - на таких предприятиях эффект буде выше.</a:t>
            </a:r>
          </a:p>
          <a:p>
            <a:r>
              <a:rPr lang="ru-RU" altLang="ru-RU" dirty="0">
                <a:latin typeface="Arial" panose="020B0604020202020204" pitchFamily="34" charset="0"/>
              </a:rPr>
              <a:t>Ознакомиться с примерами проектов и эффектами по ним можно на сайте конкурса 1С:Проект года.</a:t>
            </a:r>
          </a:p>
          <a:p>
            <a:endParaRPr lang="ru-RU" altLang="ru-RU" dirty="0">
              <a:latin typeface="Arial" panose="020B0604020202020204" pitchFamily="34" charset="0"/>
            </a:endParaRPr>
          </a:p>
          <a:p>
            <a:r>
              <a:rPr lang="ru-RU" altLang="ru-RU" dirty="0">
                <a:latin typeface="Arial" panose="020B0604020202020204" pitchFamily="34" charset="0"/>
              </a:rPr>
              <a:t>Источник: </a:t>
            </a:r>
          </a:p>
          <a:p>
            <a:r>
              <a:rPr lang="en-US" altLang="ru-RU" dirty="0">
                <a:latin typeface="Arial" panose="020B0604020202020204" pitchFamily="34" charset="0"/>
              </a:rPr>
              <a:t>https://eawards.1c.ru/</a:t>
            </a:r>
            <a:endParaRPr lang="ru-RU" altLang="ru-RU" dirty="0"/>
          </a:p>
        </p:txBody>
      </p:sp>
      <p:sp>
        <p:nvSpPr>
          <p:cNvPr id="267268" name="Номер слайда 3">
            <a:extLst>
              <a:ext uri="{FF2B5EF4-FFF2-40B4-BE49-F238E27FC236}">
                <a16:creationId xmlns:a16="http://schemas.microsoft.com/office/drawing/2014/main" id="{1463767E-AEBE-5668-27D5-E2D87728CC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fld id="{3A4AF4A1-8CB8-4AFC-AD1B-5CA0C009430C}" type="slidenum">
              <a:rPr lang="ru-RU" altLang="ru-RU" b="0">
                <a:solidFill>
                  <a:srgbClr val="000000"/>
                </a:solidFill>
              </a:rPr>
              <a:pPr eaLnBrk="0" hangingPunct="0"/>
              <a:t>18</a:t>
            </a:fld>
            <a:endParaRPr lang="ru-RU" altLang="ru-RU" b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803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7DC0-2B1C-4349-BA80-619B1FFF9903}" type="datetimeFigureOut">
              <a:rPr lang="en-US" smtClean="0"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2707-54BB-4B0A-9E4B-068154D0A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764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7DC0-2B1C-4349-BA80-619B1FFF9903}" type="datetimeFigureOut">
              <a:rPr lang="en-US" smtClean="0"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2707-54BB-4B0A-9E4B-068154D0A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65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7DC0-2B1C-4349-BA80-619B1FFF9903}" type="datetimeFigureOut">
              <a:rPr lang="en-US" smtClean="0"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2707-54BB-4B0A-9E4B-068154D0A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3384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>
  <p:cSld name="Сравнение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8"/>
          <p:cNvSpPr txBox="1">
            <a:spLocks noGrp="1"/>
          </p:cNvSpPr>
          <p:nvPr>
            <p:ph type="body" idx="1"/>
          </p:nvPr>
        </p:nvSpPr>
        <p:spPr>
          <a:xfrm>
            <a:off x="334435" y="1680115"/>
            <a:ext cx="5664200" cy="8252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609402" lvl="0" indent="-304701" algn="l">
              <a:spcBef>
                <a:spcPts val="1120"/>
              </a:spcBef>
              <a:spcAft>
                <a:spcPts val="0"/>
              </a:spcAft>
              <a:buSzPts val="2400"/>
              <a:buNone/>
              <a:defRPr sz="3199" b="1">
                <a:solidFill>
                  <a:srgbClr val="008637"/>
                </a:solidFill>
              </a:defRPr>
            </a:lvl1pPr>
            <a:lvl2pPr marL="1218804" lvl="1" indent="-304701" algn="l">
              <a:spcBef>
                <a:spcPts val="933"/>
              </a:spcBef>
              <a:spcAft>
                <a:spcPts val="0"/>
              </a:spcAft>
              <a:buSzPts val="2000"/>
              <a:buFont typeface="Arial"/>
              <a:buNone/>
              <a:defRPr sz="2666" b="1"/>
            </a:lvl2pPr>
            <a:lvl3pPr marL="1828206" lvl="2" indent="-304701" algn="l">
              <a:spcBef>
                <a:spcPts val="840"/>
              </a:spcBef>
              <a:spcAft>
                <a:spcPts val="0"/>
              </a:spcAft>
              <a:buSzPts val="1800"/>
              <a:buFont typeface="Arial"/>
              <a:buNone/>
              <a:defRPr sz="2399" b="1"/>
            </a:lvl3pPr>
            <a:lvl4pPr marL="2437608" lvl="3" indent="-304701" algn="l">
              <a:spcBef>
                <a:spcPts val="746"/>
              </a:spcBef>
              <a:spcAft>
                <a:spcPts val="0"/>
              </a:spcAft>
              <a:buSzPts val="1600"/>
              <a:buFont typeface="Arial"/>
              <a:buNone/>
              <a:defRPr sz="2133" b="1"/>
            </a:lvl4pPr>
            <a:lvl5pPr marL="3047009" lvl="4" indent="-304701" algn="l">
              <a:spcBef>
                <a:spcPts val="746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1"/>
            </a:lvl5pPr>
            <a:lvl6pPr marL="3656411" lvl="5" indent="-304701" algn="l">
              <a:lnSpc>
                <a:spcPct val="90000"/>
              </a:lnSpc>
              <a:spcBef>
                <a:spcPts val="666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 b="1"/>
            </a:lvl6pPr>
            <a:lvl7pPr marL="4265813" lvl="6" indent="-304701" algn="l">
              <a:lnSpc>
                <a:spcPct val="90000"/>
              </a:lnSpc>
              <a:spcBef>
                <a:spcPts val="666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 b="1"/>
            </a:lvl7pPr>
            <a:lvl8pPr marL="4875215" lvl="7" indent="-304701" algn="l">
              <a:lnSpc>
                <a:spcPct val="90000"/>
              </a:lnSpc>
              <a:spcBef>
                <a:spcPts val="666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 b="1"/>
            </a:lvl8pPr>
            <a:lvl9pPr marL="5484617" lvl="8" indent="-304701" algn="l">
              <a:lnSpc>
                <a:spcPct val="90000"/>
              </a:lnSpc>
              <a:spcBef>
                <a:spcPts val="666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 b="1"/>
            </a:lvl9pPr>
          </a:lstStyle>
          <a:p>
            <a:endParaRPr/>
          </a:p>
        </p:txBody>
      </p:sp>
      <p:sp>
        <p:nvSpPr>
          <p:cNvPr id="68" name="Google Shape;68;p8"/>
          <p:cNvSpPr txBox="1">
            <a:spLocks noGrp="1"/>
          </p:cNvSpPr>
          <p:nvPr>
            <p:ph type="body" idx="2"/>
          </p:nvPr>
        </p:nvSpPr>
        <p:spPr>
          <a:xfrm>
            <a:off x="334435" y="2505360"/>
            <a:ext cx="5664200" cy="3515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402" lvl="0" indent="-457051" algn="l">
              <a:spcBef>
                <a:spcPts val="840"/>
              </a:spcBef>
              <a:spcAft>
                <a:spcPts val="0"/>
              </a:spcAft>
              <a:buSzPts val="1800"/>
              <a:buChar char="▪"/>
              <a:defRPr/>
            </a:lvl1pPr>
            <a:lvl2pPr marL="1218804" lvl="1" indent="-457051" algn="l">
              <a:spcBef>
                <a:spcPts val="840"/>
              </a:spcBef>
              <a:spcAft>
                <a:spcPts val="0"/>
              </a:spcAft>
              <a:buSzPts val="1800"/>
              <a:buChar char="•"/>
              <a:defRPr/>
            </a:lvl2pPr>
            <a:lvl3pPr marL="1828206" lvl="2" indent="-457051" algn="l">
              <a:spcBef>
                <a:spcPts val="840"/>
              </a:spcBef>
              <a:spcAft>
                <a:spcPts val="0"/>
              </a:spcAft>
              <a:buSzPts val="1800"/>
              <a:buChar char="•"/>
              <a:defRPr/>
            </a:lvl3pPr>
            <a:lvl4pPr marL="2437608" lvl="3" indent="-457051" algn="l">
              <a:spcBef>
                <a:spcPts val="840"/>
              </a:spcBef>
              <a:spcAft>
                <a:spcPts val="0"/>
              </a:spcAft>
              <a:buSzPts val="1800"/>
              <a:buChar char="•"/>
              <a:defRPr/>
            </a:lvl4pPr>
            <a:lvl5pPr marL="3047009" lvl="4" indent="-457051" algn="l">
              <a:spcBef>
                <a:spcPts val="8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3656411" lvl="5" indent="-457051" algn="l">
              <a:lnSpc>
                <a:spcPct val="90000"/>
              </a:lnSpc>
              <a:spcBef>
                <a:spcPts val="66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5813" lvl="6" indent="-457051" algn="l">
              <a:lnSpc>
                <a:spcPct val="90000"/>
              </a:lnSpc>
              <a:spcBef>
                <a:spcPts val="66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5215" lvl="7" indent="-457051" algn="l">
              <a:lnSpc>
                <a:spcPct val="90000"/>
              </a:lnSpc>
              <a:spcBef>
                <a:spcPts val="66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4617" lvl="8" indent="-457051" algn="l">
              <a:lnSpc>
                <a:spcPct val="90000"/>
              </a:lnSpc>
              <a:spcBef>
                <a:spcPts val="66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8"/>
          <p:cNvSpPr txBox="1">
            <a:spLocks noGrp="1"/>
          </p:cNvSpPr>
          <p:nvPr>
            <p:ph type="body" idx="3"/>
          </p:nvPr>
        </p:nvSpPr>
        <p:spPr>
          <a:xfrm>
            <a:off x="6172200" y="1680115"/>
            <a:ext cx="5685365" cy="8252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609402" lvl="0" indent="-304701" algn="l">
              <a:spcBef>
                <a:spcPts val="1120"/>
              </a:spcBef>
              <a:spcAft>
                <a:spcPts val="0"/>
              </a:spcAft>
              <a:buSzPts val="2400"/>
              <a:buNone/>
              <a:defRPr sz="3199" b="1">
                <a:solidFill>
                  <a:srgbClr val="008637"/>
                </a:solidFill>
              </a:defRPr>
            </a:lvl1pPr>
            <a:lvl2pPr marL="1218804" lvl="1" indent="-304701" algn="l">
              <a:spcBef>
                <a:spcPts val="933"/>
              </a:spcBef>
              <a:spcAft>
                <a:spcPts val="0"/>
              </a:spcAft>
              <a:buSzPts val="2000"/>
              <a:buFont typeface="Arial"/>
              <a:buNone/>
              <a:defRPr sz="2666" b="1"/>
            </a:lvl2pPr>
            <a:lvl3pPr marL="1828206" lvl="2" indent="-304701" algn="l">
              <a:spcBef>
                <a:spcPts val="840"/>
              </a:spcBef>
              <a:spcAft>
                <a:spcPts val="0"/>
              </a:spcAft>
              <a:buSzPts val="1800"/>
              <a:buFont typeface="Arial"/>
              <a:buNone/>
              <a:defRPr sz="2399" b="1"/>
            </a:lvl3pPr>
            <a:lvl4pPr marL="2437608" lvl="3" indent="-304701" algn="l">
              <a:spcBef>
                <a:spcPts val="746"/>
              </a:spcBef>
              <a:spcAft>
                <a:spcPts val="0"/>
              </a:spcAft>
              <a:buSzPts val="1600"/>
              <a:buFont typeface="Arial"/>
              <a:buNone/>
              <a:defRPr sz="2133" b="1"/>
            </a:lvl4pPr>
            <a:lvl5pPr marL="3047009" lvl="4" indent="-304701" algn="l">
              <a:spcBef>
                <a:spcPts val="746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1"/>
            </a:lvl5pPr>
            <a:lvl6pPr marL="3656411" lvl="5" indent="-304701" algn="l">
              <a:lnSpc>
                <a:spcPct val="90000"/>
              </a:lnSpc>
              <a:spcBef>
                <a:spcPts val="666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 b="1"/>
            </a:lvl6pPr>
            <a:lvl7pPr marL="4265813" lvl="6" indent="-304701" algn="l">
              <a:lnSpc>
                <a:spcPct val="90000"/>
              </a:lnSpc>
              <a:spcBef>
                <a:spcPts val="666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 b="1"/>
            </a:lvl7pPr>
            <a:lvl8pPr marL="4875215" lvl="7" indent="-304701" algn="l">
              <a:lnSpc>
                <a:spcPct val="90000"/>
              </a:lnSpc>
              <a:spcBef>
                <a:spcPts val="666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 b="1"/>
            </a:lvl8pPr>
            <a:lvl9pPr marL="5484617" lvl="8" indent="-304701" algn="l">
              <a:lnSpc>
                <a:spcPct val="90000"/>
              </a:lnSpc>
              <a:spcBef>
                <a:spcPts val="666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133" b="1"/>
            </a:lvl9pPr>
          </a:lstStyle>
          <a:p>
            <a:endParaRPr/>
          </a:p>
        </p:txBody>
      </p:sp>
      <p:sp>
        <p:nvSpPr>
          <p:cNvPr id="70" name="Google Shape;70;p8"/>
          <p:cNvSpPr txBox="1">
            <a:spLocks noGrp="1"/>
          </p:cNvSpPr>
          <p:nvPr>
            <p:ph type="body" idx="4"/>
          </p:nvPr>
        </p:nvSpPr>
        <p:spPr>
          <a:xfrm>
            <a:off x="6172199" y="2505360"/>
            <a:ext cx="5685367" cy="3515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402" lvl="0" indent="-457051" algn="l">
              <a:spcBef>
                <a:spcPts val="840"/>
              </a:spcBef>
              <a:spcAft>
                <a:spcPts val="0"/>
              </a:spcAft>
              <a:buSzPts val="1800"/>
              <a:buChar char="▪"/>
              <a:defRPr/>
            </a:lvl1pPr>
            <a:lvl2pPr marL="1218804" lvl="1" indent="-457051" algn="l">
              <a:spcBef>
                <a:spcPts val="840"/>
              </a:spcBef>
              <a:spcAft>
                <a:spcPts val="0"/>
              </a:spcAft>
              <a:buSzPts val="1800"/>
              <a:buChar char="•"/>
              <a:defRPr/>
            </a:lvl2pPr>
            <a:lvl3pPr marL="1828206" lvl="2" indent="-457051" algn="l">
              <a:spcBef>
                <a:spcPts val="840"/>
              </a:spcBef>
              <a:spcAft>
                <a:spcPts val="0"/>
              </a:spcAft>
              <a:buSzPts val="1800"/>
              <a:buChar char="•"/>
              <a:defRPr/>
            </a:lvl3pPr>
            <a:lvl4pPr marL="2437608" lvl="3" indent="-457051" algn="l">
              <a:spcBef>
                <a:spcPts val="840"/>
              </a:spcBef>
              <a:spcAft>
                <a:spcPts val="0"/>
              </a:spcAft>
              <a:buSzPts val="1800"/>
              <a:buChar char="•"/>
              <a:defRPr/>
            </a:lvl4pPr>
            <a:lvl5pPr marL="3047009" lvl="4" indent="-457051" algn="l">
              <a:spcBef>
                <a:spcPts val="8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3656411" lvl="5" indent="-457051" algn="l">
              <a:lnSpc>
                <a:spcPct val="90000"/>
              </a:lnSpc>
              <a:spcBef>
                <a:spcPts val="66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5813" lvl="6" indent="-457051" algn="l">
              <a:lnSpc>
                <a:spcPct val="90000"/>
              </a:lnSpc>
              <a:spcBef>
                <a:spcPts val="66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5215" lvl="7" indent="-457051" algn="l">
              <a:lnSpc>
                <a:spcPct val="90000"/>
              </a:lnSpc>
              <a:spcBef>
                <a:spcPts val="66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4617" lvl="8" indent="-457051" algn="l">
              <a:lnSpc>
                <a:spcPct val="90000"/>
              </a:lnSpc>
              <a:spcBef>
                <a:spcPts val="66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8"/>
          <p:cNvSpPr txBox="1">
            <a:spLocks noGrp="1"/>
          </p:cNvSpPr>
          <p:nvPr>
            <p:ph type="title"/>
          </p:nvPr>
        </p:nvSpPr>
        <p:spPr>
          <a:xfrm>
            <a:off x="1967541" y="395035"/>
            <a:ext cx="9601200" cy="6093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0" rIns="54000" bIns="0" anchor="ctr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49619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7DC0-2B1C-4349-BA80-619B1FFF9903}" type="datetimeFigureOut">
              <a:rPr lang="en-US" smtClean="0"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2707-54BB-4B0A-9E4B-068154D0A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91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7DC0-2B1C-4349-BA80-619B1FFF9903}" type="datetimeFigureOut">
              <a:rPr lang="en-US" smtClean="0"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2707-54BB-4B0A-9E4B-068154D0A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704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7DC0-2B1C-4349-BA80-619B1FFF9903}" type="datetimeFigureOut">
              <a:rPr lang="en-US" smtClean="0"/>
              <a:t>6/25/2024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2707-54BB-4B0A-9E4B-068154D0A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899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7DC0-2B1C-4349-BA80-619B1FFF9903}" type="datetimeFigureOut">
              <a:rPr lang="en-US" smtClean="0"/>
              <a:t>6/25/2024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2707-54BB-4B0A-9E4B-068154D0A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749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7DC0-2B1C-4349-BA80-619B1FFF9903}" type="datetimeFigureOut">
              <a:rPr lang="en-US" smtClean="0"/>
              <a:t>6/25/2024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2707-54BB-4B0A-9E4B-068154D0A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036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7DC0-2B1C-4349-BA80-619B1FFF9903}" type="datetimeFigureOut">
              <a:rPr lang="en-US" smtClean="0"/>
              <a:t>6/25/2024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2707-54BB-4B0A-9E4B-068154D0A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839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7DC0-2B1C-4349-BA80-619B1FFF9903}" type="datetimeFigureOut">
              <a:rPr lang="en-US" smtClean="0"/>
              <a:t>6/25/2024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2707-54BB-4B0A-9E4B-068154D0A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837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7DC0-2B1C-4349-BA80-619B1FFF9903}" type="datetimeFigureOut">
              <a:rPr lang="en-US" smtClean="0"/>
              <a:t>6/25/2024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2707-54BB-4B0A-9E4B-068154D0A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192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F7DC0-2B1C-4349-BA80-619B1FFF9903}" type="datetimeFigureOut">
              <a:rPr lang="en-US" smtClean="0"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82707-54BB-4B0A-9E4B-068154D0A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99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its.1c.ru/db/metbud81/content/7078/hdoc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f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19199" y="2318982"/>
            <a:ext cx="9628094" cy="1584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solidFill>
                  <a:srgbClr val="343434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Тема: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ИНСТРУМЕНТЫ АВТОМАТИЗАЦИИ И ПЛАНИРОВАНИЯ ПРОЦЕССОВ УПРАВЛЕНИЯ ПЕРСОНАЛОМ ОБРАЗОВАТЕЛЬНОЙ ОРГАНИЗАЦИИ</a:t>
            </a:r>
            <a:endParaRPr lang="en-US" sz="2800" b="1" dirty="0">
              <a:solidFill>
                <a:srgbClr val="343434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Connector 5"/>
          <p:cNvCxnSpPr>
            <a:cxnSpLocks/>
          </p:cNvCxnSpPr>
          <p:nvPr/>
        </p:nvCxnSpPr>
        <p:spPr>
          <a:xfrm>
            <a:off x="1343555" y="1884338"/>
            <a:ext cx="9948027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1219199" y="4649497"/>
            <a:ext cx="83216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ru-RU" altLang="en-US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ru-RU" altLang="en-US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Магистрант группы 215441 Новицкая Н.В.</a:t>
            </a:r>
          </a:p>
          <a:p>
            <a:pPr eaLnBrk="1" hangingPunct="1"/>
            <a:r>
              <a:rPr lang="ru-RU" altLang="en-US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Научный руководитель Алексеев Виктор Федорович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A71C6F-28B8-4898-B88C-143734A3C06C}"/>
              </a:ext>
            </a:extLst>
          </p:cNvPr>
          <p:cNvSpPr txBox="1"/>
          <p:nvPr/>
        </p:nvSpPr>
        <p:spPr>
          <a:xfrm>
            <a:off x="2476850" y="6149022"/>
            <a:ext cx="6094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/>
              <a:t>Минск, 2024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8B2D9B-90F3-4AC2-B578-E67E31B7A3CB}"/>
              </a:ext>
            </a:extLst>
          </p:cNvPr>
          <p:cNvSpPr txBox="1"/>
          <p:nvPr/>
        </p:nvSpPr>
        <p:spPr>
          <a:xfrm>
            <a:off x="1998676" y="288584"/>
            <a:ext cx="784160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Республики Беларусь</a:t>
            </a:r>
            <a:endParaRPr lang="ru-RU" sz="20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Учреждение образования</a:t>
            </a:r>
            <a:endParaRPr lang="ru-RU" sz="20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Белорусский государственный университет информатики и радиоэлектроники</a:t>
            </a:r>
            <a:endParaRPr lang="ru-RU" sz="20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Google Shape;184;p19">
            <a:extLst>
              <a:ext uri="{FF2B5EF4-FFF2-40B4-BE49-F238E27FC236}">
                <a16:creationId xmlns:a16="http://schemas.microsoft.com/office/drawing/2014/main" id="{49AD7B18-2B44-40A5-ABA9-53BA02430356}"/>
              </a:ext>
            </a:extLst>
          </p:cNvPr>
          <p:cNvSpPr txBox="1"/>
          <p:nvPr/>
        </p:nvSpPr>
        <p:spPr>
          <a:xfrm>
            <a:off x="10799898" y="6320532"/>
            <a:ext cx="1019919" cy="205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>
              <a:buClr>
                <a:srgbClr val="008637"/>
              </a:buClr>
              <a:buSzPts val="1000"/>
            </a:pPr>
            <a:fld id="{00000000-1234-1234-1234-123412341234}" type="slidenum">
              <a:rPr lang="en-US" sz="1333" b="1">
                <a:solidFill>
                  <a:srgbClr val="008637"/>
                </a:solidFill>
                <a:latin typeface="Arial"/>
                <a:ea typeface="Arial"/>
                <a:cs typeface="Arial"/>
                <a:sym typeface="Arial"/>
              </a:rPr>
              <a:pPr algn="r">
                <a:buClr>
                  <a:srgbClr val="008637"/>
                </a:buClr>
                <a:buSzPts val="1000"/>
              </a:pPr>
              <a:t>1</a:t>
            </a:fld>
            <a:endParaRPr sz="2399" dirty="0"/>
          </a:p>
        </p:txBody>
      </p:sp>
    </p:spTree>
    <p:extLst>
      <p:ext uri="{BB962C8B-B14F-4D97-AF65-F5344CB8AC3E}">
        <p14:creationId xmlns:p14="http://schemas.microsoft.com/office/powerpoint/2010/main" val="30484961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84103" y="463218"/>
            <a:ext cx="7862049" cy="595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Структура и объем работы</a:t>
            </a:r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907770" y="1239705"/>
            <a:ext cx="10716383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784103" y="1751652"/>
            <a:ext cx="9871294" cy="23886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третьей главе</a:t>
            </a:r>
            <a:r>
              <a:rPr lang="ru-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была разработана</a:t>
            </a:r>
            <a:r>
              <a:rPr lang="be-BY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модель автоматизации управления персоналом,</a:t>
            </a:r>
            <a:r>
              <a:rPr lang="ru-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наиболее подходящей для образовательной организации. Разработана методика процесса внедрения ERP-системы в управление персоналом. Проведен анализ требований к внедряемой системе. Разработана методика оценки эффективности внедрения ERP-системы, даны рекомендации по успешному внедрению системы. Рассмотрены перспективы развития и совершенствования системы управления персоналом с использованием ERP-технологий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r>
              <a:rPr lang="ru-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Google Shape;184;p19">
            <a:extLst>
              <a:ext uri="{FF2B5EF4-FFF2-40B4-BE49-F238E27FC236}">
                <a16:creationId xmlns:a16="http://schemas.microsoft.com/office/drawing/2014/main" id="{DDD4BDCA-9A8E-4FAF-B6A0-E84316853D1F}"/>
              </a:ext>
            </a:extLst>
          </p:cNvPr>
          <p:cNvSpPr txBox="1"/>
          <p:nvPr/>
        </p:nvSpPr>
        <p:spPr>
          <a:xfrm>
            <a:off x="10799898" y="6320532"/>
            <a:ext cx="1019919" cy="205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>
              <a:buClr>
                <a:srgbClr val="008637"/>
              </a:buClr>
              <a:buSzPts val="1000"/>
            </a:pPr>
            <a:fld id="{00000000-1234-1234-1234-123412341234}" type="slidenum">
              <a:rPr lang="en-US" sz="1333" b="1">
                <a:solidFill>
                  <a:srgbClr val="008637"/>
                </a:solidFill>
                <a:latin typeface="Arial"/>
                <a:ea typeface="Arial"/>
                <a:cs typeface="Arial"/>
                <a:sym typeface="Arial"/>
              </a:rPr>
              <a:pPr algn="r">
                <a:buClr>
                  <a:srgbClr val="008637"/>
                </a:buClr>
                <a:buSzPts val="1000"/>
              </a:pPr>
              <a:t>10</a:t>
            </a:fld>
            <a:endParaRPr sz="2399" dirty="0"/>
          </a:p>
        </p:txBody>
      </p:sp>
    </p:spTree>
    <p:extLst>
      <p:ext uri="{BB962C8B-B14F-4D97-AF65-F5344CB8AC3E}">
        <p14:creationId xmlns:p14="http://schemas.microsoft.com/office/powerpoint/2010/main" val="16288732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>
            <a:extLst>
              <a:ext uri="{FF2B5EF4-FFF2-40B4-BE49-F238E27FC236}">
                <a16:creationId xmlns:a16="http://schemas.microsoft.com/office/drawing/2014/main" id="{59AA5D3C-C451-13C9-74B1-0AB41FEC31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4789" y="880954"/>
            <a:ext cx="9601067" cy="96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>
              <a:defRPr sz="1800">
                <a:latin typeface="Arial" panose="020B0604020202020204" pitchFamily="34" charset="0"/>
                <a:ea typeface="+mj-ea"/>
              </a:defRPr>
            </a:lvl1pPr>
            <a:lvl2pPr>
              <a:defRPr sz="2800">
                <a:solidFill>
                  <a:schemeClr val="tx2"/>
                </a:solidFill>
                <a:latin typeface="Futura PT Demi" pitchFamily="34" charset="0"/>
              </a:defRPr>
            </a:lvl2pPr>
            <a:lvl3pPr>
              <a:defRPr sz="2800">
                <a:solidFill>
                  <a:schemeClr val="tx2"/>
                </a:solidFill>
                <a:latin typeface="Futura PT Demi" pitchFamily="34" charset="0"/>
              </a:defRPr>
            </a:lvl3pPr>
            <a:lvl4pPr>
              <a:defRPr sz="2800">
                <a:solidFill>
                  <a:schemeClr val="tx2"/>
                </a:solidFill>
                <a:latin typeface="Futura PT Demi" pitchFamily="34" charset="0"/>
              </a:defRPr>
            </a:lvl4pPr>
            <a:lvl5pPr>
              <a:defRPr sz="2800">
                <a:solidFill>
                  <a:schemeClr val="tx2"/>
                </a:solidFill>
                <a:latin typeface="Futura PT Demi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Futura PT Demi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Futura PT Demi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Futura PT Demi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Futura PT Demi" pitchFamily="34" charset="0"/>
              </a:defRPr>
            </a:lvl9pPr>
          </a:lstStyle>
          <a:p>
            <a:r>
              <a:rPr lang="ru-RU" altLang="ru-RU" sz="2400" dirty="0"/>
              <a:t>Критерии выбора  </a:t>
            </a:r>
            <a:r>
              <a:rPr lang="en-US" altLang="ru-RU" sz="2400" dirty="0"/>
              <a:t>ERP</a:t>
            </a:r>
            <a:r>
              <a:rPr lang="ru-RU" altLang="ru-RU" sz="2400" dirty="0"/>
              <a:t>-систем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E382BF56-AEEA-4BFD-873B-7A58028B35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88" y="1685413"/>
            <a:ext cx="9417773" cy="4892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A6792515-6055-4FFA-ADCB-5DF64B58056E}"/>
              </a:ext>
            </a:extLst>
          </p:cNvPr>
          <p:cNvSpPr/>
          <p:nvPr/>
        </p:nvSpPr>
        <p:spPr>
          <a:xfrm>
            <a:off x="443074" y="182648"/>
            <a:ext cx="11264279" cy="853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Модель автоматизации управления персоналом образовательной организации</a:t>
            </a:r>
            <a:endParaRPr lang="ru-RU" sz="2400" b="1" dirty="0">
              <a:solidFill>
                <a:srgbClr val="343434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Straight Connector 7">
            <a:extLst>
              <a:ext uri="{FF2B5EF4-FFF2-40B4-BE49-F238E27FC236}">
                <a16:creationId xmlns:a16="http://schemas.microsoft.com/office/drawing/2014/main" id="{F48C70D2-3761-4605-9797-43F36DA94D32}"/>
              </a:ext>
            </a:extLst>
          </p:cNvPr>
          <p:cNvCxnSpPr>
            <a:cxnSpLocks/>
          </p:cNvCxnSpPr>
          <p:nvPr/>
        </p:nvCxnSpPr>
        <p:spPr>
          <a:xfrm>
            <a:off x="443074" y="1036600"/>
            <a:ext cx="11182442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oogle Shape;184;p19">
            <a:extLst>
              <a:ext uri="{FF2B5EF4-FFF2-40B4-BE49-F238E27FC236}">
                <a16:creationId xmlns:a16="http://schemas.microsoft.com/office/drawing/2014/main" id="{859814C0-2D86-4513-BA8C-362C29EB94D6}"/>
              </a:ext>
            </a:extLst>
          </p:cNvPr>
          <p:cNvSpPr txBox="1"/>
          <p:nvPr/>
        </p:nvSpPr>
        <p:spPr>
          <a:xfrm>
            <a:off x="10799898" y="6320532"/>
            <a:ext cx="1019919" cy="205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>
              <a:buClr>
                <a:srgbClr val="008637"/>
              </a:buClr>
              <a:buSzPts val="1000"/>
            </a:pPr>
            <a:fld id="{00000000-1234-1234-1234-123412341234}" type="slidenum">
              <a:rPr lang="en-US" sz="1333" b="1">
                <a:solidFill>
                  <a:srgbClr val="008637"/>
                </a:solidFill>
                <a:latin typeface="Arial"/>
                <a:ea typeface="Arial"/>
                <a:cs typeface="Arial"/>
                <a:sym typeface="Arial"/>
              </a:rPr>
              <a:pPr algn="r">
                <a:buClr>
                  <a:srgbClr val="008637"/>
                </a:buClr>
                <a:buSzPts val="1000"/>
              </a:pPr>
              <a:t>11</a:t>
            </a:fld>
            <a:endParaRPr sz="2399" dirty="0"/>
          </a:p>
        </p:txBody>
      </p:sp>
    </p:spTree>
    <p:extLst>
      <p:ext uri="{BB962C8B-B14F-4D97-AF65-F5344CB8AC3E}">
        <p14:creationId xmlns:p14="http://schemas.microsoft.com/office/powerpoint/2010/main" val="3339129929"/>
      </p:ext>
    </p:extLst>
  </p:cSld>
  <p:clrMapOvr>
    <a:masterClrMapping/>
  </p:clrMapOvr>
  <p:transition advTm="6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55808" y="608532"/>
            <a:ext cx="11264279" cy="853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Модель автоматизации управления персоналом образовательной организации</a:t>
            </a:r>
            <a:endParaRPr lang="ru-RU" sz="2400" b="1" dirty="0">
              <a:solidFill>
                <a:srgbClr val="343434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637646" y="1666151"/>
            <a:ext cx="11182442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637646" y="1922045"/>
            <a:ext cx="10820403" cy="798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Выделяются следующие основные бизнес-процессы организации занимающейся образовательной деятельностью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ru-RU" sz="20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474774" y="638772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1024094-893D-425B-9057-B40A6905975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09" y="3102657"/>
            <a:ext cx="4569864" cy="318069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77FB302-137F-43C3-886E-3EE8DAD1A13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9965" y="3102657"/>
            <a:ext cx="5712460" cy="1857375"/>
          </a:xfrm>
          <a:prstGeom prst="rect">
            <a:avLst/>
          </a:prstGeom>
        </p:spPr>
      </p:pic>
      <p:sp>
        <p:nvSpPr>
          <p:cNvPr id="11" name="Google Shape;184;p19">
            <a:extLst>
              <a:ext uri="{FF2B5EF4-FFF2-40B4-BE49-F238E27FC236}">
                <a16:creationId xmlns:a16="http://schemas.microsoft.com/office/drawing/2014/main" id="{FF270C7D-F624-4ED9-B878-FE74CA8F106A}"/>
              </a:ext>
            </a:extLst>
          </p:cNvPr>
          <p:cNvSpPr txBox="1"/>
          <p:nvPr/>
        </p:nvSpPr>
        <p:spPr>
          <a:xfrm>
            <a:off x="10799898" y="6320532"/>
            <a:ext cx="1019919" cy="205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>
              <a:buClr>
                <a:srgbClr val="008637"/>
              </a:buClr>
              <a:buSzPts val="1000"/>
            </a:pPr>
            <a:fld id="{00000000-1234-1234-1234-123412341234}" type="slidenum">
              <a:rPr lang="en-US" sz="1333" b="1">
                <a:solidFill>
                  <a:srgbClr val="008637"/>
                </a:solidFill>
                <a:latin typeface="Arial"/>
                <a:ea typeface="Arial"/>
                <a:cs typeface="Arial"/>
                <a:sym typeface="Arial"/>
              </a:rPr>
              <a:pPr algn="r">
                <a:buClr>
                  <a:srgbClr val="008637"/>
                </a:buClr>
                <a:buSzPts val="1000"/>
              </a:pPr>
              <a:t>12</a:t>
            </a:fld>
            <a:endParaRPr sz="2399" dirty="0"/>
          </a:p>
        </p:txBody>
      </p:sp>
    </p:spTree>
    <p:extLst>
      <p:ext uri="{BB962C8B-B14F-4D97-AF65-F5344CB8AC3E}">
        <p14:creationId xmlns:p14="http://schemas.microsoft.com/office/powerpoint/2010/main" val="12251834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6711" y="402007"/>
            <a:ext cx="9755579" cy="853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Модель автоматизации управления персоналом образовательной организации</a:t>
            </a:r>
            <a:endParaRPr lang="ru-RU" sz="2400" b="1" dirty="0">
              <a:solidFill>
                <a:srgbClr val="343434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86711" y="1380971"/>
            <a:ext cx="4264639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92725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Google Shape;129;p16">
            <a:extLst>
              <a:ext uri="{FF2B5EF4-FFF2-40B4-BE49-F238E27FC236}">
                <a16:creationId xmlns:a16="http://schemas.microsoft.com/office/drawing/2014/main" id="{3AF9E21D-4F0B-4487-9591-3497DE9F08ED}"/>
              </a:ext>
            </a:extLst>
          </p:cNvPr>
          <p:cNvSpPr txBox="1">
            <a:spLocks/>
          </p:cNvSpPr>
          <p:nvPr/>
        </p:nvSpPr>
        <p:spPr>
          <a:xfrm>
            <a:off x="386711" y="2209451"/>
            <a:ext cx="5199788" cy="388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Clr>
                <a:srgbClr val="005531"/>
              </a:buClr>
              <a:buSzPts val="2000"/>
              <a:buFont typeface="Noto Sans Symbols"/>
              <a:buNone/>
            </a:pPr>
            <a:r>
              <a:rPr lang="ru-RU" sz="1800" dirty="0">
                <a:solidFill>
                  <a:srgbClr val="27AE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Уровень автоматизации до начала проекта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531"/>
              </a:buClr>
              <a:buSzPts val="2000"/>
              <a:buFont typeface="Noto Sans Symbols"/>
              <a:buNone/>
            </a:pP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330200">
              <a:spcBef>
                <a:spcPts val="0"/>
              </a:spcBef>
              <a:buSzPts val="1600"/>
              <a:buFont typeface="Arial" panose="020B0604020202020204" pitchFamily="34" charset="0"/>
              <a:buChar char="▪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Финансово-хозяйственная деятельность ведется в обособленных интегрированных или не связанных системах  </a:t>
            </a:r>
          </a:p>
          <a:p>
            <a:pPr marL="457200" indent="-330200">
              <a:spcBef>
                <a:spcPts val="0"/>
              </a:spcBef>
              <a:buSzPts val="1600"/>
              <a:buFont typeface="Arial" panose="020B0604020202020204" pitchFamily="34" charset="0"/>
              <a:buChar char="▪"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330200">
              <a:lnSpc>
                <a:spcPct val="100000"/>
              </a:lnSpc>
              <a:spcBef>
                <a:spcPts val="0"/>
              </a:spcBef>
              <a:buSzPts val="1600"/>
              <a:buFont typeface="Arial" panose="020B0604020202020204" pitchFamily="34" charset="0"/>
              <a:buChar char="▪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Часть подразделений используют отдельные системы от центральной базы для ведения учета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330200">
              <a:lnSpc>
                <a:spcPct val="100000"/>
              </a:lnSpc>
              <a:spcBef>
                <a:spcPts val="0"/>
              </a:spcBef>
              <a:buSzPts val="1600"/>
              <a:buFont typeface="Arial" panose="020B0604020202020204" pitchFamily="34" charset="0"/>
              <a:buChar char="▪"/>
            </a:pP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330200">
              <a:lnSpc>
                <a:spcPct val="100000"/>
              </a:lnSpc>
              <a:spcBef>
                <a:spcPts val="0"/>
              </a:spcBef>
              <a:buSzPts val="1600"/>
              <a:buFont typeface="Arial" panose="020B0604020202020204" pitchFamily="34" charset="0"/>
              <a:buChar char="▪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Образовательный процесс автоматизирован в системе “Электронный университет”  </a:t>
            </a:r>
          </a:p>
          <a:p>
            <a:pPr marL="182562" indent="-55562">
              <a:spcBef>
                <a:spcPts val="0"/>
              </a:spcBef>
              <a:buClr>
                <a:srgbClr val="005531"/>
              </a:buClr>
              <a:buSzPts val="2000"/>
              <a:buFont typeface="Noto Sans Symbols"/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4" name="Google Shape;133;p16">
            <a:extLst>
              <a:ext uri="{FF2B5EF4-FFF2-40B4-BE49-F238E27FC236}">
                <a16:creationId xmlns:a16="http://schemas.microsoft.com/office/drawing/2014/main" id="{4AC2BB26-6E97-4E9E-A92F-4641A94DE70F}"/>
              </a:ext>
            </a:extLst>
          </p:cNvPr>
          <p:cNvSpPr/>
          <p:nvPr/>
        </p:nvSpPr>
        <p:spPr>
          <a:xfrm>
            <a:off x="5896525" y="2336293"/>
            <a:ext cx="5613170" cy="356955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35;p16">
            <a:extLst>
              <a:ext uri="{FF2B5EF4-FFF2-40B4-BE49-F238E27FC236}">
                <a16:creationId xmlns:a16="http://schemas.microsoft.com/office/drawing/2014/main" id="{4D35532B-3134-41C7-AAB9-0EC17883DA8F}"/>
              </a:ext>
            </a:extLst>
          </p:cNvPr>
          <p:cNvSpPr/>
          <p:nvPr/>
        </p:nvSpPr>
        <p:spPr>
          <a:xfrm>
            <a:off x="7347999" y="2964632"/>
            <a:ext cx="2366451" cy="490500"/>
          </a:xfrm>
          <a:prstGeom prst="roundRect">
            <a:avLst>
              <a:gd name="adj" fmla="val 16667"/>
            </a:avLst>
          </a:prstGeom>
          <a:solidFill>
            <a:srgbClr val="C0C0C0">
              <a:alpha val="298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Бухгалтерский</a:t>
            </a:r>
            <a:r>
              <a:rPr lang="en-US" dirty="0"/>
              <a:t> </a:t>
            </a:r>
            <a:r>
              <a:rPr lang="en-US" dirty="0" err="1"/>
              <a:t>учет</a:t>
            </a:r>
            <a:endParaRPr dirty="0"/>
          </a:p>
        </p:txBody>
      </p:sp>
      <p:sp>
        <p:nvSpPr>
          <p:cNvPr id="16" name="Google Shape;136;p16">
            <a:extLst>
              <a:ext uri="{FF2B5EF4-FFF2-40B4-BE49-F238E27FC236}">
                <a16:creationId xmlns:a16="http://schemas.microsoft.com/office/drawing/2014/main" id="{ABEA3C2A-6FFE-4623-973D-A0F1C62D5F99}"/>
              </a:ext>
            </a:extLst>
          </p:cNvPr>
          <p:cNvSpPr/>
          <p:nvPr/>
        </p:nvSpPr>
        <p:spPr>
          <a:xfrm>
            <a:off x="6096000" y="3514957"/>
            <a:ext cx="2211000" cy="490500"/>
          </a:xfrm>
          <a:prstGeom prst="roundRect">
            <a:avLst>
              <a:gd name="adj" fmla="val 16667"/>
            </a:avLst>
          </a:prstGeom>
          <a:solidFill>
            <a:srgbClr val="C0C0C0">
              <a:alpha val="298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Расчет зарплаты</a:t>
            </a:r>
            <a:endParaRPr/>
          </a:p>
        </p:txBody>
      </p:sp>
      <p:sp>
        <p:nvSpPr>
          <p:cNvPr id="17" name="Google Shape;137;p16">
            <a:extLst>
              <a:ext uri="{FF2B5EF4-FFF2-40B4-BE49-F238E27FC236}">
                <a16:creationId xmlns:a16="http://schemas.microsoft.com/office/drawing/2014/main" id="{A9DE2D95-F8D5-4A9B-8367-35BB08BFBEE9}"/>
              </a:ext>
            </a:extLst>
          </p:cNvPr>
          <p:cNvSpPr/>
          <p:nvPr/>
        </p:nvSpPr>
        <p:spPr>
          <a:xfrm>
            <a:off x="8384325" y="3514957"/>
            <a:ext cx="2211000" cy="490500"/>
          </a:xfrm>
          <a:prstGeom prst="roundRect">
            <a:avLst>
              <a:gd name="adj" fmla="val 16667"/>
            </a:avLst>
          </a:prstGeom>
          <a:solidFill>
            <a:srgbClr val="C0C0C0">
              <a:alpha val="298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Расчет</a:t>
            </a:r>
            <a:r>
              <a:rPr lang="en-US" dirty="0"/>
              <a:t> </a:t>
            </a:r>
            <a:r>
              <a:rPr lang="en-US" dirty="0" err="1"/>
              <a:t>стипендий</a:t>
            </a:r>
            <a:endParaRPr dirty="0"/>
          </a:p>
        </p:txBody>
      </p:sp>
      <p:sp>
        <p:nvSpPr>
          <p:cNvPr id="18" name="Google Shape;138;p16">
            <a:extLst>
              <a:ext uri="{FF2B5EF4-FFF2-40B4-BE49-F238E27FC236}">
                <a16:creationId xmlns:a16="http://schemas.microsoft.com/office/drawing/2014/main" id="{ACABA095-8CED-4194-9EE5-88EDD8D2D3AE}"/>
              </a:ext>
            </a:extLst>
          </p:cNvPr>
          <p:cNvSpPr/>
          <p:nvPr/>
        </p:nvSpPr>
        <p:spPr>
          <a:xfrm>
            <a:off x="6207852" y="2425107"/>
            <a:ext cx="2099147" cy="490500"/>
          </a:xfrm>
          <a:prstGeom prst="roundRect">
            <a:avLst>
              <a:gd name="adj" fmla="val 16667"/>
            </a:avLst>
          </a:prstGeom>
          <a:solidFill>
            <a:srgbClr val="C0C0C0">
              <a:alpha val="298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Кадровый учет</a:t>
            </a:r>
            <a:endParaRPr/>
          </a:p>
        </p:txBody>
      </p:sp>
      <p:sp>
        <p:nvSpPr>
          <p:cNvPr id="19" name="Google Shape;139;p16">
            <a:extLst>
              <a:ext uri="{FF2B5EF4-FFF2-40B4-BE49-F238E27FC236}">
                <a16:creationId xmlns:a16="http://schemas.microsoft.com/office/drawing/2014/main" id="{C826AD1E-19E1-41FE-AB12-78191A83F0C6}"/>
              </a:ext>
            </a:extLst>
          </p:cNvPr>
          <p:cNvSpPr/>
          <p:nvPr/>
        </p:nvSpPr>
        <p:spPr>
          <a:xfrm>
            <a:off x="6701199" y="4054254"/>
            <a:ext cx="3550147" cy="490500"/>
          </a:xfrm>
          <a:prstGeom prst="roundRect">
            <a:avLst>
              <a:gd name="adj" fmla="val 16667"/>
            </a:avLst>
          </a:prstGeom>
          <a:solidFill>
            <a:srgbClr val="C0C0C0">
              <a:alpha val="298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Оплата за обучение</a:t>
            </a:r>
            <a:endParaRPr dirty="0"/>
          </a:p>
        </p:txBody>
      </p:sp>
      <p:sp>
        <p:nvSpPr>
          <p:cNvPr id="20" name="Google Shape;140;p16">
            <a:extLst>
              <a:ext uri="{FF2B5EF4-FFF2-40B4-BE49-F238E27FC236}">
                <a16:creationId xmlns:a16="http://schemas.microsoft.com/office/drawing/2014/main" id="{519B7AAC-2E7F-42B1-8FD3-324EACA94B68}"/>
              </a:ext>
            </a:extLst>
          </p:cNvPr>
          <p:cNvSpPr/>
          <p:nvPr/>
        </p:nvSpPr>
        <p:spPr>
          <a:xfrm>
            <a:off x="8384325" y="2430257"/>
            <a:ext cx="2814978" cy="474550"/>
          </a:xfrm>
          <a:prstGeom prst="roundRect">
            <a:avLst>
              <a:gd name="adj" fmla="val 16667"/>
            </a:avLst>
          </a:prstGeom>
          <a:solidFill>
            <a:srgbClr val="C0C0C0">
              <a:alpha val="298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Планово-экономический учет</a:t>
            </a:r>
            <a:endParaRPr dirty="0"/>
          </a:p>
        </p:txBody>
      </p:sp>
      <p:sp>
        <p:nvSpPr>
          <p:cNvPr id="21" name="Google Shape;141;p16">
            <a:extLst>
              <a:ext uri="{FF2B5EF4-FFF2-40B4-BE49-F238E27FC236}">
                <a16:creationId xmlns:a16="http://schemas.microsoft.com/office/drawing/2014/main" id="{DBB8D8D2-711A-45CE-BFD5-F1E91D4A50ED}"/>
              </a:ext>
            </a:extLst>
          </p:cNvPr>
          <p:cNvSpPr txBox="1"/>
          <p:nvPr/>
        </p:nvSpPr>
        <p:spPr>
          <a:xfrm>
            <a:off x="6423838" y="5165292"/>
            <a:ext cx="42972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Разрозненные</a:t>
            </a:r>
            <a:r>
              <a:rPr lang="en-US" dirty="0"/>
              <a:t> </a:t>
            </a:r>
            <a:r>
              <a:rPr lang="en-US" dirty="0" err="1"/>
              <a:t>слабо</a:t>
            </a:r>
            <a:r>
              <a:rPr lang="en-US" dirty="0"/>
              <a:t> </a:t>
            </a:r>
            <a:r>
              <a:rPr lang="en-US" dirty="0" err="1"/>
              <a:t>интегрированные</a:t>
            </a:r>
            <a:r>
              <a:rPr lang="en-US" dirty="0"/>
              <a:t> </a:t>
            </a:r>
            <a:r>
              <a:rPr lang="en-US" dirty="0" err="1"/>
              <a:t>самописные</a:t>
            </a:r>
            <a:r>
              <a:rPr lang="en-US" dirty="0"/>
              <a:t> </a:t>
            </a:r>
            <a:r>
              <a:rPr lang="en-US" dirty="0" err="1"/>
              <a:t>информационные</a:t>
            </a:r>
            <a:r>
              <a:rPr lang="en-US" dirty="0"/>
              <a:t> </a:t>
            </a:r>
            <a:r>
              <a:rPr lang="en-US" dirty="0" err="1"/>
              <a:t>системы</a:t>
            </a:r>
            <a:r>
              <a:rPr lang="en-US" dirty="0"/>
              <a:t> </a:t>
            </a:r>
            <a:endParaRPr dirty="0"/>
          </a:p>
        </p:txBody>
      </p:sp>
      <p:sp>
        <p:nvSpPr>
          <p:cNvPr id="30" name="Google Shape;139;p16">
            <a:extLst>
              <a:ext uri="{FF2B5EF4-FFF2-40B4-BE49-F238E27FC236}">
                <a16:creationId xmlns:a16="http://schemas.microsoft.com/office/drawing/2014/main" id="{6FD94D50-8789-47B7-B277-1891BDF7E048}"/>
              </a:ext>
            </a:extLst>
          </p:cNvPr>
          <p:cNvSpPr/>
          <p:nvPr/>
        </p:nvSpPr>
        <p:spPr>
          <a:xfrm>
            <a:off x="6751716" y="4625995"/>
            <a:ext cx="3499629" cy="490500"/>
          </a:xfrm>
          <a:prstGeom prst="roundRect">
            <a:avLst>
              <a:gd name="adj" fmla="val 16667"/>
            </a:avLst>
          </a:prstGeom>
          <a:solidFill>
            <a:srgbClr val="C0C0C0">
              <a:alpha val="298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Оплата за общежитие</a:t>
            </a:r>
            <a:endParaRPr dirty="0"/>
          </a:p>
        </p:txBody>
      </p:sp>
      <p:sp>
        <p:nvSpPr>
          <p:cNvPr id="31" name="Google Shape;184;p19">
            <a:extLst>
              <a:ext uri="{FF2B5EF4-FFF2-40B4-BE49-F238E27FC236}">
                <a16:creationId xmlns:a16="http://schemas.microsoft.com/office/drawing/2014/main" id="{FABEAB89-9F37-4967-A582-A6AA40081D2A}"/>
              </a:ext>
            </a:extLst>
          </p:cNvPr>
          <p:cNvSpPr txBox="1"/>
          <p:nvPr/>
        </p:nvSpPr>
        <p:spPr>
          <a:xfrm>
            <a:off x="10799898" y="6320532"/>
            <a:ext cx="1019919" cy="205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>
              <a:buClr>
                <a:srgbClr val="008637"/>
              </a:buClr>
              <a:buSzPts val="1000"/>
            </a:pPr>
            <a:fld id="{00000000-1234-1234-1234-123412341234}" type="slidenum">
              <a:rPr lang="en-US" sz="1333" b="1">
                <a:solidFill>
                  <a:srgbClr val="008637"/>
                </a:solidFill>
                <a:latin typeface="Arial"/>
                <a:ea typeface="Arial"/>
                <a:cs typeface="Arial"/>
                <a:sym typeface="Arial"/>
              </a:rPr>
              <a:pPr algn="r">
                <a:buClr>
                  <a:srgbClr val="008637"/>
                </a:buClr>
                <a:buSzPts val="1000"/>
              </a:pPr>
              <a:t>13</a:t>
            </a:fld>
            <a:endParaRPr sz="2399" dirty="0"/>
          </a:p>
        </p:txBody>
      </p:sp>
    </p:spTree>
    <p:extLst>
      <p:ext uri="{BB962C8B-B14F-4D97-AF65-F5344CB8AC3E}">
        <p14:creationId xmlns:p14="http://schemas.microsoft.com/office/powerpoint/2010/main" val="28874418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22253" y="207528"/>
            <a:ext cx="11373336" cy="397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Модель автоматизации управления персоналом образовательной организации</a:t>
            </a:r>
            <a:endParaRPr lang="ru-RU" sz="2000" b="1" dirty="0">
              <a:solidFill>
                <a:srgbClr val="343434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463860" y="605266"/>
            <a:ext cx="11264279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474774" y="638772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Google Shape;146;p17">
            <a:extLst>
              <a:ext uri="{FF2B5EF4-FFF2-40B4-BE49-F238E27FC236}">
                <a16:creationId xmlns:a16="http://schemas.microsoft.com/office/drawing/2014/main" id="{B924E11D-63FB-4EEF-99D9-59783EF26A54}"/>
              </a:ext>
            </a:extLst>
          </p:cNvPr>
          <p:cNvSpPr txBox="1">
            <a:spLocks/>
          </p:cNvSpPr>
          <p:nvPr/>
        </p:nvSpPr>
        <p:spPr>
          <a:xfrm>
            <a:off x="612479" y="785516"/>
            <a:ext cx="945431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4000" tIns="0" rIns="54000" bIns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SzPts val="1100"/>
            </a:pPr>
            <a:r>
              <a:rPr lang="ru-RU" sz="2000" dirty="0"/>
              <a:t>От набора программных продуктов к единой информационной системе </a:t>
            </a:r>
          </a:p>
        </p:txBody>
      </p:sp>
      <p:sp>
        <p:nvSpPr>
          <p:cNvPr id="10" name="Google Shape;151;p17">
            <a:extLst>
              <a:ext uri="{FF2B5EF4-FFF2-40B4-BE49-F238E27FC236}">
                <a16:creationId xmlns:a16="http://schemas.microsoft.com/office/drawing/2014/main" id="{EA03171F-031F-4247-A6F5-A7B5156564CF}"/>
              </a:ext>
            </a:extLst>
          </p:cNvPr>
          <p:cNvSpPr txBox="1">
            <a:spLocks/>
          </p:cNvSpPr>
          <p:nvPr/>
        </p:nvSpPr>
        <p:spPr>
          <a:xfrm>
            <a:off x="522253" y="1271421"/>
            <a:ext cx="6090325" cy="1201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Clr>
                <a:srgbClr val="005531"/>
              </a:buClr>
              <a:buSzPts val="2000"/>
              <a:buFont typeface="Noto Sans Symbols"/>
              <a:buNone/>
            </a:pPr>
            <a:r>
              <a:rPr lang="ru-RU" sz="1800" dirty="0">
                <a:solidFill>
                  <a:srgbClr val="27AE61"/>
                </a:solidFill>
              </a:rPr>
              <a:t>Задачи автоматизации</a:t>
            </a:r>
            <a:endParaRPr lang="ru-RU" sz="1800" dirty="0"/>
          </a:p>
          <a:p>
            <a:pPr marL="457200" indent="-330200">
              <a:spcBef>
                <a:spcPts val="0"/>
              </a:spcBef>
              <a:buSzPts val="1600"/>
              <a:buFont typeface="Arial" panose="020B0604020202020204" pitchFamily="34" charset="0"/>
              <a:buChar char="▪"/>
            </a:pPr>
            <a:r>
              <a:rPr lang="ru-RU" sz="1400" dirty="0"/>
              <a:t>Перенести сведения бухгалтерского учета, кадрового учета и данных для расчета заработной платы в единую информационную систему; </a:t>
            </a:r>
          </a:p>
          <a:p>
            <a:pPr marL="457200" indent="-330200">
              <a:spcBef>
                <a:spcPts val="0"/>
              </a:spcBef>
              <a:buSzPts val="1600"/>
              <a:buFont typeface="Arial" panose="020B0604020202020204" pitchFamily="34" charset="0"/>
              <a:buChar char="▪"/>
            </a:pPr>
            <a:r>
              <a:rPr lang="ru-RU" sz="1400" dirty="0"/>
              <a:t>Сохранить и оптимизировать существующую аналитику учета и используемые печатные формы;</a:t>
            </a:r>
          </a:p>
          <a:p>
            <a:pPr marL="182562" indent="-55562">
              <a:spcBef>
                <a:spcPts val="0"/>
              </a:spcBef>
              <a:buClr>
                <a:srgbClr val="005531"/>
              </a:buClr>
              <a:buSzPts val="2000"/>
              <a:buFont typeface="Noto Sans Symbols"/>
              <a:buNone/>
            </a:pPr>
            <a:r>
              <a:rPr lang="ru-RU" dirty="0"/>
              <a:t> </a:t>
            </a:r>
          </a:p>
        </p:txBody>
      </p:sp>
      <p:sp>
        <p:nvSpPr>
          <p:cNvPr id="11" name="Google Shape;152;p17">
            <a:extLst>
              <a:ext uri="{FF2B5EF4-FFF2-40B4-BE49-F238E27FC236}">
                <a16:creationId xmlns:a16="http://schemas.microsoft.com/office/drawing/2014/main" id="{1140A71F-0F10-4B79-8E42-CF6E477E500E}"/>
              </a:ext>
            </a:extLst>
          </p:cNvPr>
          <p:cNvSpPr txBox="1"/>
          <p:nvPr/>
        </p:nvSpPr>
        <p:spPr>
          <a:xfrm>
            <a:off x="6438608" y="1348160"/>
            <a:ext cx="5136777" cy="1261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indent="-330200">
              <a:buClr>
                <a:schemeClr val="dk1"/>
              </a:buClr>
              <a:buSzPts val="1600"/>
              <a:buFont typeface="Noto Sans Symbols"/>
              <a:buChar char="▪"/>
            </a:pPr>
            <a:r>
              <a:rPr lang="ru-RU" sz="1400" dirty="0"/>
              <a:t>Исключить двойной ручной ввод сведений о образовании, кадровом учете обучающихся, договоров по платному обучению;</a:t>
            </a: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▪"/>
            </a:pPr>
            <a:r>
              <a:rPr lang="en-US" sz="1400" dirty="0" err="1">
                <a:solidFill>
                  <a:schemeClr val="dk1"/>
                </a:solidFill>
              </a:rPr>
              <a:t>Обеспечить</a:t>
            </a:r>
            <a:r>
              <a:rPr lang="en-US" sz="1400" dirty="0">
                <a:solidFill>
                  <a:schemeClr val="dk1"/>
                </a:solidFill>
              </a:rPr>
              <a:t> </a:t>
            </a:r>
            <a:r>
              <a:rPr lang="en-US" sz="1400" dirty="0" err="1">
                <a:solidFill>
                  <a:schemeClr val="dk1"/>
                </a:solidFill>
              </a:rPr>
              <a:t>единое</a:t>
            </a:r>
            <a:r>
              <a:rPr lang="en-US" sz="1400" dirty="0">
                <a:solidFill>
                  <a:schemeClr val="dk1"/>
                </a:solidFill>
              </a:rPr>
              <a:t> </a:t>
            </a:r>
            <a:r>
              <a:rPr lang="en-US" sz="1400" dirty="0" err="1">
                <a:solidFill>
                  <a:schemeClr val="dk1"/>
                </a:solidFill>
              </a:rPr>
              <a:t>информационное</a:t>
            </a:r>
            <a:r>
              <a:rPr lang="en-US" sz="1400" dirty="0">
                <a:solidFill>
                  <a:schemeClr val="dk1"/>
                </a:solidFill>
              </a:rPr>
              <a:t> </a:t>
            </a:r>
            <a:r>
              <a:rPr lang="en-US" sz="1400" dirty="0" err="1">
                <a:solidFill>
                  <a:schemeClr val="dk1"/>
                </a:solidFill>
              </a:rPr>
              <a:t>пространство</a:t>
            </a:r>
            <a:r>
              <a:rPr lang="en-US" sz="1400" dirty="0">
                <a:solidFill>
                  <a:schemeClr val="dk1"/>
                </a:solidFill>
              </a:rPr>
              <a:t> </a:t>
            </a:r>
            <a:r>
              <a:rPr lang="en-US" sz="1400" dirty="0" err="1">
                <a:solidFill>
                  <a:schemeClr val="dk1"/>
                </a:solidFill>
              </a:rPr>
              <a:t>учета</a:t>
            </a:r>
            <a:r>
              <a:rPr lang="en-US" sz="1400" dirty="0">
                <a:solidFill>
                  <a:schemeClr val="dk1"/>
                </a:solidFill>
              </a:rPr>
              <a:t> </a:t>
            </a:r>
            <a:r>
              <a:rPr lang="en-US" sz="1400" dirty="0" err="1">
                <a:solidFill>
                  <a:schemeClr val="dk1"/>
                </a:solidFill>
              </a:rPr>
              <a:t>исполнения</a:t>
            </a:r>
            <a:r>
              <a:rPr lang="en-US" sz="1400" dirty="0">
                <a:solidFill>
                  <a:schemeClr val="dk1"/>
                </a:solidFill>
              </a:rPr>
              <a:t> </a:t>
            </a:r>
            <a:r>
              <a:rPr lang="en-US" sz="1400" dirty="0" err="1">
                <a:solidFill>
                  <a:schemeClr val="dk1"/>
                </a:solidFill>
              </a:rPr>
              <a:t>контрактов</a:t>
            </a:r>
            <a:r>
              <a:rPr lang="en-US" sz="1400" dirty="0">
                <a:solidFill>
                  <a:schemeClr val="dk1"/>
                </a:solidFill>
              </a:rPr>
              <a:t> и </a:t>
            </a:r>
            <a:r>
              <a:rPr lang="ru-RU" sz="1400" dirty="0">
                <a:solidFill>
                  <a:schemeClr val="dk1"/>
                </a:solidFill>
              </a:rPr>
              <a:t>ГПД</a:t>
            </a:r>
            <a:r>
              <a:rPr lang="en-US" sz="1400" dirty="0">
                <a:solidFill>
                  <a:schemeClr val="dk1"/>
                </a:solidFill>
              </a:rPr>
              <a:t>;</a:t>
            </a:r>
            <a:endParaRPr sz="1400" dirty="0">
              <a:solidFill>
                <a:schemeClr val="dk1"/>
              </a:solidFill>
            </a:endParaRP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B66E1D74-E289-4A16-8484-267C851C1038}"/>
              </a:ext>
            </a:extLst>
          </p:cNvPr>
          <p:cNvGrpSpPr/>
          <p:nvPr/>
        </p:nvGrpSpPr>
        <p:grpSpPr>
          <a:xfrm>
            <a:off x="1082623" y="2776758"/>
            <a:ext cx="9551973" cy="3873714"/>
            <a:chOff x="481968" y="1128433"/>
            <a:chExt cx="11254195" cy="4419405"/>
          </a:xfrm>
        </p:grpSpPr>
        <p:sp>
          <p:nvSpPr>
            <p:cNvPr id="13" name="Google Shape;161;p18">
              <a:extLst>
                <a:ext uri="{FF2B5EF4-FFF2-40B4-BE49-F238E27FC236}">
                  <a16:creationId xmlns:a16="http://schemas.microsoft.com/office/drawing/2014/main" id="{65F07569-009B-4414-98EF-27C9B6809E4E}"/>
                </a:ext>
              </a:extLst>
            </p:cNvPr>
            <p:cNvSpPr/>
            <p:nvPr/>
          </p:nvSpPr>
          <p:spPr>
            <a:xfrm>
              <a:off x="2822456" y="1981526"/>
              <a:ext cx="6023297" cy="3034756"/>
            </a:xfrm>
            <a:prstGeom prst="ellipse">
              <a:avLst/>
            </a:prstGeom>
            <a:noFill/>
            <a:ln w="38100" cap="flat" cmpd="sng">
              <a:solidFill>
                <a:srgbClr val="FFD9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862" tIns="121862" rIns="121862" bIns="121862" anchor="ctr" anchorCtr="0">
              <a:noAutofit/>
            </a:bodyPr>
            <a:lstStyle/>
            <a:p>
              <a:endParaRPr sz="2399"/>
            </a:p>
          </p:txBody>
        </p:sp>
        <p:sp>
          <p:nvSpPr>
            <p:cNvPr id="14" name="Google Shape;162;p18">
              <a:extLst>
                <a:ext uri="{FF2B5EF4-FFF2-40B4-BE49-F238E27FC236}">
                  <a16:creationId xmlns:a16="http://schemas.microsoft.com/office/drawing/2014/main" id="{67C70125-A8A5-43B5-AE32-7170BFA110C9}"/>
                </a:ext>
              </a:extLst>
            </p:cNvPr>
            <p:cNvSpPr/>
            <p:nvPr/>
          </p:nvSpPr>
          <p:spPr>
            <a:xfrm>
              <a:off x="4334244" y="2703154"/>
              <a:ext cx="2847921" cy="1375975"/>
            </a:xfrm>
            <a:prstGeom prst="roundRect">
              <a:avLst>
                <a:gd name="adj" fmla="val 16667"/>
              </a:avLst>
            </a:prstGeom>
            <a:solidFill>
              <a:srgbClr val="FFD966"/>
            </a:solidFill>
            <a:ln>
              <a:noFill/>
            </a:ln>
          </p:spPr>
          <p:txBody>
            <a:bodyPr spcFirstLastPara="1" wrap="square" lIns="121862" tIns="121862" rIns="121862" bIns="121862" anchor="ctr" anchorCtr="0">
              <a:noAutofit/>
            </a:bodyPr>
            <a:lstStyle/>
            <a:p>
              <a:pPr algn="ctr"/>
              <a:r>
                <a:rPr lang="en-US" sz="1333" b="1" dirty="0" err="1">
                  <a:solidFill>
                    <a:srgbClr val="161416"/>
                  </a:solidFill>
                </a:rPr>
                <a:t>Отражение</a:t>
              </a:r>
              <a:r>
                <a:rPr lang="en-US" sz="1333" b="1" dirty="0">
                  <a:solidFill>
                    <a:srgbClr val="161416"/>
                  </a:solidFill>
                </a:rPr>
                <a:t> </a:t>
              </a:r>
              <a:r>
                <a:rPr lang="en-US" sz="1333" b="1" dirty="0" err="1">
                  <a:solidFill>
                    <a:srgbClr val="161416"/>
                  </a:solidFill>
                </a:rPr>
                <a:t>факта</a:t>
              </a:r>
              <a:endParaRPr sz="1333" b="1" dirty="0">
                <a:solidFill>
                  <a:srgbClr val="161416"/>
                </a:solidFill>
              </a:endParaRPr>
            </a:p>
            <a:p>
              <a:pPr marL="119960" indent="-204599">
                <a:buClr>
                  <a:srgbClr val="161416"/>
                </a:buClr>
                <a:buSzPts val="1000"/>
                <a:buChar char="●"/>
              </a:pPr>
              <a:r>
                <a:rPr lang="en-US" sz="1333" dirty="0" err="1">
                  <a:solidFill>
                    <a:srgbClr val="161416"/>
                  </a:solidFill>
                </a:rPr>
                <a:t>Бухгалтерский</a:t>
              </a:r>
              <a:r>
                <a:rPr lang="en-US" sz="1333" dirty="0">
                  <a:solidFill>
                    <a:srgbClr val="161416"/>
                  </a:solidFill>
                </a:rPr>
                <a:t> </a:t>
              </a:r>
              <a:r>
                <a:rPr lang="en-US" sz="1333" dirty="0" err="1">
                  <a:solidFill>
                    <a:srgbClr val="161416"/>
                  </a:solidFill>
                </a:rPr>
                <a:t>учет</a:t>
              </a:r>
              <a:endParaRPr sz="1333" dirty="0">
                <a:solidFill>
                  <a:srgbClr val="161416"/>
                </a:solidFill>
              </a:endParaRPr>
            </a:p>
            <a:p>
              <a:pPr marL="119960" indent="-204599">
                <a:buClr>
                  <a:srgbClr val="161416"/>
                </a:buClr>
                <a:buSzPts val="1000"/>
                <a:buChar char="●"/>
              </a:pPr>
              <a:r>
                <a:rPr lang="en-US" sz="1333" dirty="0" err="1">
                  <a:solidFill>
                    <a:srgbClr val="161416"/>
                  </a:solidFill>
                </a:rPr>
                <a:t>Расчет</a:t>
              </a:r>
              <a:r>
                <a:rPr lang="en-US" sz="1333" dirty="0">
                  <a:solidFill>
                    <a:srgbClr val="161416"/>
                  </a:solidFill>
                </a:rPr>
                <a:t> </a:t>
              </a:r>
              <a:r>
                <a:rPr lang="en-US" sz="1333" dirty="0" err="1">
                  <a:solidFill>
                    <a:srgbClr val="161416"/>
                  </a:solidFill>
                </a:rPr>
                <a:t>заработной</a:t>
              </a:r>
              <a:r>
                <a:rPr lang="en-US" sz="1333" dirty="0">
                  <a:solidFill>
                    <a:srgbClr val="161416"/>
                  </a:solidFill>
                </a:rPr>
                <a:t> </a:t>
              </a:r>
              <a:r>
                <a:rPr lang="en-US" sz="1333" dirty="0" err="1">
                  <a:solidFill>
                    <a:srgbClr val="161416"/>
                  </a:solidFill>
                </a:rPr>
                <a:t>платы</a:t>
              </a:r>
              <a:r>
                <a:rPr lang="en-US" sz="1333" dirty="0">
                  <a:solidFill>
                    <a:srgbClr val="161416"/>
                  </a:solidFill>
                </a:rPr>
                <a:t> и </a:t>
              </a:r>
              <a:r>
                <a:rPr lang="en-US" sz="1333" dirty="0" err="1">
                  <a:solidFill>
                    <a:srgbClr val="161416"/>
                  </a:solidFill>
                </a:rPr>
                <a:t>стипендий</a:t>
              </a:r>
              <a:endParaRPr sz="1333" dirty="0">
                <a:solidFill>
                  <a:srgbClr val="161416"/>
                </a:solidFill>
              </a:endParaRPr>
            </a:p>
            <a:p>
              <a:pPr marL="119960" indent="-204599">
                <a:buClr>
                  <a:srgbClr val="161416"/>
                </a:buClr>
                <a:buSzPts val="1000"/>
                <a:buChar char="●"/>
              </a:pPr>
              <a:r>
                <a:rPr lang="en-US" sz="1333" dirty="0" err="1">
                  <a:solidFill>
                    <a:srgbClr val="161416"/>
                  </a:solidFill>
                </a:rPr>
                <a:t>Кадровый</a:t>
              </a:r>
              <a:r>
                <a:rPr lang="en-US" sz="1333" dirty="0">
                  <a:solidFill>
                    <a:srgbClr val="161416"/>
                  </a:solidFill>
                </a:rPr>
                <a:t> </a:t>
              </a:r>
              <a:r>
                <a:rPr lang="en-US" sz="1333" dirty="0" err="1">
                  <a:solidFill>
                    <a:srgbClr val="161416"/>
                  </a:solidFill>
                </a:rPr>
                <a:t>учет</a:t>
              </a:r>
              <a:endParaRPr sz="1333" dirty="0">
                <a:solidFill>
                  <a:srgbClr val="161416"/>
                </a:solidFill>
              </a:endParaRPr>
            </a:p>
            <a:p>
              <a:pPr marL="119960" indent="-204599">
                <a:buClr>
                  <a:srgbClr val="161416"/>
                </a:buClr>
                <a:buSzPts val="1000"/>
                <a:buChar char="●"/>
              </a:pPr>
              <a:r>
                <a:rPr lang="en-US" sz="1333" dirty="0" err="1">
                  <a:solidFill>
                    <a:srgbClr val="161416"/>
                  </a:solidFill>
                </a:rPr>
                <a:t>Учет</a:t>
              </a:r>
              <a:r>
                <a:rPr lang="en-US" sz="1333" dirty="0">
                  <a:solidFill>
                    <a:srgbClr val="161416"/>
                  </a:solidFill>
                </a:rPr>
                <a:t> </a:t>
              </a:r>
              <a:r>
                <a:rPr lang="en-US" sz="1333" dirty="0" err="1">
                  <a:solidFill>
                    <a:srgbClr val="161416"/>
                  </a:solidFill>
                </a:rPr>
                <a:t>контрактов</a:t>
              </a:r>
              <a:r>
                <a:rPr lang="en-US" sz="1333" dirty="0">
                  <a:solidFill>
                    <a:srgbClr val="161416"/>
                  </a:solidFill>
                </a:rPr>
                <a:t>  и </a:t>
              </a:r>
              <a:r>
                <a:rPr lang="ru-RU" sz="1333" dirty="0">
                  <a:solidFill>
                    <a:srgbClr val="161416"/>
                  </a:solidFill>
                </a:rPr>
                <a:t>ГПД</a:t>
              </a:r>
              <a:endParaRPr sz="1333" dirty="0">
                <a:solidFill>
                  <a:srgbClr val="161416"/>
                </a:solidFill>
              </a:endParaRPr>
            </a:p>
          </p:txBody>
        </p:sp>
        <p:sp>
          <p:nvSpPr>
            <p:cNvPr id="15" name="Google Shape;163;p18">
              <a:extLst>
                <a:ext uri="{FF2B5EF4-FFF2-40B4-BE49-F238E27FC236}">
                  <a16:creationId xmlns:a16="http://schemas.microsoft.com/office/drawing/2014/main" id="{8F2A23C3-501A-4FBA-A43F-BFE6EDCF61C0}"/>
                </a:ext>
              </a:extLst>
            </p:cNvPr>
            <p:cNvSpPr/>
            <p:nvPr/>
          </p:nvSpPr>
          <p:spPr>
            <a:xfrm>
              <a:off x="7486674" y="2678739"/>
              <a:ext cx="3580495" cy="1477544"/>
            </a:xfrm>
            <a:prstGeom prst="roundRect">
              <a:avLst>
                <a:gd name="adj" fmla="val 16667"/>
              </a:avLst>
            </a:prstGeom>
            <a:solidFill>
              <a:srgbClr val="FFFFAD"/>
            </a:solidFill>
            <a:ln>
              <a:noFill/>
            </a:ln>
          </p:spPr>
          <p:txBody>
            <a:bodyPr spcFirstLastPara="1" wrap="square" lIns="121862" tIns="121862" rIns="121862" bIns="121862" anchor="ctr" anchorCtr="0">
              <a:noAutofit/>
            </a:bodyPr>
            <a:lstStyle/>
            <a:p>
              <a:pPr algn="ctr"/>
              <a:r>
                <a:rPr lang="en-US" sz="1333" b="1" dirty="0" err="1">
                  <a:solidFill>
                    <a:srgbClr val="161416"/>
                  </a:solidFill>
                </a:rPr>
                <a:t>Планирование</a:t>
              </a:r>
              <a:endParaRPr sz="1333" b="1" dirty="0">
                <a:solidFill>
                  <a:srgbClr val="161416"/>
                </a:solidFill>
              </a:endParaRPr>
            </a:p>
            <a:p>
              <a:pPr marL="239921" indent="-211598">
                <a:buClr>
                  <a:srgbClr val="161416"/>
                </a:buClr>
                <a:buSzPts val="1000"/>
                <a:buChar char="●"/>
              </a:pPr>
              <a:r>
                <a:rPr lang="en-US" sz="1333" dirty="0" err="1">
                  <a:solidFill>
                    <a:srgbClr val="161416"/>
                  </a:solidFill>
                </a:rPr>
                <a:t>Формирование</a:t>
              </a:r>
              <a:r>
                <a:rPr lang="en-US" sz="1333" dirty="0">
                  <a:solidFill>
                    <a:srgbClr val="161416"/>
                  </a:solidFill>
                </a:rPr>
                <a:t> и </a:t>
              </a:r>
              <a:r>
                <a:rPr lang="en-US" sz="1333" dirty="0" err="1">
                  <a:solidFill>
                    <a:srgbClr val="161416"/>
                  </a:solidFill>
                </a:rPr>
                <a:t>корректировка</a:t>
              </a:r>
              <a:r>
                <a:rPr lang="en-US" sz="1333" dirty="0">
                  <a:solidFill>
                    <a:srgbClr val="161416"/>
                  </a:solidFill>
                </a:rPr>
                <a:t> БДР и БДДС</a:t>
              </a:r>
              <a:endParaRPr sz="1333" dirty="0">
                <a:solidFill>
                  <a:srgbClr val="161416"/>
                </a:solidFill>
              </a:endParaRPr>
            </a:p>
            <a:p>
              <a:pPr marL="239921" indent="-211598">
                <a:buClr>
                  <a:srgbClr val="161416"/>
                </a:buClr>
                <a:buSzPts val="1000"/>
                <a:buChar char="●"/>
              </a:pPr>
              <a:r>
                <a:rPr lang="en-US" sz="1333" dirty="0" err="1">
                  <a:solidFill>
                    <a:srgbClr val="161416"/>
                  </a:solidFill>
                </a:rPr>
                <a:t>Планирование</a:t>
              </a:r>
              <a:r>
                <a:rPr lang="en-US" sz="1333" dirty="0">
                  <a:solidFill>
                    <a:srgbClr val="161416"/>
                  </a:solidFill>
                </a:rPr>
                <a:t> </a:t>
              </a:r>
              <a:r>
                <a:rPr lang="en-US" sz="1333" dirty="0" err="1">
                  <a:solidFill>
                    <a:srgbClr val="161416"/>
                  </a:solidFill>
                </a:rPr>
                <a:t>закупок</a:t>
              </a:r>
              <a:endParaRPr sz="1333" dirty="0">
                <a:solidFill>
                  <a:srgbClr val="161416"/>
                </a:solidFill>
              </a:endParaRPr>
            </a:p>
            <a:p>
              <a:pPr marL="239921" indent="-211598">
                <a:buClr>
                  <a:srgbClr val="161416"/>
                </a:buClr>
                <a:buSzPts val="1000"/>
                <a:buChar char="●"/>
              </a:pPr>
              <a:r>
                <a:rPr lang="en-US" sz="1333" dirty="0" err="1">
                  <a:solidFill>
                    <a:srgbClr val="161416"/>
                  </a:solidFill>
                </a:rPr>
                <a:t>План-фактный</a:t>
              </a:r>
              <a:r>
                <a:rPr lang="en-US" sz="1333" dirty="0">
                  <a:solidFill>
                    <a:srgbClr val="161416"/>
                  </a:solidFill>
                </a:rPr>
                <a:t> </a:t>
              </a:r>
              <a:r>
                <a:rPr lang="en-US" sz="1333" dirty="0" err="1">
                  <a:solidFill>
                    <a:srgbClr val="161416"/>
                  </a:solidFill>
                </a:rPr>
                <a:t>анализ</a:t>
              </a:r>
              <a:r>
                <a:rPr lang="en-US" sz="1333" dirty="0">
                  <a:solidFill>
                    <a:srgbClr val="161416"/>
                  </a:solidFill>
                </a:rPr>
                <a:t> </a:t>
              </a:r>
              <a:r>
                <a:rPr lang="en-US" sz="1333" dirty="0" err="1">
                  <a:solidFill>
                    <a:srgbClr val="161416"/>
                  </a:solidFill>
                </a:rPr>
                <a:t>исполнения</a:t>
              </a:r>
              <a:r>
                <a:rPr lang="en-US" sz="1333" dirty="0">
                  <a:solidFill>
                    <a:srgbClr val="161416"/>
                  </a:solidFill>
                </a:rPr>
                <a:t> </a:t>
              </a:r>
              <a:r>
                <a:rPr lang="en-US" sz="1333" dirty="0" err="1">
                  <a:solidFill>
                    <a:srgbClr val="161416"/>
                  </a:solidFill>
                </a:rPr>
                <a:t>бюджетов</a:t>
              </a:r>
              <a:endParaRPr sz="1333" dirty="0">
                <a:solidFill>
                  <a:srgbClr val="161416"/>
                </a:solidFill>
              </a:endParaRPr>
            </a:p>
          </p:txBody>
        </p:sp>
        <p:sp>
          <p:nvSpPr>
            <p:cNvPr id="16" name="Google Shape;164;p18">
              <a:extLst>
                <a:ext uri="{FF2B5EF4-FFF2-40B4-BE49-F238E27FC236}">
                  <a16:creationId xmlns:a16="http://schemas.microsoft.com/office/drawing/2014/main" id="{136DA9A0-D9A9-489A-A550-B54375BCD4FF}"/>
                </a:ext>
              </a:extLst>
            </p:cNvPr>
            <p:cNvSpPr/>
            <p:nvPr/>
          </p:nvSpPr>
          <p:spPr>
            <a:xfrm>
              <a:off x="4093959" y="1128433"/>
              <a:ext cx="3610486" cy="1285203"/>
            </a:xfrm>
            <a:prstGeom prst="roundRect">
              <a:avLst>
                <a:gd name="adj" fmla="val 16667"/>
              </a:avLst>
            </a:prstGeom>
            <a:solidFill>
              <a:srgbClr val="FFFFAD"/>
            </a:solidFill>
            <a:ln>
              <a:noFill/>
            </a:ln>
          </p:spPr>
          <p:txBody>
            <a:bodyPr spcFirstLastPara="1" wrap="square" lIns="121862" tIns="121862" rIns="121862" bIns="121862" anchor="ctr" anchorCtr="0">
              <a:noAutofit/>
            </a:bodyPr>
            <a:lstStyle/>
            <a:p>
              <a:pPr algn="ctr"/>
              <a:r>
                <a:rPr lang="en-US" sz="1333" b="1" dirty="0" err="1">
                  <a:solidFill>
                    <a:srgbClr val="161416"/>
                  </a:solidFill>
                </a:rPr>
                <a:t>Анализ</a:t>
              </a:r>
              <a:r>
                <a:rPr lang="en-US" sz="1333" b="1" dirty="0">
                  <a:solidFill>
                    <a:srgbClr val="161416"/>
                  </a:solidFill>
                </a:rPr>
                <a:t> и </a:t>
              </a:r>
              <a:r>
                <a:rPr lang="en-US" sz="1333" b="1" dirty="0" err="1">
                  <a:solidFill>
                    <a:srgbClr val="161416"/>
                  </a:solidFill>
                </a:rPr>
                <a:t>контроль</a:t>
              </a:r>
              <a:endParaRPr sz="1333" b="1" dirty="0">
                <a:solidFill>
                  <a:srgbClr val="161416"/>
                </a:solidFill>
              </a:endParaRPr>
            </a:p>
            <a:p>
              <a:pPr marL="239921" indent="-204599">
                <a:buClr>
                  <a:srgbClr val="161416"/>
                </a:buClr>
                <a:buSzPts val="1000"/>
                <a:buChar char="●"/>
              </a:pPr>
              <a:r>
                <a:rPr lang="en-US" sz="1333" dirty="0" err="1">
                  <a:solidFill>
                    <a:srgbClr val="161416"/>
                  </a:solidFill>
                </a:rPr>
                <a:t>Анализ</a:t>
              </a:r>
              <a:r>
                <a:rPr lang="en-US" sz="1333" dirty="0">
                  <a:solidFill>
                    <a:srgbClr val="161416"/>
                  </a:solidFill>
                </a:rPr>
                <a:t> </a:t>
              </a:r>
              <a:r>
                <a:rPr lang="en-US" sz="1333" dirty="0" err="1">
                  <a:solidFill>
                    <a:srgbClr val="161416"/>
                  </a:solidFill>
                </a:rPr>
                <a:t>исполнения</a:t>
              </a:r>
              <a:r>
                <a:rPr lang="en-US" sz="1333" dirty="0">
                  <a:solidFill>
                    <a:srgbClr val="161416"/>
                  </a:solidFill>
                </a:rPr>
                <a:t> </a:t>
              </a:r>
              <a:r>
                <a:rPr lang="en-US" sz="1333" dirty="0" err="1">
                  <a:solidFill>
                    <a:srgbClr val="161416"/>
                  </a:solidFill>
                </a:rPr>
                <a:t>бюджетов</a:t>
              </a:r>
              <a:r>
                <a:rPr lang="en-US" sz="1333" dirty="0">
                  <a:solidFill>
                    <a:srgbClr val="161416"/>
                  </a:solidFill>
                </a:rPr>
                <a:t> и </a:t>
              </a:r>
              <a:r>
                <a:rPr lang="en-US" sz="1333" dirty="0" err="1">
                  <a:solidFill>
                    <a:srgbClr val="161416"/>
                  </a:solidFill>
                </a:rPr>
                <a:t>смет</a:t>
              </a:r>
              <a:endParaRPr sz="1333" dirty="0">
                <a:solidFill>
                  <a:srgbClr val="161416"/>
                </a:solidFill>
              </a:endParaRPr>
            </a:p>
            <a:p>
              <a:pPr marL="239921" indent="-204599">
                <a:buClr>
                  <a:srgbClr val="161416"/>
                </a:buClr>
                <a:buSzPts val="1000"/>
                <a:buChar char="●"/>
              </a:pPr>
              <a:r>
                <a:rPr lang="en-US" sz="1333" dirty="0" err="1">
                  <a:solidFill>
                    <a:srgbClr val="161416"/>
                  </a:solidFill>
                </a:rPr>
                <a:t>Формирование</a:t>
              </a:r>
              <a:r>
                <a:rPr lang="en-US" sz="1333" dirty="0">
                  <a:solidFill>
                    <a:srgbClr val="161416"/>
                  </a:solidFill>
                </a:rPr>
                <a:t> </a:t>
              </a:r>
              <a:r>
                <a:rPr lang="en-US" sz="1333" dirty="0" err="1">
                  <a:solidFill>
                    <a:srgbClr val="161416"/>
                  </a:solidFill>
                </a:rPr>
                <a:t>сводных</a:t>
              </a:r>
              <a:r>
                <a:rPr lang="en-US" sz="1333" dirty="0">
                  <a:solidFill>
                    <a:srgbClr val="161416"/>
                  </a:solidFill>
                </a:rPr>
                <a:t> </a:t>
              </a:r>
              <a:r>
                <a:rPr lang="en-US" sz="1333" dirty="0" err="1">
                  <a:solidFill>
                    <a:srgbClr val="161416"/>
                  </a:solidFill>
                </a:rPr>
                <a:t>регламентированных</a:t>
              </a:r>
              <a:r>
                <a:rPr lang="en-US" sz="1333" dirty="0">
                  <a:solidFill>
                    <a:srgbClr val="161416"/>
                  </a:solidFill>
                </a:rPr>
                <a:t> и </a:t>
              </a:r>
              <a:r>
                <a:rPr lang="en-US" sz="1333" dirty="0" err="1">
                  <a:solidFill>
                    <a:srgbClr val="161416"/>
                  </a:solidFill>
                </a:rPr>
                <a:t>управленческих</a:t>
              </a:r>
              <a:r>
                <a:rPr lang="en-US" sz="1333" dirty="0">
                  <a:solidFill>
                    <a:srgbClr val="161416"/>
                  </a:solidFill>
                </a:rPr>
                <a:t> </a:t>
              </a:r>
              <a:r>
                <a:rPr lang="en-US" sz="1333" dirty="0" err="1">
                  <a:solidFill>
                    <a:srgbClr val="161416"/>
                  </a:solidFill>
                </a:rPr>
                <a:t>отчетов</a:t>
              </a:r>
              <a:r>
                <a:rPr lang="en-US" sz="1333" dirty="0">
                  <a:solidFill>
                    <a:srgbClr val="161416"/>
                  </a:solidFill>
                </a:rPr>
                <a:t> </a:t>
              </a:r>
              <a:endParaRPr sz="1333" dirty="0">
                <a:solidFill>
                  <a:srgbClr val="161416"/>
                </a:solidFill>
              </a:endParaRPr>
            </a:p>
          </p:txBody>
        </p:sp>
        <p:sp>
          <p:nvSpPr>
            <p:cNvPr id="17" name="Google Shape;165;p18">
              <a:extLst>
                <a:ext uri="{FF2B5EF4-FFF2-40B4-BE49-F238E27FC236}">
                  <a16:creationId xmlns:a16="http://schemas.microsoft.com/office/drawing/2014/main" id="{5839128A-A57C-4BFC-9CA5-1EB69746E250}"/>
                </a:ext>
              </a:extLst>
            </p:cNvPr>
            <p:cNvSpPr/>
            <p:nvPr/>
          </p:nvSpPr>
          <p:spPr>
            <a:xfrm>
              <a:off x="4067895" y="4421386"/>
              <a:ext cx="3610486" cy="1126452"/>
            </a:xfrm>
            <a:prstGeom prst="roundRect">
              <a:avLst>
                <a:gd name="adj" fmla="val 16667"/>
              </a:avLst>
            </a:prstGeom>
            <a:solidFill>
              <a:srgbClr val="FFFFAD"/>
            </a:solidFill>
            <a:ln>
              <a:noFill/>
            </a:ln>
          </p:spPr>
          <p:txBody>
            <a:bodyPr spcFirstLastPara="1" wrap="square" lIns="121862" tIns="121862" rIns="121862" bIns="121862" anchor="ctr" anchorCtr="0">
              <a:noAutofit/>
            </a:bodyPr>
            <a:lstStyle/>
            <a:p>
              <a:pPr algn="ctr"/>
              <a:r>
                <a:rPr lang="en-US" sz="1333" b="1" dirty="0" err="1">
                  <a:solidFill>
                    <a:srgbClr val="161416"/>
                  </a:solidFill>
                </a:rPr>
                <a:t>Сквозные</a:t>
              </a:r>
              <a:r>
                <a:rPr lang="en-US" sz="1333" b="1" dirty="0">
                  <a:solidFill>
                    <a:srgbClr val="161416"/>
                  </a:solidFill>
                </a:rPr>
                <a:t> </a:t>
              </a:r>
              <a:r>
                <a:rPr lang="en-US" sz="1333" b="1" dirty="0" err="1">
                  <a:solidFill>
                    <a:srgbClr val="161416"/>
                  </a:solidFill>
                </a:rPr>
                <a:t>процессы</a:t>
              </a:r>
              <a:r>
                <a:rPr lang="en-US" sz="1333" b="1" dirty="0">
                  <a:solidFill>
                    <a:srgbClr val="161416"/>
                  </a:solidFill>
                </a:rPr>
                <a:t> </a:t>
              </a:r>
              <a:endParaRPr sz="1333" b="1" dirty="0">
                <a:solidFill>
                  <a:srgbClr val="161416"/>
                </a:solidFill>
              </a:endParaRPr>
            </a:p>
            <a:p>
              <a:pPr marL="239921" indent="-211598">
                <a:buClr>
                  <a:srgbClr val="161416"/>
                </a:buClr>
                <a:buSzPts val="1000"/>
                <a:buChar char="●"/>
              </a:pPr>
              <a:r>
                <a:rPr lang="en-US" sz="1333" dirty="0" err="1">
                  <a:solidFill>
                    <a:srgbClr val="161416"/>
                  </a:solidFill>
                </a:rPr>
                <a:t>Согласование</a:t>
              </a:r>
              <a:r>
                <a:rPr lang="en-US" sz="1333" dirty="0">
                  <a:solidFill>
                    <a:srgbClr val="161416"/>
                  </a:solidFill>
                </a:rPr>
                <a:t> </a:t>
              </a:r>
              <a:r>
                <a:rPr lang="en-US" sz="1333" dirty="0" err="1">
                  <a:solidFill>
                    <a:srgbClr val="161416"/>
                  </a:solidFill>
                </a:rPr>
                <a:t>оплаты</a:t>
              </a:r>
              <a:endParaRPr sz="1333" dirty="0">
                <a:solidFill>
                  <a:srgbClr val="161416"/>
                </a:solidFill>
              </a:endParaRPr>
            </a:p>
            <a:p>
              <a:pPr marL="239921" indent="-211598">
                <a:buClr>
                  <a:srgbClr val="161416"/>
                </a:buClr>
                <a:buSzPts val="1000"/>
                <a:buChar char="●"/>
              </a:pPr>
              <a:r>
                <a:rPr lang="en-US" sz="1333" dirty="0" err="1">
                  <a:solidFill>
                    <a:srgbClr val="161416"/>
                  </a:solidFill>
                </a:rPr>
                <a:t>Согласование</a:t>
              </a:r>
              <a:r>
                <a:rPr lang="en-US" sz="1333" dirty="0">
                  <a:solidFill>
                    <a:srgbClr val="161416"/>
                  </a:solidFill>
                </a:rPr>
                <a:t> </a:t>
              </a:r>
              <a:r>
                <a:rPr lang="en-US" sz="1333" dirty="0" err="1">
                  <a:solidFill>
                    <a:srgbClr val="161416"/>
                  </a:solidFill>
                </a:rPr>
                <a:t>закупки</a:t>
              </a:r>
              <a:endParaRPr sz="1333" dirty="0">
                <a:solidFill>
                  <a:srgbClr val="161416"/>
                </a:solidFill>
              </a:endParaRPr>
            </a:p>
            <a:p>
              <a:pPr marL="239921" indent="-211598">
                <a:buClr>
                  <a:srgbClr val="161416"/>
                </a:buClr>
                <a:buSzPts val="1000"/>
                <a:buChar char="●"/>
              </a:pPr>
              <a:r>
                <a:rPr lang="en-US" sz="1333" dirty="0" err="1">
                  <a:solidFill>
                    <a:srgbClr val="161416"/>
                  </a:solidFill>
                </a:rPr>
                <a:t>Согласование</a:t>
              </a:r>
              <a:r>
                <a:rPr lang="en-US" sz="1333" dirty="0">
                  <a:solidFill>
                    <a:srgbClr val="161416"/>
                  </a:solidFill>
                </a:rPr>
                <a:t> </a:t>
              </a:r>
              <a:r>
                <a:rPr lang="en-US" sz="1333" dirty="0" err="1">
                  <a:solidFill>
                    <a:srgbClr val="161416"/>
                  </a:solidFill>
                </a:rPr>
                <a:t>финансовых</a:t>
              </a:r>
              <a:r>
                <a:rPr lang="en-US" sz="1333" dirty="0">
                  <a:solidFill>
                    <a:srgbClr val="161416"/>
                  </a:solidFill>
                </a:rPr>
                <a:t> </a:t>
              </a:r>
              <a:r>
                <a:rPr lang="en-US" sz="1333" dirty="0" err="1">
                  <a:solidFill>
                    <a:srgbClr val="161416"/>
                  </a:solidFill>
                </a:rPr>
                <a:t>служебных</a:t>
              </a:r>
              <a:r>
                <a:rPr lang="en-US" sz="1333" dirty="0">
                  <a:solidFill>
                    <a:srgbClr val="161416"/>
                  </a:solidFill>
                </a:rPr>
                <a:t> </a:t>
              </a:r>
              <a:r>
                <a:rPr lang="en-US" sz="1333" dirty="0" err="1">
                  <a:solidFill>
                    <a:srgbClr val="161416"/>
                  </a:solidFill>
                </a:rPr>
                <a:t>записок</a:t>
              </a:r>
              <a:endParaRPr sz="1066" dirty="0">
                <a:solidFill>
                  <a:srgbClr val="161416"/>
                </a:solidFill>
              </a:endParaRPr>
            </a:p>
          </p:txBody>
        </p:sp>
        <p:sp>
          <p:nvSpPr>
            <p:cNvPr id="18" name="Google Shape;166;p18">
              <a:extLst>
                <a:ext uri="{FF2B5EF4-FFF2-40B4-BE49-F238E27FC236}">
                  <a16:creationId xmlns:a16="http://schemas.microsoft.com/office/drawing/2014/main" id="{A1813D78-D335-43E9-9374-430B76369114}"/>
                </a:ext>
              </a:extLst>
            </p:cNvPr>
            <p:cNvSpPr/>
            <p:nvPr/>
          </p:nvSpPr>
          <p:spPr>
            <a:xfrm>
              <a:off x="481968" y="2521771"/>
              <a:ext cx="3580495" cy="1881019"/>
            </a:xfrm>
            <a:prstGeom prst="roundRect">
              <a:avLst>
                <a:gd name="adj" fmla="val 16667"/>
              </a:avLst>
            </a:prstGeom>
            <a:solidFill>
              <a:srgbClr val="FFFFAD"/>
            </a:solidFill>
            <a:ln>
              <a:noFill/>
            </a:ln>
          </p:spPr>
          <p:txBody>
            <a:bodyPr spcFirstLastPara="1" wrap="square" lIns="121862" tIns="121862" rIns="121862" bIns="121862" anchor="ctr" anchorCtr="0">
              <a:noAutofit/>
            </a:bodyPr>
            <a:lstStyle/>
            <a:p>
              <a:pPr algn="ctr"/>
              <a:r>
                <a:rPr lang="en-US" sz="1333" b="1" dirty="0" err="1">
                  <a:solidFill>
                    <a:srgbClr val="161416"/>
                  </a:solidFill>
                </a:rPr>
                <a:t>Локальные</a:t>
              </a:r>
              <a:r>
                <a:rPr lang="en-US" sz="1333" b="1" dirty="0">
                  <a:solidFill>
                    <a:srgbClr val="161416"/>
                  </a:solidFill>
                </a:rPr>
                <a:t> </a:t>
              </a:r>
              <a:r>
                <a:rPr lang="en-US" sz="1333" b="1" dirty="0" err="1">
                  <a:solidFill>
                    <a:srgbClr val="161416"/>
                  </a:solidFill>
                </a:rPr>
                <a:t>процессы</a:t>
              </a:r>
              <a:r>
                <a:rPr lang="en-US" sz="1333" b="1" dirty="0">
                  <a:solidFill>
                    <a:srgbClr val="161416"/>
                  </a:solidFill>
                </a:rPr>
                <a:t> </a:t>
              </a:r>
              <a:endParaRPr sz="1333" b="1" dirty="0">
                <a:solidFill>
                  <a:srgbClr val="161416"/>
                </a:solidFill>
              </a:endParaRPr>
            </a:p>
            <a:p>
              <a:pPr marL="239921" indent="-211598">
                <a:buClr>
                  <a:srgbClr val="161416"/>
                </a:buClr>
                <a:buSzPts val="1000"/>
                <a:buChar char="●"/>
              </a:pPr>
              <a:r>
                <a:rPr lang="en-US" sz="1333" dirty="0" err="1">
                  <a:solidFill>
                    <a:srgbClr val="161416"/>
                  </a:solidFill>
                </a:rPr>
                <a:t>Осуществление</a:t>
              </a:r>
              <a:r>
                <a:rPr lang="en-US" sz="1333" dirty="0">
                  <a:solidFill>
                    <a:srgbClr val="161416"/>
                  </a:solidFill>
                </a:rPr>
                <a:t> </a:t>
              </a:r>
              <a:r>
                <a:rPr lang="en-US" sz="1333" dirty="0" err="1">
                  <a:solidFill>
                    <a:srgbClr val="161416"/>
                  </a:solidFill>
                </a:rPr>
                <a:t>закупок</a:t>
              </a:r>
              <a:endParaRPr sz="1333" dirty="0">
                <a:solidFill>
                  <a:srgbClr val="161416"/>
                </a:solidFill>
              </a:endParaRPr>
            </a:p>
            <a:p>
              <a:pPr marL="239921" indent="-211598">
                <a:buClr>
                  <a:srgbClr val="161416"/>
                </a:buClr>
                <a:buSzPts val="1000"/>
                <a:buChar char="●"/>
              </a:pPr>
              <a:r>
                <a:rPr lang="en-US" sz="1333" dirty="0" err="1">
                  <a:solidFill>
                    <a:srgbClr val="161416"/>
                  </a:solidFill>
                </a:rPr>
                <a:t>Учет</a:t>
              </a:r>
              <a:r>
                <a:rPr lang="en-US" sz="1333" dirty="0">
                  <a:solidFill>
                    <a:srgbClr val="161416"/>
                  </a:solidFill>
                </a:rPr>
                <a:t> </a:t>
              </a:r>
              <a:r>
                <a:rPr lang="en-US" sz="1333" dirty="0" err="1">
                  <a:solidFill>
                    <a:srgbClr val="161416"/>
                  </a:solidFill>
                </a:rPr>
                <a:t>платных</a:t>
              </a:r>
              <a:r>
                <a:rPr lang="en-US" sz="1333" dirty="0">
                  <a:solidFill>
                    <a:srgbClr val="161416"/>
                  </a:solidFill>
                </a:rPr>
                <a:t> </a:t>
              </a:r>
              <a:r>
                <a:rPr lang="en-US" sz="1333" dirty="0" err="1">
                  <a:solidFill>
                    <a:srgbClr val="161416"/>
                  </a:solidFill>
                </a:rPr>
                <a:t>образовательных</a:t>
              </a:r>
              <a:r>
                <a:rPr lang="en-US" sz="1333" dirty="0">
                  <a:solidFill>
                    <a:srgbClr val="161416"/>
                  </a:solidFill>
                </a:rPr>
                <a:t> </a:t>
              </a:r>
              <a:r>
                <a:rPr lang="en-US" sz="1333" dirty="0" err="1">
                  <a:solidFill>
                    <a:srgbClr val="161416"/>
                  </a:solidFill>
                </a:rPr>
                <a:t>услуг</a:t>
              </a:r>
              <a:endParaRPr sz="1333" dirty="0">
                <a:solidFill>
                  <a:srgbClr val="161416"/>
                </a:solidFill>
              </a:endParaRPr>
            </a:p>
            <a:p>
              <a:pPr marL="239921" indent="-211598">
                <a:buClr>
                  <a:srgbClr val="161416"/>
                </a:buClr>
                <a:buSzPts val="1000"/>
                <a:buChar char="●"/>
              </a:pPr>
              <a:r>
                <a:rPr lang="en-US" sz="1333" dirty="0" err="1">
                  <a:solidFill>
                    <a:srgbClr val="161416"/>
                  </a:solidFill>
                </a:rPr>
                <a:t>Учет</a:t>
              </a:r>
              <a:r>
                <a:rPr lang="en-US" sz="1333" dirty="0">
                  <a:solidFill>
                    <a:srgbClr val="161416"/>
                  </a:solidFill>
                </a:rPr>
                <a:t> </a:t>
              </a:r>
              <a:r>
                <a:rPr lang="en-US" sz="1333" dirty="0" err="1">
                  <a:solidFill>
                    <a:srgbClr val="161416"/>
                  </a:solidFill>
                </a:rPr>
                <a:t>медицинских</a:t>
              </a:r>
              <a:r>
                <a:rPr lang="en-US" sz="1333" dirty="0">
                  <a:solidFill>
                    <a:srgbClr val="161416"/>
                  </a:solidFill>
                </a:rPr>
                <a:t> </a:t>
              </a:r>
              <a:r>
                <a:rPr lang="en-US" sz="1333" dirty="0" err="1">
                  <a:solidFill>
                    <a:srgbClr val="161416"/>
                  </a:solidFill>
                </a:rPr>
                <a:t>услуг</a:t>
              </a:r>
              <a:endParaRPr sz="1333" dirty="0">
                <a:solidFill>
                  <a:srgbClr val="161416"/>
                </a:solidFill>
              </a:endParaRPr>
            </a:p>
            <a:p>
              <a:pPr marL="239921" indent="-211598">
                <a:buClr>
                  <a:srgbClr val="161416"/>
                </a:buClr>
                <a:buSzPts val="1000"/>
                <a:buChar char="●"/>
              </a:pPr>
              <a:r>
                <a:rPr lang="en-US" sz="1333" dirty="0" err="1">
                  <a:solidFill>
                    <a:srgbClr val="161416"/>
                  </a:solidFill>
                </a:rPr>
                <a:t>Кадровый</a:t>
              </a:r>
              <a:r>
                <a:rPr lang="en-US" sz="1333" dirty="0">
                  <a:solidFill>
                    <a:srgbClr val="161416"/>
                  </a:solidFill>
                </a:rPr>
                <a:t> </a:t>
              </a:r>
              <a:r>
                <a:rPr lang="en-US" sz="1333" dirty="0" err="1">
                  <a:solidFill>
                    <a:srgbClr val="161416"/>
                  </a:solidFill>
                </a:rPr>
                <a:t>документооборот</a:t>
              </a:r>
              <a:endParaRPr sz="1333" dirty="0">
                <a:solidFill>
                  <a:srgbClr val="161416"/>
                </a:solidFill>
              </a:endParaRPr>
            </a:p>
            <a:p>
              <a:pPr marL="239921" indent="-211598">
                <a:buClr>
                  <a:srgbClr val="161416"/>
                </a:buClr>
                <a:buSzPts val="1000"/>
                <a:buFontTx/>
                <a:buChar char="●"/>
              </a:pPr>
              <a:r>
                <a:rPr lang="ru-RU" sz="1333" dirty="0">
                  <a:solidFill>
                    <a:srgbClr val="161416"/>
                  </a:solidFill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Учет расчетов  по общежитию</a:t>
              </a:r>
            </a:p>
            <a:p>
              <a:pPr marL="239921" indent="-211598">
                <a:buClr>
                  <a:srgbClr val="161416"/>
                </a:buClr>
                <a:buSzPts val="1000"/>
                <a:buChar char="●"/>
              </a:pPr>
              <a:endParaRPr lang="ru-RU" sz="1333" dirty="0">
                <a:solidFill>
                  <a:srgbClr val="161416"/>
                </a:solidFill>
              </a:endParaRPr>
            </a:p>
          </p:txBody>
        </p:sp>
        <p:sp>
          <p:nvSpPr>
            <p:cNvPr id="19" name="Google Shape;167;p18">
              <a:extLst>
                <a:ext uri="{FF2B5EF4-FFF2-40B4-BE49-F238E27FC236}">
                  <a16:creationId xmlns:a16="http://schemas.microsoft.com/office/drawing/2014/main" id="{4EE4BC24-0988-470B-A595-0015DD8E7E4F}"/>
                </a:ext>
              </a:extLst>
            </p:cNvPr>
            <p:cNvSpPr/>
            <p:nvPr/>
          </p:nvSpPr>
          <p:spPr>
            <a:xfrm>
              <a:off x="5636966" y="2434234"/>
              <a:ext cx="197139" cy="248323"/>
            </a:xfrm>
            <a:prstGeom prst="upDownArrow">
              <a:avLst>
                <a:gd name="adj1" fmla="val 50000"/>
                <a:gd name="adj2" fmla="val 50000"/>
              </a:avLst>
            </a:prstGeom>
            <a:solidFill>
              <a:srgbClr val="FFD966"/>
            </a:solidFill>
            <a:ln w="9525" cap="flat" cmpd="sng">
              <a:solidFill>
                <a:srgbClr val="FFD9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862" tIns="121862" rIns="121862" bIns="121862" anchor="ctr" anchorCtr="0">
              <a:noAutofit/>
            </a:bodyPr>
            <a:lstStyle/>
            <a:p>
              <a:endParaRPr sz="2399"/>
            </a:p>
          </p:txBody>
        </p:sp>
        <p:sp>
          <p:nvSpPr>
            <p:cNvPr id="20" name="Google Shape;168;p18">
              <a:extLst>
                <a:ext uri="{FF2B5EF4-FFF2-40B4-BE49-F238E27FC236}">
                  <a16:creationId xmlns:a16="http://schemas.microsoft.com/office/drawing/2014/main" id="{00F3E875-B823-4575-92DD-EBD2E8FFD406}"/>
                </a:ext>
              </a:extLst>
            </p:cNvPr>
            <p:cNvSpPr/>
            <p:nvPr/>
          </p:nvSpPr>
          <p:spPr>
            <a:xfrm rot="5400000">
              <a:off x="7248771" y="3244023"/>
              <a:ext cx="187142" cy="261919"/>
            </a:xfrm>
            <a:prstGeom prst="upDownArrow">
              <a:avLst>
                <a:gd name="adj1" fmla="val 50000"/>
                <a:gd name="adj2" fmla="val 50000"/>
              </a:avLst>
            </a:prstGeom>
            <a:solidFill>
              <a:srgbClr val="FFD966"/>
            </a:solidFill>
            <a:ln w="9525" cap="flat" cmpd="sng">
              <a:solidFill>
                <a:srgbClr val="FFD9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862" tIns="121862" rIns="121862" bIns="121862" anchor="ctr" anchorCtr="0">
              <a:noAutofit/>
            </a:bodyPr>
            <a:lstStyle/>
            <a:p>
              <a:endParaRPr sz="2399"/>
            </a:p>
          </p:txBody>
        </p:sp>
        <p:sp>
          <p:nvSpPr>
            <p:cNvPr id="21" name="Google Shape;169;p18">
              <a:extLst>
                <a:ext uri="{FF2B5EF4-FFF2-40B4-BE49-F238E27FC236}">
                  <a16:creationId xmlns:a16="http://schemas.microsoft.com/office/drawing/2014/main" id="{970A390D-2E74-4A8A-849A-B340A4A34A34}"/>
                </a:ext>
              </a:extLst>
            </p:cNvPr>
            <p:cNvSpPr/>
            <p:nvPr/>
          </p:nvSpPr>
          <p:spPr>
            <a:xfrm rot="5400000">
              <a:off x="4118957" y="3260183"/>
              <a:ext cx="187142" cy="261919"/>
            </a:xfrm>
            <a:prstGeom prst="upDownArrow">
              <a:avLst>
                <a:gd name="adj1" fmla="val 50000"/>
                <a:gd name="adj2" fmla="val 50000"/>
              </a:avLst>
            </a:prstGeom>
            <a:solidFill>
              <a:srgbClr val="FFD966"/>
            </a:solidFill>
            <a:ln w="9525" cap="flat" cmpd="sng">
              <a:solidFill>
                <a:srgbClr val="FFD9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862" tIns="121862" rIns="121862" bIns="121862" anchor="ctr" anchorCtr="0">
              <a:noAutofit/>
            </a:bodyPr>
            <a:lstStyle/>
            <a:p>
              <a:endParaRPr sz="2399"/>
            </a:p>
          </p:txBody>
        </p:sp>
        <p:sp>
          <p:nvSpPr>
            <p:cNvPr id="22" name="Google Shape;170;p18">
              <a:extLst>
                <a:ext uri="{FF2B5EF4-FFF2-40B4-BE49-F238E27FC236}">
                  <a16:creationId xmlns:a16="http://schemas.microsoft.com/office/drawing/2014/main" id="{502A6812-5B2D-4554-8029-A97CA357592E}"/>
                </a:ext>
              </a:extLst>
            </p:cNvPr>
            <p:cNvSpPr/>
            <p:nvPr/>
          </p:nvSpPr>
          <p:spPr>
            <a:xfrm>
              <a:off x="5675999" y="4120323"/>
              <a:ext cx="197139" cy="248323"/>
            </a:xfrm>
            <a:prstGeom prst="upDownArrow">
              <a:avLst>
                <a:gd name="adj1" fmla="val 50000"/>
                <a:gd name="adj2" fmla="val 50000"/>
              </a:avLst>
            </a:prstGeom>
            <a:solidFill>
              <a:srgbClr val="FFD966"/>
            </a:solidFill>
            <a:ln w="9525" cap="flat" cmpd="sng">
              <a:solidFill>
                <a:srgbClr val="FFD9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862" tIns="121862" rIns="121862" bIns="121862" anchor="ctr" anchorCtr="0">
              <a:noAutofit/>
            </a:bodyPr>
            <a:lstStyle/>
            <a:p>
              <a:endParaRPr sz="2399"/>
            </a:p>
          </p:txBody>
        </p:sp>
        <p:sp>
          <p:nvSpPr>
            <p:cNvPr id="23" name="Google Shape;171;p18">
              <a:extLst>
                <a:ext uri="{FF2B5EF4-FFF2-40B4-BE49-F238E27FC236}">
                  <a16:creationId xmlns:a16="http://schemas.microsoft.com/office/drawing/2014/main" id="{344C4D8A-C3C5-4DBF-BCD2-3B99A88C2AAD}"/>
                </a:ext>
              </a:extLst>
            </p:cNvPr>
            <p:cNvSpPr/>
            <p:nvPr/>
          </p:nvSpPr>
          <p:spPr>
            <a:xfrm>
              <a:off x="1337391" y="4821124"/>
              <a:ext cx="2505227" cy="451861"/>
            </a:xfrm>
            <a:prstGeom prst="roundRect">
              <a:avLst>
                <a:gd name="adj" fmla="val 16667"/>
              </a:avLst>
            </a:prstGeom>
            <a:solidFill>
              <a:srgbClr val="C9DAF8"/>
            </a:solidFill>
            <a:ln>
              <a:noFill/>
            </a:ln>
          </p:spPr>
          <p:txBody>
            <a:bodyPr spcFirstLastPara="1" wrap="square" lIns="121862" tIns="121862" rIns="121862" bIns="121862" anchor="ctr" anchorCtr="0">
              <a:noAutofit/>
            </a:bodyPr>
            <a:lstStyle/>
            <a:p>
              <a:pPr algn="ctr"/>
              <a:r>
                <a:rPr lang="en-US" sz="1466" dirty="0" err="1">
                  <a:solidFill>
                    <a:srgbClr val="161416"/>
                  </a:solidFill>
                </a:rPr>
                <a:t>Электронный</a:t>
              </a:r>
              <a:r>
                <a:rPr lang="en-US" sz="1466" dirty="0">
                  <a:solidFill>
                    <a:srgbClr val="161416"/>
                  </a:solidFill>
                </a:rPr>
                <a:t> </a:t>
              </a:r>
              <a:r>
                <a:rPr lang="en-US" sz="1466" dirty="0" err="1">
                  <a:solidFill>
                    <a:srgbClr val="161416"/>
                  </a:solidFill>
                </a:rPr>
                <a:t>университет</a:t>
              </a:r>
              <a:endParaRPr sz="1466" dirty="0">
                <a:solidFill>
                  <a:srgbClr val="161416"/>
                </a:solidFill>
              </a:endParaRPr>
            </a:p>
          </p:txBody>
        </p:sp>
        <p:sp>
          <p:nvSpPr>
            <p:cNvPr id="24" name="Google Shape;172;p18">
              <a:extLst>
                <a:ext uri="{FF2B5EF4-FFF2-40B4-BE49-F238E27FC236}">
                  <a16:creationId xmlns:a16="http://schemas.microsoft.com/office/drawing/2014/main" id="{EFA27A51-DD1F-48EC-BB39-AD6215EE1981}"/>
                </a:ext>
              </a:extLst>
            </p:cNvPr>
            <p:cNvSpPr/>
            <p:nvPr/>
          </p:nvSpPr>
          <p:spPr>
            <a:xfrm>
              <a:off x="7903659" y="4674845"/>
              <a:ext cx="3832504" cy="759634"/>
            </a:xfrm>
            <a:prstGeom prst="roundRect">
              <a:avLst>
                <a:gd name="adj" fmla="val 16667"/>
              </a:avLst>
            </a:prstGeom>
            <a:solidFill>
              <a:srgbClr val="C9DAF8"/>
            </a:solidFill>
            <a:ln>
              <a:noFill/>
            </a:ln>
          </p:spPr>
          <p:txBody>
            <a:bodyPr spcFirstLastPara="1" wrap="square" lIns="121862" tIns="121862" rIns="121862" bIns="121862" anchor="ctr" anchorCtr="0">
              <a:noAutofit/>
            </a:bodyPr>
            <a:lstStyle/>
            <a:p>
              <a:pPr algn="ctr"/>
              <a:r>
                <a:rPr lang="en-US" sz="1466" dirty="0" err="1">
                  <a:solidFill>
                    <a:srgbClr val="161416"/>
                  </a:solidFill>
                </a:rPr>
                <a:t>Система</a:t>
              </a:r>
              <a:r>
                <a:rPr lang="en-US" sz="1466" dirty="0">
                  <a:solidFill>
                    <a:srgbClr val="161416"/>
                  </a:solidFill>
                </a:rPr>
                <a:t> </a:t>
              </a:r>
              <a:r>
                <a:rPr lang="en-US" sz="1466" dirty="0" err="1">
                  <a:solidFill>
                    <a:srgbClr val="161416"/>
                  </a:solidFill>
                </a:rPr>
                <a:t>автоматизации</a:t>
              </a:r>
              <a:r>
                <a:rPr lang="en-US" sz="1466" dirty="0">
                  <a:solidFill>
                    <a:srgbClr val="161416"/>
                  </a:solidFill>
                </a:rPr>
                <a:t> </a:t>
              </a:r>
              <a:r>
                <a:rPr lang="en-US" sz="1466" dirty="0" err="1">
                  <a:solidFill>
                    <a:srgbClr val="161416"/>
                  </a:solidFill>
                </a:rPr>
                <a:t>научной</a:t>
              </a:r>
              <a:r>
                <a:rPr lang="en-US" sz="1466" dirty="0">
                  <a:solidFill>
                    <a:srgbClr val="161416"/>
                  </a:solidFill>
                </a:rPr>
                <a:t> </a:t>
              </a:r>
              <a:r>
                <a:rPr lang="en-US" sz="1466" dirty="0" err="1">
                  <a:solidFill>
                    <a:srgbClr val="161416"/>
                  </a:solidFill>
                </a:rPr>
                <a:t>деятельности</a:t>
              </a:r>
              <a:endParaRPr sz="1466" dirty="0">
                <a:solidFill>
                  <a:srgbClr val="161416"/>
                </a:solidFill>
              </a:endParaRPr>
            </a:p>
          </p:txBody>
        </p:sp>
        <p:sp>
          <p:nvSpPr>
            <p:cNvPr id="25" name="Google Shape;173;p18">
              <a:extLst>
                <a:ext uri="{FF2B5EF4-FFF2-40B4-BE49-F238E27FC236}">
                  <a16:creationId xmlns:a16="http://schemas.microsoft.com/office/drawing/2014/main" id="{BA7BE968-7909-497E-BA33-95DE59405B11}"/>
                </a:ext>
              </a:extLst>
            </p:cNvPr>
            <p:cNvSpPr/>
            <p:nvPr/>
          </p:nvSpPr>
          <p:spPr>
            <a:xfrm rot="-2609022">
              <a:off x="8275113" y="4388301"/>
              <a:ext cx="192341" cy="255411"/>
            </a:xfrm>
            <a:prstGeom prst="upDownArrow">
              <a:avLst>
                <a:gd name="adj1" fmla="val 50000"/>
                <a:gd name="adj2" fmla="val 50000"/>
              </a:avLst>
            </a:prstGeom>
            <a:solidFill>
              <a:srgbClr val="FFD966"/>
            </a:solidFill>
            <a:ln w="9525" cap="flat" cmpd="sng">
              <a:solidFill>
                <a:srgbClr val="FFD9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862" tIns="121862" rIns="121862" bIns="121862" anchor="ctr" anchorCtr="0">
              <a:noAutofit/>
            </a:bodyPr>
            <a:lstStyle/>
            <a:p>
              <a:endParaRPr sz="2399"/>
            </a:p>
          </p:txBody>
        </p:sp>
        <p:sp>
          <p:nvSpPr>
            <p:cNvPr id="26" name="Google Shape;174;p18">
              <a:extLst>
                <a:ext uri="{FF2B5EF4-FFF2-40B4-BE49-F238E27FC236}">
                  <a16:creationId xmlns:a16="http://schemas.microsoft.com/office/drawing/2014/main" id="{256D7EEC-3952-4A04-B582-E1CF0F32FCDD}"/>
                </a:ext>
              </a:extLst>
            </p:cNvPr>
            <p:cNvSpPr/>
            <p:nvPr/>
          </p:nvSpPr>
          <p:spPr>
            <a:xfrm rot="2609022">
              <a:off x="3349004" y="4534579"/>
              <a:ext cx="192341" cy="255411"/>
            </a:xfrm>
            <a:prstGeom prst="upDownArrow">
              <a:avLst>
                <a:gd name="adj1" fmla="val 50000"/>
                <a:gd name="adj2" fmla="val 50000"/>
              </a:avLst>
            </a:prstGeom>
            <a:solidFill>
              <a:srgbClr val="FFD966"/>
            </a:solidFill>
            <a:ln w="9525" cap="flat" cmpd="sng">
              <a:solidFill>
                <a:srgbClr val="FFD96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862" tIns="121862" rIns="121862" bIns="121862" anchor="ctr" anchorCtr="0">
              <a:noAutofit/>
            </a:bodyPr>
            <a:lstStyle/>
            <a:p>
              <a:endParaRPr sz="2399"/>
            </a:p>
          </p:txBody>
        </p:sp>
      </p:grpSp>
      <p:sp>
        <p:nvSpPr>
          <p:cNvPr id="28" name="Google Shape;184;p19">
            <a:extLst>
              <a:ext uri="{FF2B5EF4-FFF2-40B4-BE49-F238E27FC236}">
                <a16:creationId xmlns:a16="http://schemas.microsoft.com/office/drawing/2014/main" id="{1F1CDB96-2E71-46B8-8492-097AAC227F32}"/>
              </a:ext>
            </a:extLst>
          </p:cNvPr>
          <p:cNvSpPr txBox="1"/>
          <p:nvPr/>
        </p:nvSpPr>
        <p:spPr>
          <a:xfrm>
            <a:off x="10799898" y="6320532"/>
            <a:ext cx="1019919" cy="205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>
              <a:buClr>
                <a:srgbClr val="008637"/>
              </a:buClr>
              <a:buSzPts val="1000"/>
            </a:pPr>
            <a:fld id="{00000000-1234-1234-1234-123412341234}" type="slidenum">
              <a:rPr lang="en-US" sz="1333" b="1">
                <a:solidFill>
                  <a:srgbClr val="008637"/>
                </a:solidFill>
                <a:latin typeface="Arial"/>
                <a:ea typeface="Arial"/>
                <a:cs typeface="Arial"/>
                <a:sym typeface="Arial"/>
              </a:rPr>
              <a:pPr algn="r">
                <a:buClr>
                  <a:srgbClr val="008637"/>
                </a:buClr>
                <a:buSzPts val="1000"/>
              </a:pPr>
              <a:t>14</a:t>
            </a:fld>
            <a:endParaRPr sz="2399" dirty="0"/>
          </a:p>
        </p:txBody>
      </p:sp>
    </p:spTree>
    <p:extLst>
      <p:ext uri="{BB962C8B-B14F-4D97-AF65-F5344CB8AC3E}">
        <p14:creationId xmlns:p14="http://schemas.microsoft.com/office/powerpoint/2010/main" val="15266289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9"/>
          <p:cNvSpPr txBox="1">
            <a:spLocks noGrp="1"/>
          </p:cNvSpPr>
          <p:nvPr>
            <p:ph type="title"/>
          </p:nvPr>
        </p:nvSpPr>
        <p:spPr>
          <a:xfrm>
            <a:off x="706219" y="1265670"/>
            <a:ext cx="10861792" cy="738407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1978" tIns="0" rIns="71978" bIns="0" rtlCol="0" anchor="ctr" anchorCtr="0">
            <a:spAutoFit/>
          </a:bodyPr>
          <a:lstStyle/>
          <a:p>
            <a:r>
              <a:rPr lang="en-US" sz="2666" dirty="0" err="1"/>
              <a:t>Реализация</a:t>
            </a:r>
            <a:r>
              <a:rPr lang="en-US" sz="2666" dirty="0"/>
              <a:t> </a:t>
            </a:r>
            <a:r>
              <a:rPr lang="en-US" sz="2666" dirty="0" err="1"/>
              <a:t>проекта</a:t>
            </a:r>
            <a:endParaRPr sz="2666" dirty="0"/>
          </a:p>
          <a:p>
            <a:r>
              <a:rPr lang="en-US" sz="2666" dirty="0" err="1"/>
              <a:t>Проектирование</a:t>
            </a:r>
            <a:r>
              <a:rPr lang="en-US" sz="2666" dirty="0"/>
              <a:t> </a:t>
            </a:r>
            <a:r>
              <a:rPr lang="en-US" sz="2666" dirty="0" err="1"/>
              <a:t>вариантов</a:t>
            </a:r>
            <a:r>
              <a:rPr lang="en-US" sz="2666" dirty="0"/>
              <a:t> </a:t>
            </a:r>
            <a:r>
              <a:rPr lang="en-US" sz="2666" dirty="0" err="1"/>
              <a:t>реализации</a:t>
            </a:r>
            <a:endParaRPr sz="2666" dirty="0"/>
          </a:p>
        </p:txBody>
      </p:sp>
      <p:sp>
        <p:nvSpPr>
          <p:cNvPr id="184" name="Google Shape;184;p19"/>
          <p:cNvSpPr txBox="1"/>
          <p:nvPr/>
        </p:nvSpPr>
        <p:spPr>
          <a:xfrm>
            <a:off x="10799898" y="6320532"/>
            <a:ext cx="1019919" cy="205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>
              <a:buClr>
                <a:srgbClr val="008637"/>
              </a:buClr>
              <a:buSzPts val="1000"/>
            </a:pPr>
            <a:fld id="{00000000-1234-1234-1234-123412341234}" type="slidenum">
              <a:rPr lang="en-US" sz="1333" b="1">
                <a:solidFill>
                  <a:srgbClr val="008637"/>
                </a:solidFill>
                <a:latin typeface="Arial"/>
                <a:ea typeface="Arial"/>
                <a:cs typeface="Arial"/>
                <a:sym typeface="Arial"/>
              </a:rPr>
              <a:pPr algn="r">
                <a:buClr>
                  <a:srgbClr val="008637"/>
                </a:buClr>
                <a:buSzPts val="1000"/>
              </a:pPr>
              <a:t>15</a:t>
            </a:fld>
            <a:endParaRPr sz="2399" dirty="0"/>
          </a:p>
        </p:txBody>
      </p:sp>
      <p:sp>
        <p:nvSpPr>
          <p:cNvPr id="185" name="Google Shape;185;p19"/>
          <p:cNvSpPr txBox="1"/>
          <p:nvPr/>
        </p:nvSpPr>
        <p:spPr>
          <a:xfrm>
            <a:off x="706219" y="4111728"/>
            <a:ext cx="3302181" cy="707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5" tIns="45686" rIns="91405" bIns="45686" anchor="t" anchorCtr="0">
            <a:noAutofit/>
          </a:bodyPr>
          <a:lstStyle/>
          <a:p>
            <a:pPr algn="ctr">
              <a:buClr>
                <a:srgbClr val="000000"/>
              </a:buClr>
              <a:buSzPts val="1800"/>
            </a:pPr>
            <a:r>
              <a:rPr lang="en-US" sz="2133">
                <a:solidFill>
                  <a:srgbClr val="297FB8"/>
                </a:solidFill>
              </a:rPr>
              <a:t>Базовый уровень автоматизации</a:t>
            </a:r>
            <a:endParaRPr sz="2133">
              <a:solidFill>
                <a:srgbClr val="297FB8"/>
              </a:solidFill>
            </a:endParaRPr>
          </a:p>
        </p:txBody>
      </p:sp>
      <p:sp>
        <p:nvSpPr>
          <p:cNvPr id="186" name="Google Shape;186;p19"/>
          <p:cNvSpPr txBox="1"/>
          <p:nvPr/>
        </p:nvSpPr>
        <p:spPr>
          <a:xfrm>
            <a:off x="4289010" y="4111728"/>
            <a:ext cx="3470129" cy="707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5" tIns="45686" rIns="91405" bIns="45686" anchor="t" anchorCtr="0">
            <a:noAutofit/>
          </a:bodyPr>
          <a:lstStyle/>
          <a:p>
            <a:pPr algn="ctr">
              <a:buClr>
                <a:srgbClr val="000000"/>
              </a:buClr>
              <a:buSzPts val="1800"/>
            </a:pPr>
            <a:r>
              <a:rPr lang="en-US" sz="2133">
                <a:solidFill>
                  <a:srgbClr val="27AE61"/>
                </a:solidFill>
              </a:rPr>
              <a:t>Расширение периметра автоматизации</a:t>
            </a:r>
            <a:endParaRPr sz="2133">
              <a:solidFill>
                <a:srgbClr val="27AE61"/>
              </a:solidFill>
            </a:endParaRPr>
          </a:p>
        </p:txBody>
      </p:sp>
      <p:sp>
        <p:nvSpPr>
          <p:cNvPr id="187" name="Google Shape;187;p19"/>
          <p:cNvSpPr txBox="1"/>
          <p:nvPr/>
        </p:nvSpPr>
        <p:spPr>
          <a:xfrm>
            <a:off x="7718516" y="4111728"/>
            <a:ext cx="3944383" cy="707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5" tIns="45686" rIns="91405" bIns="45686" anchor="t" anchorCtr="0">
            <a:noAutofit/>
          </a:bodyPr>
          <a:lstStyle/>
          <a:p>
            <a:pPr algn="ctr">
              <a:buClr>
                <a:srgbClr val="000000"/>
              </a:buClr>
              <a:buSzPts val="1800"/>
            </a:pPr>
            <a:r>
              <a:rPr lang="en-US" sz="2133">
                <a:solidFill>
                  <a:srgbClr val="F39C11"/>
                </a:solidFill>
              </a:rPr>
              <a:t>Цифровизация управления университетом</a:t>
            </a:r>
            <a:endParaRPr sz="2133">
              <a:solidFill>
                <a:srgbClr val="F39C11"/>
              </a:solidFill>
            </a:endParaRPr>
          </a:p>
        </p:txBody>
      </p:sp>
      <p:sp>
        <p:nvSpPr>
          <p:cNvPr id="188" name="Google Shape;188;p19"/>
          <p:cNvSpPr/>
          <p:nvPr/>
        </p:nvSpPr>
        <p:spPr>
          <a:xfrm>
            <a:off x="3902688" y="2999075"/>
            <a:ext cx="575822" cy="479052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E84C3D"/>
          </a:solidFill>
          <a:ln w="12700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05" tIns="45686" rIns="91405" bIns="45686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2133">
              <a:solidFill>
                <a:srgbClr val="FFFFFF"/>
              </a:solidFill>
            </a:endParaRPr>
          </a:p>
        </p:txBody>
      </p:sp>
      <p:sp>
        <p:nvSpPr>
          <p:cNvPr id="189" name="Google Shape;189;p19"/>
          <p:cNvSpPr/>
          <p:nvPr/>
        </p:nvSpPr>
        <p:spPr>
          <a:xfrm>
            <a:off x="7569455" y="2999075"/>
            <a:ext cx="575822" cy="479052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E84C3D"/>
          </a:solidFill>
          <a:ln w="12700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05" tIns="45686" rIns="91405" bIns="45686" anchor="ctr" anchorCtr="0">
            <a:noAutofit/>
          </a:bodyPr>
          <a:lstStyle/>
          <a:p>
            <a:pPr algn="ctr">
              <a:buClr>
                <a:srgbClr val="000000"/>
              </a:buClr>
              <a:buSzPts val="1400"/>
            </a:pPr>
            <a:endParaRPr sz="2133">
              <a:solidFill>
                <a:srgbClr val="FFFFFF"/>
              </a:solidFill>
            </a:endParaRPr>
          </a:p>
        </p:txBody>
      </p:sp>
      <p:sp>
        <p:nvSpPr>
          <p:cNvPr id="190" name="Google Shape;190;p19"/>
          <p:cNvSpPr/>
          <p:nvPr/>
        </p:nvSpPr>
        <p:spPr>
          <a:xfrm>
            <a:off x="9142310" y="2690081"/>
            <a:ext cx="1096939" cy="1096943"/>
          </a:xfrm>
          <a:custGeom>
            <a:avLst/>
            <a:gdLst/>
            <a:ahLst/>
            <a:cxnLst/>
            <a:rect l="l" t="t" r="r" b="b"/>
            <a:pathLst>
              <a:path w="1574" h="1575" extrusionOk="0">
                <a:moveTo>
                  <a:pt x="786" y="0"/>
                </a:moveTo>
                <a:lnTo>
                  <a:pt x="828" y="1"/>
                </a:lnTo>
                <a:lnTo>
                  <a:pt x="907" y="9"/>
                </a:lnTo>
                <a:lnTo>
                  <a:pt x="983" y="25"/>
                </a:lnTo>
                <a:lnTo>
                  <a:pt x="1057" y="48"/>
                </a:lnTo>
                <a:lnTo>
                  <a:pt x="1128" y="78"/>
                </a:lnTo>
                <a:lnTo>
                  <a:pt x="1195" y="114"/>
                </a:lnTo>
                <a:lnTo>
                  <a:pt x="1258" y="157"/>
                </a:lnTo>
                <a:lnTo>
                  <a:pt x="1316" y="205"/>
                </a:lnTo>
                <a:lnTo>
                  <a:pt x="1370" y="258"/>
                </a:lnTo>
                <a:lnTo>
                  <a:pt x="1418" y="316"/>
                </a:lnTo>
                <a:lnTo>
                  <a:pt x="1460" y="379"/>
                </a:lnTo>
                <a:lnTo>
                  <a:pt x="1497" y="446"/>
                </a:lnTo>
                <a:lnTo>
                  <a:pt x="1526" y="517"/>
                </a:lnTo>
                <a:lnTo>
                  <a:pt x="1550" y="591"/>
                </a:lnTo>
                <a:lnTo>
                  <a:pt x="1565" y="668"/>
                </a:lnTo>
                <a:lnTo>
                  <a:pt x="1573" y="747"/>
                </a:lnTo>
                <a:lnTo>
                  <a:pt x="1574" y="788"/>
                </a:lnTo>
                <a:lnTo>
                  <a:pt x="1573" y="828"/>
                </a:lnTo>
                <a:lnTo>
                  <a:pt x="1565" y="907"/>
                </a:lnTo>
                <a:lnTo>
                  <a:pt x="1550" y="984"/>
                </a:lnTo>
                <a:lnTo>
                  <a:pt x="1526" y="1059"/>
                </a:lnTo>
                <a:lnTo>
                  <a:pt x="1497" y="1129"/>
                </a:lnTo>
                <a:lnTo>
                  <a:pt x="1460" y="1196"/>
                </a:lnTo>
                <a:lnTo>
                  <a:pt x="1418" y="1259"/>
                </a:lnTo>
                <a:lnTo>
                  <a:pt x="1370" y="1317"/>
                </a:lnTo>
                <a:lnTo>
                  <a:pt x="1316" y="1370"/>
                </a:lnTo>
                <a:lnTo>
                  <a:pt x="1258" y="1419"/>
                </a:lnTo>
                <a:lnTo>
                  <a:pt x="1195" y="1461"/>
                </a:lnTo>
                <a:lnTo>
                  <a:pt x="1128" y="1497"/>
                </a:lnTo>
                <a:lnTo>
                  <a:pt x="1057" y="1527"/>
                </a:lnTo>
                <a:lnTo>
                  <a:pt x="983" y="1550"/>
                </a:lnTo>
                <a:lnTo>
                  <a:pt x="907" y="1566"/>
                </a:lnTo>
                <a:lnTo>
                  <a:pt x="828" y="1574"/>
                </a:lnTo>
                <a:lnTo>
                  <a:pt x="786" y="1575"/>
                </a:lnTo>
                <a:lnTo>
                  <a:pt x="746" y="1574"/>
                </a:lnTo>
                <a:lnTo>
                  <a:pt x="667" y="1566"/>
                </a:lnTo>
                <a:lnTo>
                  <a:pt x="589" y="1550"/>
                </a:lnTo>
                <a:lnTo>
                  <a:pt x="515" y="1527"/>
                </a:lnTo>
                <a:lnTo>
                  <a:pt x="445" y="1497"/>
                </a:lnTo>
                <a:lnTo>
                  <a:pt x="378" y="1461"/>
                </a:lnTo>
                <a:lnTo>
                  <a:pt x="316" y="1419"/>
                </a:lnTo>
                <a:lnTo>
                  <a:pt x="257" y="1370"/>
                </a:lnTo>
                <a:lnTo>
                  <a:pt x="203" y="1317"/>
                </a:lnTo>
                <a:lnTo>
                  <a:pt x="155" y="1259"/>
                </a:lnTo>
                <a:lnTo>
                  <a:pt x="112" y="1196"/>
                </a:lnTo>
                <a:lnTo>
                  <a:pt x="76" y="1129"/>
                </a:lnTo>
                <a:lnTo>
                  <a:pt x="46" y="1059"/>
                </a:lnTo>
                <a:lnTo>
                  <a:pt x="24" y="984"/>
                </a:lnTo>
                <a:lnTo>
                  <a:pt x="9" y="907"/>
                </a:lnTo>
                <a:lnTo>
                  <a:pt x="0" y="828"/>
                </a:lnTo>
                <a:lnTo>
                  <a:pt x="0" y="788"/>
                </a:lnTo>
                <a:lnTo>
                  <a:pt x="0" y="747"/>
                </a:lnTo>
                <a:lnTo>
                  <a:pt x="9" y="668"/>
                </a:lnTo>
                <a:lnTo>
                  <a:pt x="24" y="591"/>
                </a:lnTo>
                <a:lnTo>
                  <a:pt x="46" y="517"/>
                </a:lnTo>
                <a:lnTo>
                  <a:pt x="76" y="446"/>
                </a:lnTo>
                <a:lnTo>
                  <a:pt x="112" y="379"/>
                </a:lnTo>
                <a:lnTo>
                  <a:pt x="155" y="316"/>
                </a:lnTo>
                <a:lnTo>
                  <a:pt x="203" y="258"/>
                </a:lnTo>
                <a:lnTo>
                  <a:pt x="257" y="205"/>
                </a:lnTo>
                <a:lnTo>
                  <a:pt x="316" y="157"/>
                </a:lnTo>
                <a:lnTo>
                  <a:pt x="378" y="114"/>
                </a:lnTo>
                <a:lnTo>
                  <a:pt x="445" y="78"/>
                </a:lnTo>
                <a:lnTo>
                  <a:pt x="515" y="48"/>
                </a:lnTo>
                <a:lnTo>
                  <a:pt x="589" y="25"/>
                </a:lnTo>
                <a:lnTo>
                  <a:pt x="667" y="9"/>
                </a:lnTo>
                <a:lnTo>
                  <a:pt x="746" y="1"/>
                </a:lnTo>
                <a:lnTo>
                  <a:pt x="786" y="0"/>
                </a:lnTo>
                <a:close/>
              </a:path>
            </a:pathLst>
          </a:custGeom>
          <a:solidFill>
            <a:srgbClr val="FFFFFF"/>
          </a:solidFill>
          <a:ln w="127000" cap="flat" cmpd="sng">
            <a:solidFill>
              <a:srgbClr val="F39C1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en-US" sz="2133" b="1">
                <a:solidFill>
                  <a:srgbClr val="F39C11"/>
                </a:solidFill>
              </a:rPr>
              <a:t>3 этап</a:t>
            </a:r>
            <a:endParaRPr sz="2133" b="1">
              <a:solidFill>
                <a:srgbClr val="F39C11"/>
              </a:solidFill>
            </a:endParaRPr>
          </a:p>
        </p:txBody>
      </p:sp>
      <p:sp>
        <p:nvSpPr>
          <p:cNvPr id="191" name="Google Shape;191;p19"/>
          <p:cNvSpPr/>
          <p:nvPr/>
        </p:nvSpPr>
        <p:spPr>
          <a:xfrm>
            <a:off x="5475543" y="2690081"/>
            <a:ext cx="1096939" cy="1096943"/>
          </a:xfrm>
          <a:custGeom>
            <a:avLst/>
            <a:gdLst/>
            <a:ahLst/>
            <a:cxnLst/>
            <a:rect l="l" t="t" r="r" b="b"/>
            <a:pathLst>
              <a:path w="1574" h="1575" extrusionOk="0">
                <a:moveTo>
                  <a:pt x="786" y="0"/>
                </a:moveTo>
                <a:lnTo>
                  <a:pt x="828" y="1"/>
                </a:lnTo>
                <a:lnTo>
                  <a:pt x="907" y="9"/>
                </a:lnTo>
                <a:lnTo>
                  <a:pt x="983" y="25"/>
                </a:lnTo>
                <a:lnTo>
                  <a:pt x="1057" y="48"/>
                </a:lnTo>
                <a:lnTo>
                  <a:pt x="1128" y="78"/>
                </a:lnTo>
                <a:lnTo>
                  <a:pt x="1195" y="114"/>
                </a:lnTo>
                <a:lnTo>
                  <a:pt x="1258" y="157"/>
                </a:lnTo>
                <a:lnTo>
                  <a:pt x="1316" y="205"/>
                </a:lnTo>
                <a:lnTo>
                  <a:pt x="1370" y="258"/>
                </a:lnTo>
                <a:lnTo>
                  <a:pt x="1418" y="316"/>
                </a:lnTo>
                <a:lnTo>
                  <a:pt x="1460" y="379"/>
                </a:lnTo>
                <a:lnTo>
                  <a:pt x="1497" y="446"/>
                </a:lnTo>
                <a:lnTo>
                  <a:pt x="1526" y="517"/>
                </a:lnTo>
                <a:lnTo>
                  <a:pt x="1550" y="591"/>
                </a:lnTo>
                <a:lnTo>
                  <a:pt x="1565" y="668"/>
                </a:lnTo>
                <a:lnTo>
                  <a:pt x="1573" y="747"/>
                </a:lnTo>
                <a:lnTo>
                  <a:pt x="1574" y="788"/>
                </a:lnTo>
                <a:lnTo>
                  <a:pt x="1573" y="828"/>
                </a:lnTo>
                <a:lnTo>
                  <a:pt x="1565" y="907"/>
                </a:lnTo>
                <a:lnTo>
                  <a:pt x="1550" y="984"/>
                </a:lnTo>
                <a:lnTo>
                  <a:pt x="1526" y="1059"/>
                </a:lnTo>
                <a:lnTo>
                  <a:pt x="1497" y="1129"/>
                </a:lnTo>
                <a:lnTo>
                  <a:pt x="1460" y="1196"/>
                </a:lnTo>
                <a:lnTo>
                  <a:pt x="1418" y="1259"/>
                </a:lnTo>
                <a:lnTo>
                  <a:pt x="1370" y="1317"/>
                </a:lnTo>
                <a:lnTo>
                  <a:pt x="1316" y="1370"/>
                </a:lnTo>
                <a:lnTo>
                  <a:pt x="1258" y="1419"/>
                </a:lnTo>
                <a:lnTo>
                  <a:pt x="1195" y="1461"/>
                </a:lnTo>
                <a:lnTo>
                  <a:pt x="1128" y="1497"/>
                </a:lnTo>
                <a:lnTo>
                  <a:pt x="1057" y="1527"/>
                </a:lnTo>
                <a:lnTo>
                  <a:pt x="983" y="1550"/>
                </a:lnTo>
                <a:lnTo>
                  <a:pt x="907" y="1566"/>
                </a:lnTo>
                <a:lnTo>
                  <a:pt x="828" y="1574"/>
                </a:lnTo>
                <a:lnTo>
                  <a:pt x="786" y="1575"/>
                </a:lnTo>
                <a:lnTo>
                  <a:pt x="746" y="1574"/>
                </a:lnTo>
                <a:lnTo>
                  <a:pt x="667" y="1566"/>
                </a:lnTo>
                <a:lnTo>
                  <a:pt x="589" y="1550"/>
                </a:lnTo>
                <a:lnTo>
                  <a:pt x="515" y="1527"/>
                </a:lnTo>
                <a:lnTo>
                  <a:pt x="445" y="1497"/>
                </a:lnTo>
                <a:lnTo>
                  <a:pt x="378" y="1461"/>
                </a:lnTo>
                <a:lnTo>
                  <a:pt x="316" y="1419"/>
                </a:lnTo>
                <a:lnTo>
                  <a:pt x="257" y="1370"/>
                </a:lnTo>
                <a:lnTo>
                  <a:pt x="203" y="1317"/>
                </a:lnTo>
                <a:lnTo>
                  <a:pt x="155" y="1259"/>
                </a:lnTo>
                <a:lnTo>
                  <a:pt x="112" y="1196"/>
                </a:lnTo>
                <a:lnTo>
                  <a:pt x="76" y="1129"/>
                </a:lnTo>
                <a:lnTo>
                  <a:pt x="46" y="1059"/>
                </a:lnTo>
                <a:lnTo>
                  <a:pt x="24" y="984"/>
                </a:lnTo>
                <a:lnTo>
                  <a:pt x="9" y="907"/>
                </a:lnTo>
                <a:lnTo>
                  <a:pt x="0" y="828"/>
                </a:lnTo>
                <a:lnTo>
                  <a:pt x="0" y="788"/>
                </a:lnTo>
                <a:lnTo>
                  <a:pt x="0" y="747"/>
                </a:lnTo>
                <a:lnTo>
                  <a:pt x="9" y="668"/>
                </a:lnTo>
                <a:lnTo>
                  <a:pt x="24" y="591"/>
                </a:lnTo>
                <a:lnTo>
                  <a:pt x="46" y="517"/>
                </a:lnTo>
                <a:lnTo>
                  <a:pt x="76" y="446"/>
                </a:lnTo>
                <a:lnTo>
                  <a:pt x="112" y="379"/>
                </a:lnTo>
                <a:lnTo>
                  <a:pt x="155" y="316"/>
                </a:lnTo>
                <a:lnTo>
                  <a:pt x="203" y="258"/>
                </a:lnTo>
                <a:lnTo>
                  <a:pt x="257" y="205"/>
                </a:lnTo>
                <a:lnTo>
                  <a:pt x="316" y="157"/>
                </a:lnTo>
                <a:lnTo>
                  <a:pt x="378" y="114"/>
                </a:lnTo>
                <a:lnTo>
                  <a:pt x="445" y="78"/>
                </a:lnTo>
                <a:lnTo>
                  <a:pt x="515" y="48"/>
                </a:lnTo>
                <a:lnTo>
                  <a:pt x="589" y="25"/>
                </a:lnTo>
                <a:lnTo>
                  <a:pt x="667" y="9"/>
                </a:lnTo>
                <a:lnTo>
                  <a:pt x="746" y="1"/>
                </a:lnTo>
                <a:lnTo>
                  <a:pt x="786" y="0"/>
                </a:lnTo>
                <a:close/>
              </a:path>
            </a:pathLst>
          </a:custGeom>
          <a:solidFill>
            <a:srgbClr val="FFFFFF"/>
          </a:solidFill>
          <a:ln w="127000" cap="flat" cmpd="sng">
            <a:solidFill>
              <a:srgbClr val="27AE6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en-US" sz="2133" b="1">
                <a:solidFill>
                  <a:srgbClr val="27AE61"/>
                </a:solidFill>
              </a:rPr>
              <a:t>2 этап</a:t>
            </a:r>
            <a:endParaRPr sz="2133" b="1">
              <a:solidFill>
                <a:srgbClr val="27AE61"/>
              </a:solidFill>
            </a:endParaRPr>
          </a:p>
        </p:txBody>
      </p:sp>
      <p:sp>
        <p:nvSpPr>
          <p:cNvPr id="192" name="Google Shape;192;p19"/>
          <p:cNvSpPr/>
          <p:nvPr/>
        </p:nvSpPr>
        <p:spPr>
          <a:xfrm>
            <a:off x="1808777" y="2690081"/>
            <a:ext cx="1096943" cy="1096943"/>
          </a:xfrm>
          <a:custGeom>
            <a:avLst/>
            <a:gdLst/>
            <a:ahLst/>
            <a:cxnLst/>
            <a:rect l="l" t="t" r="r" b="b"/>
            <a:pathLst>
              <a:path w="1575" h="1575" extrusionOk="0">
                <a:moveTo>
                  <a:pt x="788" y="0"/>
                </a:moveTo>
                <a:lnTo>
                  <a:pt x="747" y="1"/>
                </a:lnTo>
                <a:lnTo>
                  <a:pt x="667" y="9"/>
                </a:lnTo>
                <a:lnTo>
                  <a:pt x="591" y="25"/>
                </a:lnTo>
                <a:lnTo>
                  <a:pt x="517" y="48"/>
                </a:lnTo>
                <a:lnTo>
                  <a:pt x="446" y="78"/>
                </a:lnTo>
                <a:lnTo>
                  <a:pt x="378" y="114"/>
                </a:lnTo>
                <a:lnTo>
                  <a:pt x="316" y="157"/>
                </a:lnTo>
                <a:lnTo>
                  <a:pt x="258" y="205"/>
                </a:lnTo>
                <a:lnTo>
                  <a:pt x="205" y="258"/>
                </a:lnTo>
                <a:lnTo>
                  <a:pt x="157" y="316"/>
                </a:lnTo>
                <a:lnTo>
                  <a:pt x="114" y="380"/>
                </a:lnTo>
                <a:lnTo>
                  <a:pt x="78" y="446"/>
                </a:lnTo>
                <a:lnTo>
                  <a:pt x="48" y="517"/>
                </a:lnTo>
                <a:lnTo>
                  <a:pt x="25" y="591"/>
                </a:lnTo>
                <a:lnTo>
                  <a:pt x="9" y="668"/>
                </a:lnTo>
                <a:lnTo>
                  <a:pt x="1" y="748"/>
                </a:lnTo>
                <a:lnTo>
                  <a:pt x="0" y="788"/>
                </a:lnTo>
                <a:lnTo>
                  <a:pt x="1" y="828"/>
                </a:lnTo>
                <a:lnTo>
                  <a:pt x="9" y="907"/>
                </a:lnTo>
                <a:lnTo>
                  <a:pt x="25" y="985"/>
                </a:lnTo>
                <a:lnTo>
                  <a:pt x="48" y="1059"/>
                </a:lnTo>
                <a:lnTo>
                  <a:pt x="78" y="1129"/>
                </a:lnTo>
                <a:lnTo>
                  <a:pt x="114" y="1196"/>
                </a:lnTo>
                <a:lnTo>
                  <a:pt x="157" y="1259"/>
                </a:lnTo>
                <a:lnTo>
                  <a:pt x="205" y="1317"/>
                </a:lnTo>
                <a:lnTo>
                  <a:pt x="258" y="1371"/>
                </a:lnTo>
                <a:lnTo>
                  <a:pt x="316" y="1419"/>
                </a:lnTo>
                <a:lnTo>
                  <a:pt x="378" y="1462"/>
                </a:lnTo>
                <a:lnTo>
                  <a:pt x="446" y="1498"/>
                </a:lnTo>
                <a:lnTo>
                  <a:pt x="517" y="1528"/>
                </a:lnTo>
                <a:lnTo>
                  <a:pt x="591" y="1550"/>
                </a:lnTo>
                <a:lnTo>
                  <a:pt x="667" y="1567"/>
                </a:lnTo>
                <a:lnTo>
                  <a:pt x="747" y="1575"/>
                </a:lnTo>
                <a:lnTo>
                  <a:pt x="788" y="1575"/>
                </a:lnTo>
                <a:lnTo>
                  <a:pt x="828" y="1575"/>
                </a:lnTo>
                <a:lnTo>
                  <a:pt x="907" y="1567"/>
                </a:lnTo>
                <a:lnTo>
                  <a:pt x="984" y="1550"/>
                </a:lnTo>
                <a:lnTo>
                  <a:pt x="1059" y="1528"/>
                </a:lnTo>
                <a:lnTo>
                  <a:pt x="1129" y="1498"/>
                </a:lnTo>
                <a:lnTo>
                  <a:pt x="1196" y="1462"/>
                </a:lnTo>
                <a:lnTo>
                  <a:pt x="1258" y="1419"/>
                </a:lnTo>
                <a:lnTo>
                  <a:pt x="1317" y="1371"/>
                </a:lnTo>
                <a:lnTo>
                  <a:pt x="1370" y="1317"/>
                </a:lnTo>
                <a:lnTo>
                  <a:pt x="1419" y="1259"/>
                </a:lnTo>
                <a:lnTo>
                  <a:pt x="1461" y="1196"/>
                </a:lnTo>
                <a:lnTo>
                  <a:pt x="1497" y="1129"/>
                </a:lnTo>
                <a:lnTo>
                  <a:pt x="1527" y="1059"/>
                </a:lnTo>
                <a:lnTo>
                  <a:pt x="1550" y="985"/>
                </a:lnTo>
                <a:lnTo>
                  <a:pt x="1566" y="907"/>
                </a:lnTo>
                <a:lnTo>
                  <a:pt x="1575" y="828"/>
                </a:lnTo>
                <a:lnTo>
                  <a:pt x="1575" y="788"/>
                </a:lnTo>
                <a:lnTo>
                  <a:pt x="1575" y="748"/>
                </a:lnTo>
                <a:lnTo>
                  <a:pt x="1566" y="668"/>
                </a:lnTo>
                <a:lnTo>
                  <a:pt x="1550" y="591"/>
                </a:lnTo>
                <a:lnTo>
                  <a:pt x="1527" y="517"/>
                </a:lnTo>
                <a:lnTo>
                  <a:pt x="1497" y="446"/>
                </a:lnTo>
                <a:lnTo>
                  <a:pt x="1461" y="380"/>
                </a:lnTo>
                <a:lnTo>
                  <a:pt x="1419" y="316"/>
                </a:lnTo>
                <a:lnTo>
                  <a:pt x="1370" y="258"/>
                </a:lnTo>
                <a:lnTo>
                  <a:pt x="1317" y="205"/>
                </a:lnTo>
                <a:lnTo>
                  <a:pt x="1258" y="157"/>
                </a:lnTo>
                <a:lnTo>
                  <a:pt x="1196" y="114"/>
                </a:lnTo>
                <a:lnTo>
                  <a:pt x="1129" y="78"/>
                </a:lnTo>
                <a:lnTo>
                  <a:pt x="1059" y="48"/>
                </a:lnTo>
                <a:lnTo>
                  <a:pt x="984" y="25"/>
                </a:lnTo>
                <a:lnTo>
                  <a:pt x="907" y="9"/>
                </a:lnTo>
                <a:lnTo>
                  <a:pt x="828" y="1"/>
                </a:lnTo>
                <a:lnTo>
                  <a:pt x="788" y="0"/>
                </a:lnTo>
                <a:close/>
              </a:path>
            </a:pathLst>
          </a:custGeom>
          <a:solidFill>
            <a:srgbClr val="FFFFFF"/>
          </a:solidFill>
          <a:ln w="127000" cap="flat" cmpd="sng">
            <a:solidFill>
              <a:srgbClr val="297FB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/>
            <a:r>
              <a:rPr lang="en-US" sz="2133" b="1">
                <a:solidFill>
                  <a:srgbClr val="297FB8"/>
                </a:solidFill>
              </a:rPr>
              <a:t>1 этап</a:t>
            </a:r>
            <a:endParaRPr sz="2133" b="1">
              <a:solidFill>
                <a:srgbClr val="297FB8"/>
              </a:solidFill>
            </a:endParaRP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031D5E63-3F05-41E7-8FB8-92794BA77B67}"/>
              </a:ext>
            </a:extLst>
          </p:cNvPr>
          <p:cNvSpPr/>
          <p:nvPr/>
        </p:nvSpPr>
        <p:spPr>
          <a:xfrm>
            <a:off x="522253" y="207528"/>
            <a:ext cx="11373336" cy="45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Методика процесса внедрения ERP-системы</a:t>
            </a:r>
            <a:endParaRPr lang="ru-RU" sz="2400" b="1" dirty="0">
              <a:solidFill>
                <a:srgbClr val="343434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Straight Connector 7">
            <a:extLst>
              <a:ext uri="{FF2B5EF4-FFF2-40B4-BE49-F238E27FC236}">
                <a16:creationId xmlns:a16="http://schemas.microsoft.com/office/drawing/2014/main" id="{6B543728-C16C-44B0-B98F-ECB48BE8EF98}"/>
              </a:ext>
            </a:extLst>
          </p:cNvPr>
          <p:cNvCxnSpPr>
            <a:cxnSpLocks/>
          </p:cNvCxnSpPr>
          <p:nvPr/>
        </p:nvCxnSpPr>
        <p:spPr>
          <a:xfrm>
            <a:off x="442542" y="745481"/>
            <a:ext cx="11264279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5">
            <a:extLst>
              <a:ext uri="{FF2B5EF4-FFF2-40B4-BE49-F238E27FC236}">
                <a16:creationId xmlns:a16="http://schemas.microsoft.com/office/drawing/2014/main" id="{F1536854-8AB6-4DD5-A7A5-22196F3807B2}"/>
              </a:ext>
            </a:extLst>
          </p:cNvPr>
          <p:cNvCxnSpPr>
            <a:cxnSpLocks/>
          </p:cNvCxnSpPr>
          <p:nvPr/>
        </p:nvCxnSpPr>
        <p:spPr>
          <a:xfrm>
            <a:off x="536020" y="6148418"/>
            <a:ext cx="11359569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64F742D8-4D85-4161-AF21-11FB0DD8CC3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112" y="889347"/>
            <a:ext cx="11443775" cy="5311034"/>
          </a:xfrm>
          <a:prstGeom prst="rect">
            <a:avLst/>
          </a:prstGeom>
        </p:spPr>
      </p:pic>
      <p:sp>
        <p:nvSpPr>
          <p:cNvPr id="25" name="Rectangle 2">
            <a:extLst>
              <a:ext uri="{FF2B5EF4-FFF2-40B4-BE49-F238E27FC236}">
                <a16:creationId xmlns:a16="http://schemas.microsoft.com/office/drawing/2014/main" id="{6730EE79-6F2B-4DB9-9EA7-DEB61A7081D4}"/>
              </a:ext>
            </a:extLst>
          </p:cNvPr>
          <p:cNvSpPr/>
          <p:nvPr/>
        </p:nvSpPr>
        <p:spPr>
          <a:xfrm>
            <a:off x="522253" y="207528"/>
            <a:ext cx="11373336" cy="45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Методика процесса внедрения ERP-системы</a:t>
            </a:r>
            <a:endParaRPr lang="ru-RU" sz="2400" b="1" dirty="0">
              <a:solidFill>
                <a:srgbClr val="343434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26" name="Straight Connector 7">
            <a:extLst>
              <a:ext uri="{FF2B5EF4-FFF2-40B4-BE49-F238E27FC236}">
                <a16:creationId xmlns:a16="http://schemas.microsoft.com/office/drawing/2014/main" id="{7F62ED18-0470-476E-9D83-9DA53B6BA3A0}"/>
              </a:ext>
            </a:extLst>
          </p:cNvPr>
          <p:cNvCxnSpPr>
            <a:cxnSpLocks/>
          </p:cNvCxnSpPr>
          <p:nvPr/>
        </p:nvCxnSpPr>
        <p:spPr>
          <a:xfrm>
            <a:off x="442542" y="745481"/>
            <a:ext cx="11264279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5">
            <a:extLst>
              <a:ext uri="{FF2B5EF4-FFF2-40B4-BE49-F238E27FC236}">
                <a16:creationId xmlns:a16="http://schemas.microsoft.com/office/drawing/2014/main" id="{67BE1EB3-45B5-416D-8B77-6740FB51B9A6}"/>
              </a:ext>
            </a:extLst>
          </p:cNvPr>
          <p:cNvCxnSpPr>
            <a:cxnSpLocks/>
          </p:cNvCxnSpPr>
          <p:nvPr/>
        </p:nvCxnSpPr>
        <p:spPr>
          <a:xfrm>
            <a:off x="394896" y="6200381"/>
            <a:ext cx="11359569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ogle Shape;184;p19">
            <a:extLst>
              <a:ext uri="{FF2B5EF4-FFF2-40B4-BE49-F238E27FC236}">
                <a16:creationId xmlns:a16="http://schemas.microsoft.com/office/drawing/2014/main" id="{009163EE-3543-4C8E-92BE-6B5C4B03FFAF}"/>
              </a:ext>
            </a:extLst>
          </p:cNvPr>
          <p:cNvSpPr txBox="1"/>
          <p:nvPr/>
        </p:nvSpPr>
        <p:spPr>
          <a:xfrm>
            <a:off x="10686902" y="6435097"/>
            <a:ext cx="1019919" cy="205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>
              <a:buClr>
                <a:srgbClr val="008637"/>
              </a:buClr>
              <a:buSzPts val="1000"/>
            </a:pPr>
            <a:fld id="{00000000-1234-1234-1234-123412341234}" type="slidenum">
              <a:rPr lang="en-US" sz="1333" b="1">
                <a:solidFill>
                  <a:srgbClr val="008637"/>
                </a:solidFill>
                <a:latin typeface="Arial"/>
                <a:ea typeface="Arial"/>
                <a:cs typeface="Arial"/>
                <a:sym typeface="Arial"/>
              </a:rPr>
              <a:pPr algn="r">
                <a:buClr>
                  <a:srgbClr val="008637"/>
                </a:buClr>
                <a:buSzPts val="1000"/>
              </a:pPr>
              <a:t>16</a:t>
            </a:fld>
            <a:endParaRPr sz="2399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1"/>
          <p:cNvSpPr txBox="1">
            <a:spLocks noGrp="1"/>
          </p:cNvSpPr>
          <p:nvPr>
            <p:ph type="title"/>
          </p:nvPr>
        </p:nvSpPr>
        <p:spPr>
          <a:xfrm>
            <a:off x="208636" y="726405"/>
            <a:ext cx="11345479" cy="36920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71978" tIns="0" rIns="71978" bIns="0" rtlCol="0" anchor="ctr" anchorCtr="0">
            <a:spAutoFit/>
          </a:bodyPr>
          <a:lstStyle/>
          <a:p>
            <a:r>
              <a:rPr lang="en-US" sz="2666" dirty="0" err="1"/>
              <a:t>Реализация</a:t>
            </a:r>
            <a:r>
              <a:rPr lang="en-US" sz="2666" dirty="0"/>
              <a:t> </a:t>
            </a:r>
            <a:r>
              <a:rPr lang="en-US" sz="2666" dirty="0" err="1"/>
              <a:t>проекта</a:t>
            </a:r>
            <a:endParaRPr sz="2666" dirty="0"/>
          </a:p>
        </p:txBody>
      </p:sp>
      <p:sp>
        <p:nvSpPr>
          <p:cNvPr id="227" name="Google Shape;227;p21"/>
          <p:cNvSpPr txBox="1"/>
          <p:nvPr/>
        </p:nvSpPr>
        <p:spPr>
          <a:xfrm>
            <a:off x="10799898" y="6320532"/>
            <a:ext cx="1020085" cy="205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>
              <a:buClr>
                <a:srgbClr val="008637"/>
              </a:buClr>
              <a:buSzPts val="1000"/>
            </a:pPr>
            <a:fld id="{00000000-1234-1234-1234-123412341234}" type="slidenum">
              <a:rPr lang="en-US" sz="1333" b="1">
                <a:solidFill>
                  <a:srgbClr val="008637"/>
                </a:solidFill>
                <a:latin typeface="Arial"/>
                <a:ea typeface="Arial"/>
                <a:cs typeface="Arial"/>
                <a:sym typeface="Arial"/>
              </a:rPr>
              <a:pPr algn="r">
                <a:buClr>
                  <a:srgbClr val="008637"/>
                </a:buClr>
                <a:buSzPts val="1000"/>
              </a:pPr>
              <a:t>17</a:t>
            </a:fld>
            <a:endParaRPr sz="2399" dirty="0"/>
          </a:p>
        </p:txBody>
      </p:sp>
      <p:cxnSp>
        <p:nvCxnSpPr>
          <p:cNvPr id="228" name="Google Shape;228;p21"/>
          <p:cNvCxnSpPr/>
          <p:nvPr/>
        </p:nvCxnSpPr>
        <p:spPr>
          <a:xfrm rot="10800000" flipH="1">
            <a:off x="501527" y="5385871"/>
            <a:ext cx="2774344" cy="1200"/>
          </a:xfrm>
          <a:prstGeom prst="straightConnector1">
            <a:avLst/>
          </a:prstGeom>
          <a:noFill/>
          <a:ln w="28575" cap="flat" cmpd="sng">
            <a:solidFill>
              <a:srgbClr val="F39C11"/>
            </a:solidFill>
            <a:prstDash val="lgDash"/>
            <a:round/>
            <a:headEnd type="none" w="med" len="med"/>
            <a:tailEnd type="stealth" w="med" len="med"/>
          </a:ln>
        </p:spPr>
      </p:cxnSp>
      <p:sp>
        <p:nvSpPr>
          <p:cNvPr id="229" name="Google Shape;229;p21"/>
          <p:cNvSpPr txBox="1"/>
          <p:nvPr/>
        </p:nvSpPr>
        <p:spPr>
          <a:xfrm>
            <a:off x="103483" y="5544889"/>
            <a:ext cx="1202029" cy="615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62" tIns="121862" rIns="121862" bIns="121862" anchor="t" anchorCtr="0">
            <a:spAutoFit/>
          </a:bodyPr>
          <a:lstStyle/>
          <a:p>
            <a:r>
              <a:rPr lang="en-US" sz="2399" dirty="0" err="1"/>
              <a:t>сент</a:t>
            </a:r>
            <a:endParaRPr sz="2399" dirty="0"/>
          </a:p>
        </p:txBody>
      </p:sp>
      <p:sp>
        <p:nvSpPr>
          <p:cNvPr id="230" name="Google Shape;230;p21"/>
          <p:cNvSpPr txBox="1"/>
          <p:nvPr/>
        </p:nvSpPr>
        <p:spPr>
          <a:xfrm>
            <a:off x="4505724" y="5544889"/>
            <a:ext cx="1370877" cy="615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62" tIns="121862" rIns="121862" bIns="121862" anchor="t" anchorCtr="0">
            <a:spAutoFit/>
          </a:bodyPr>
          <a:lstStyle/>
          <a:p>
            <a:r>
              <a:rPr lang="ru-RU" sz="2399" dirty="0"/>
              <a:t>июль</a:t>
            </a:r>
            <a:endParaRPr sz="2399" dirty="0"/>
          </a:p>
        </p:txBody>
      </p:sp>
      <p:cxnSp>
        <p:nvCxnSpPr>
          <p:cNvPr id="231" name="Google Shape;231;p21"/>
          <p:cNvCxnSpPr/>
          <p:nvPr/>
        </p:nvCxnSpPr>
        <p:spPr>
          <a:xfrm>
            <a:off x="7532890" y="5385970"/>
            <a:ext cx="3989569" cy="1200"/>
          </a:xfrm>
          <a:prstGeom prst="straightConnector1">
            <a:avLst/>
          </a:prstGeom>
          <a:noFill/>
          <a:ln w="28575" cap="flat" cmpd="sng">
            <a:solidFill>
              <a:srgbClr val="F39C11"/>
            </a:solidFill>
            <a:prstDash val="lgDash"/>
            <a:round/>
            <a:headEnd type="none" w="med" len="med"/>
            <a:tailEnd type="stealth" w="med" len="med"/>
          </a:ln>
        </p:spPr>
      </p:cxnSp>
      <p:sp>
        <p:nvSpPr>
          <p:cNvPr id="232" name="Google Shape;232;p21"/>
          <p:cNvSpPr txBox="1"/>
          <p:nvPr/>
        </p:nvSpPr>
        <p:spPr>
          <a:xfrm>
            <a:off x="6878692" y="5544889"/>
            <a:ext cx="1613955" cy="615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62" tIns="121862" rIns="121862" bIns="121862" anchor="t" anchorCtr="0">
            <a:spAutoFit/>
          </a:bodyPr>
          <a:lstStyle/>
          <a:p>
            <a:r>
              <a:rPr lang="ru-RU" sz="2399" dirty="0"/>
              <a:t>октябрь</a:t>
            </a:r>
            <a:endParaRPr sz="2399" dirty="0"/>
          </a:p>
        </p:txBody>
      </p:sp>
      <p:sp>
        <p:nvSpPr>
          <p:cNvPr id="233" name="Google Shape;233;p21"/>
          <p:cNvSpPr txBox="1"/>
          <p:nvPr/>
        </p:nvSpPr>
        <p:spPr>
          <a:xfrm>
            <a:off x="10108504" y="5544889"/>
            <a:ext cx="1803301" cy="615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62" tIns="121862" rIns="121862" bIns="121862" anchor="t" anchorCtr="0">
            <a:spAutoFit/>
          </a:bodyPr>
          <a:lstStyle/>
          <a:p>
            <a:r>
              <a:rPr lang="en-US" sz="2399" dirty="0" err="1"/>
              <a:t>июнь</a:t>
            </a:r>
            <a:endParaRPr sz="2399" dirty="0"/>
          </a:p>
        </p:txBody>
      </p:sp>
      <p:sp>
        <p:nvSpPr>
          <p:cNvPr id="234" name="Google Shape;234;p21"/>
          <p:cNvSpPr/>
          <p:nvPr/>
        </p:nvSpPr>
        <p:spPr>
          <a:xfrm>
            <a:off x="366135" y="1173172"/>
            <a:ext cx="3958278" cy="1003824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62" tIns="121862" rIns="121862" bIns="121862" anchor="ctr" anchorCtr="0">
            <a:noAutofit/>
          </a:bodyPr>
          <a:lstStyle/>
          <a:p>
            <a:pPr algn="ctr"/>
            <a:r>
              <a:rPr lang="en-US" sz="2399" dirty="0" err="1"/>
              <a:t>Разработка</a:t>
            </a:r>
            <a:r>
              <a:rPr lang="en-US" sz="2399" dirty="0"/>
              <a:t> </a:t>
            </a:r>
            <a:r>
              <a:rPr lang="en-US" sz="2399" dirty="0" err="1"/>
              <a:t>частных</a:t>
            </a:r>
            <a:r>
              <a:rPr lang="en-US" sz="2399" dirty="0"/>
              <a:t> </a:t>
            </a:r>
            <a:r>
              <a:rPr lang="en-US" sz="2399" dirty="0" err="1"/>
              <a:t>технических</a:t>
            </a:r>
            <a:r>
              <a:rPr lang="en-US" sz="2399" dirty="0"/>
              <a:t> </a:t>
            </a:r>
            <a:r>
              <a:rPr lang="en-US" sz="2399" dirty="0" err="1"/>
              <a:t>заданий</a:t>
            </a:r>
            <a:endParaRPr sz="2399" dirty="0"/>
          </a:p>
        </p:txBody>
      </p:sp>
      <p:cxnSp>
        <p:nvCxnSpPr>
          <p:cNvPr id="235" name="Google Shape;235;p21"/>
          <p:cNvCxnSpPr/>
          <p:nvPr/>
        </p:nvCxnSpPr>
        <p:spPr>
          <a:xfrm flipH="1">
            <a:off x="3266473" y="1344002"/>
            <a:ext cx="18794" cy="385481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236" name="Google Shape;236;p21"/>
          <p:cNvSpPr/>
          <p:nvPr/>
        </p:nvSpPr>
        <p:spPr>
          <a:xfrm>
            <a:off x="1788263" y="3063521"/>
            <a:ext cx="4088338" cy="552629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62" tIns="121862" rIns="121862" bIns="121862" anchor="ctr" anchorCtr="0">
            <a:noAutofit/>
          </a:bodyPr>
          <a:lstStyle/>
          <a:p>
            <a:pPr algn="ctr"/>
            <a:r>
              <a:rPr lang="en-US" sz="2399" dirty="0" err="1"/>
              <a:t>Инструктаж</a:t>
            </a:r>
            <a:r>
              <a:rPr lang="en-US" sz="2399" dirty="0"/>
              <a:t> </a:t>
            </a:r>
            <a:r>
              <a:rPr lang="en-US" sz="2399" dirty="0" err="1"/>
              <a:t>пользователей</a:t>
            </a:r>
            <a:endParaRPr sz="2399" dirty="0"/>
          </a:p>
        </p:txBody>
      </p:sp>
      <p:cxnSp>
        <p:nvCxnSpPr>
          <p:cNvPr id="237" name="Google Shape;237;p21"/>
          <p:cNvCxnSpPr/>
          <p:nvPr/>
        </p:nvCxnSpPr>
        <p:spPr>
          <a:xfrm flipH="1">
            <a:off x="5100507" y="1406932"/>
            <a:ext cx="3599" cy="3782433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238" name="Google Shape;238;p21"/>
          <p:cNvSpPr txBox="1"/>
          <p:nvPr/>
        </p:nvSpPr>
        <p:spPr>
          <a:xfrm>
            <a:off x="2674856" y="5544889"/>
            <a:ext cx="1352083" cy="615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62" tIns="121862" rIns="121862" bIns="121862" anchor="t" anchorCtr="0">
            <a:spAutoFit/>
          </a:bodyPr>
          <a:lstStyle/>
          <a:p>
            <a:r>
              <a:rPr lang="ru-RU" sz="2399" dirty="0"/>
              <a:t>декабрь</a:t>
            </a:r>
            <a:endParaRPr sz="2399" dirty="0"/>
          </a:p>
        </p:txBody>
      </p:sp>
      <p:cxnSp>
        <p:nvCxnSpPr>
          <p:cNvPr id="239" name="Google Shape;239;p21"/>
          <p:cNvCxnSpPr/>
          <p:nvPr/>
        </p:nvCxnSpPr>
        <p:spPr>
          <a:xfrm>
            <a:off x="3378806" y="5395334"/>
            <a:ext cx="1777451" cy="0"/>
          </a:xfrm>
          <a:prstGeom prst="straightConnector1">
            <a:avLst/>
          </a:prstGeom>
          <a:noFill/>
          <a:ln w="28575" cap="flat" cmpd="sng">
            <a:solidFill>
              <a:srgbClr val="F39C11"/>
            </a:solidFill>
            <a:prstDash val="lgDash"/>
            <a:round/>
            <a:headEnd type="none" w="med" len="med"/>
            <a:tailEnd type="stealth" w="med" len="med"/>
          </a:ln>
        </p:spPr>
      </p:cxnSp>
      <p:sp>
        <p:nvSpPr>
          <p:cNvPr id="240" name="Google Shape;240;p21"/>
          <p:cNvSpPr/>
          <p:nvPr/>
        </p:nvSpPr>
        <p:spPr>
          <a:xfrm>
            <a:off x="3275870" y="3716936"/>
            <a:ext cx="5094634" cy="586383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62" tIns="121862" rIns="121862" bIns="121862" anchor="ctr" anchorCtr="0">
            <a:noAutofit/>
          </a:bodyPr>
          <a:lstStyle/>
          <a:p>
            <a:pPr algn="ctr"/>
            <a:r>
              <a:rPr lang="en-US" sz="2399" dirty="0" err="1"/>
              <a:t>Загрузка</a:t>
            </a:r>
            <a:r>
              <a:rPr lang="en-US" sz="2399" dirty="0"/>
              <a:t> </a:t>
            </a:r>
            <a:r>
              <a:rPr lang="en-US" sz="2399" dirty="0" err="1"/>
              <a:t>первоначальных</a:t>
            </a:r>
            <a:r>
              <a:rPr lang="en-US" sz="2399" dirty="0"/>
              <a:t> </a:t>
            </a:r>
            <a:r>
              <a:rPr lang="en-US" sz="2399" dirty="0" err="1"/>
              <a:t>данных</a:t>
            </a:r>
            <a:r>
              <a:rPr lang="en-US" sz="2399" dirty="0"/>
              <a:t> </a:t>
            </a:r>
            <a:endParaRPr sz="2399" dirty="0"/>
          </a:p>
        </p:txBody>
      </p:sp>
      <p:cxnSp>
        <p:nvCxnSpPr>
          <p:cNvPr id="241" name="Google Shape;241;p21"/>
          <p:cNvCxnSpPr/>
          <p:nvPr/>
        </p:nvCxnSpPr>
        <p:spPr>
          <a:xfrm rot="10800000" flipH="1">
            <a:off x="5221936" y="5382938"/>
            <a:ext cx="2235710" cy="12396"/>
          </a:xfrm>
          <a:prstGeom prst="straightConnector1">
            <a:avLst/>
          </a:prstGeom>
          <a:noFill/>
          <a:ln w="28575" cap="flat" cmpd="sng">
            <a:solidFill>
              <a:srgbClr val="F39C11"/>
            </a:solidFill>
            <a:prstDash val="lgDash"/>
            <a:round/>
            <a:headEnd type="none" w="med" len="med"/>
            <a:tailEnd type="stealth" w="med" len="med"/>
          </a:ln>
        </p:spPr>
      </p:cxnSp>
      <p:sp>
        <p:nvSpPr>
          <p:cNvPr id="242" name="Google Shape;242;p21"/>
          <p:cNvSpPr txBox="1"/>
          <p:nvPr/>
        </p:nvSpPr>
        <p:spPr>
          <a:xfrm>
            <a:off x="5456231" y="1527262"/>
            <a:ext cx="3502519" cy="615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62" tIns="121862" rIns="121862" bIns="121862" anchor="t" anchorCtr="0">
            <a:spAutoFit/>
          </a:bodyPr>
          <a:lstStyle/>
          <a:p>
            <a:endParaRPr sz="2399"/>
          </a:p>
        </p:txBody>
      </p:sp>
      <p:sp>
        <p:nvSpPr>
          <p:cNvPr id="243" name="Google Shape;243;p21"/>
          <p:cNvSpPr/>
          <p:nvPr/>
        </p:nvSpPr>
        <p:spPr>
          <a:xfrm>
            <a:off x="1095743" y="2314782"/>
            <a:ext cx="3989569" cy="613411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62" tIns="121862" rIns="121862" bIns="121862" anchor="ctr" anchorCtr="0">
            <a:noAutofit/>
          </a:bodyPr>
          <a:lstStyle/>
          <a:p>
            <a:pPr algn="ctr"/>
            <a:r>
              <a:rPr lang="en-US" sz="2399"/>
              <a:t>Доработка функционала типовых решений</a:t>
            </a:r>
            <a:endParaRPr sz="2399"/>
          </a:p>
        </p:txBody>
      </p:sp>
      <p:cxnSp>
        <p:nvCxnSpPr>
          <p:cNvPr id="244" name="Google Shape;244;p21"/>
          <p:cNvCxnSpPr/>
          <p:nvPr/>
        </p:nvCxnSpPr>
        <p:spPr>
          <a:xfrm flipH="1">
            <a:off x="7355178" y="1536510"/>
            <a:ext cx="3199" cy="3624881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245" name="Google Shape;245;p21"/>
          <p:cNvSpPr/>
          <p:nvPr/>
        </p:nvSpPr>
        <p:spPr>
          <a:xfrm>
            <a:off x="5085312" y="4391511"/>
            <a:ext cx="6468803" cy="533435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62" tIns="121862" rIns="121862" bIns="121862" anchor="ctr" anchorCtr="0">
            <a:noAutofit/>
          </a:bodyPr>
          <a:lstStyle/>
          <a:p>
            <a:pPr algn="ctr"/>
            <a:r>
              <a:rPr lang="en-US" sz="2399"/>
              <a:t>Опытно-промышленная эксплуатация</a:t>
            </a:r>
            <a:endParaRPr sz="2399"/>
          </a:p>
        </p:txBody>
      </p:sp>
      <p:sp>
        <p:nvSpPr>
          <p:cNvPr id="24" name="Rectangle 2">
            <a:extLst>
              <a:ext uri="{FF2B5EF4-FFF2-40B4-BE49-F238E27FC236}">
                <a16:creationId xmlns:a16="http://schemas.microsoft.com/office/drawing/2014/main" id="{69B47E94-B976-4C60-A57E-8B308463C27F}"/>
              </a:ext>
            </a:extLst>
          </p:cNvPr>
          <p:cNvSpPr/>
          <p:nvPr/>
        </p:nvSpPr>
        <p:spPr>
          <a:xfrm>
            <a:off x="208636" y="130656"/>
            <a:ext cx="11373336" cy="45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Методика процесса внедрения ERP-системы</a:t>
            </a:r>
            <a:endParaRPr lang="ru-RU" sz="2400" b="1" dirty="0">
              <a:solidFill>
                <a:srgbClr val="343434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Straight Connector 7">
            <a:extLst>
              <a:ext uri="{FF2B5EF4-FFF2-40B4-BE49-F238E27FC236}">
                <a16:creationId xmlns:a16="http://schemas.microsoft.com/office/drawing/2014/main" id="{3D2E5100-98C8-4F6E-B867-2A11F33CFD8E}"/>
              </a:ext>
            </a:extLst>
          </p:cNvPr>
          <p:cNvCxnSpPr>
            <a:cxnSpLocks/>
          </p:cNvCxnSpPr>
          <p:nvPr/>
        </p:nvCxnSpPr>
        <p:spPr>
          <a:xfrm>
            <a:off x="128925" y="668609"/>
            <a:ext cx="11264279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5">
            <a:extLst>
              <a:ext uri="{FF2B5EF4-FFF2-40B4-BE49-F238E27FC236}">
                <a16:creationId xmlns:a16="http://schemas.microsoft.com/office/drawing/2014/main" id="{C67B8C9B-BDDC-4D4B-AF37-A9592B09D8E3}"/>
              </a:ext>
            </a:extLst>
          </p:cNvPr>
          <p:cNvCxnSpPr>
            <a:cxnSpLocks/>
          </p:cNvCxnSpPr>
          <p:nvPr/>
        </p:nvCxnSpPr>
        <p:spPr>
          <a:xfrm>
            <a:off x="103483" y="6160197"/>
            <a:ext cx="11716500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24625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4">
            <a:extLst>
              <a:ext uri="{FF2B5EF4-FFF2-40B4-BE49-F238E27FC236}">
                <a16:creationId xmlns:a16="http://schemas.microsoft.com/office/drawing/2014/main" id="{F60CA313-4284-589A-4A89-17088C2ABE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943" y="260649"/>
            <a:ext cx="11643698" cy="100376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967654">
              <a:defRPr/>
            </a:pPr>
            <a:r>
              <a:rPr lang="ru-RU" altLang="ru-RU" sz="2400" dirty="0">
                <a:latin typeface="Arial" charset="0"/>
              </a:rPr>
              <a:t>Что получим от внедрения </a:t>
            </a:r>
            <a:r>
              <a:rPr lang="en-US" altLang="ru-RU" sz="2400" dirty="0">
                <a:latin typeface="Arial" charset="0"/>
              </a:rPr>
              <a:t>ERP</a:t>
            </a:r>
            <a:r>
              <a:rPr lang="ru-RU" altLang="ru-RU" sz="2400" dirty="0">
                <a:latin typeface="Arial" charset="0"/>
              </a:rPr>
              <a:t>-решений на платформе «1С:Предприятие» – </a:t>
            </a:r>
            <a:r>
              <a:rPr lang="ru-RU" altLang="ru-RU" sz="2400" dirty="0">
                <a:solidFill>
                  <a:srgbClr val="C00000"/>
                </a:solidFill>
                <a:latin typeface="Arial" charset="0"/>
              </a:rPr>
              <a:t>какой экономический эффект</a:t>
            </a:r>
            <a:r>
              <a:rPr lang="ru-RU" altLang="ru-RU" sz="2400" dirty="0">
                <a:latin typeface="Arial" charset="0"/>
              </a:rPr>
              <a:t>?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590493"/>
              </p:ext>
            </p:extLst>
          </p:nvPr>
        </p:nvGraphicFramePr>
        <p:xfrm>
          <a:off x="1823508" y="1342509"/>
          <a:ext cx="8544984" cy="4697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88005">
                  <a:extLst>
                    <a:ext uri="{9D8B030D-6E8A-4147-A177-3AD203B41FA5}">
                      <a16:colId xmlns:a16="http://schemas.microsoft.com/office/drawing/2014/main" val="484870743"/>
                    </a:ext>
                  </a:extLst>
                </a:gridCol>
                <a:gridCol w="4234683">
                  <a:extLst>
                    <a:ext uri="{9D8B030D-6E8A-4147-A177-3AD203B41FA5}">
                      <a16:colId xmlns:a16="http://schemas.microsoft.com/office/drawing/2014/main" val="1241508621"/>
                    </a:ext>
                  </a:extLst>
                </a:gridCol>
                <a:gridCol w="1361148">
                  <a:extLst>
                    <a:ext uri="{9D8B030D-6E8A-4147-A177-3AD203B41FA5}">
                      <a16:colId xmlns:a16="http://schemas.microsoft.com/office/drawing/2014/main" val="3832266273"/>
                    </a:ext>
                  </a:extLst>
                </a:gridCol>
                <a:gridCol w="1361148">
                  <a:extLst>
                    <a:ext uri="{9D8B030D-6E8A-4147-A177-3AD203B41FA5}">
                      <a16:colId xmlns:a16="http://schemas.microsoft.com/office/drawing/2014/main" val="2096683239"/>
                    </a:ext>
                  </a:extLst>
                </a:gridCol>
              </a:tblGrid>
              <a:tr h="42455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3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Показатель эффективности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4227" marT="4227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Проекты до 199 АРМ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4227" marT="4227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Проекты от 200 АРМ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4227" marT="4227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1611811"/>
                  </a:ext>
                </a:extLst>
              </a:tr>
              <a:tr h="214268">
                <a:tc rowSpan="4"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Эффективность и оперативность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8036" marR="4227" marT="4227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b="1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Рост прибыли</a:t>
                      </a:r>
                      <a:endParaRPr lang="ru-RU" sz="1300" b="1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8036" marR="4227" marT="4227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b="1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13%</a:t>
                      </a:r>
                      <a:endParaRPr lang="ru-RU" sz="1300" b="1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b="1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</a:t>
                      </a:r>
                      <a:endParaRPr lang="ru-RU" sz="1300" b="1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732094"/>
                  </a:ext>
                </a:extLst>
              </a:tr>
              <a:tr h="2142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Ускорение обработки заказов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8036" marR="4227" marT="4227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42%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6489423"/>
                  </a:ext>
                </a:extLst>
              </a:tr>
              <a:tr h="2142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Сокращение сроков исполнения заказов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8036" marR="4227" marT="4227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23%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951620"/>
                  </a:ext>
                </a:extLst>
              </a:tr>
              <a:tr h="4245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Сокращение операционных и административных расходов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8036" marR="4227" marT="4227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2475045"/>
                  </a:ext>
                </a:extLst>
              </a:tr>
              <a:tr h="214268">
                <a:tc rowSpan="8">
                  <a:txBody>
                    <a:bodyPr/>
                    <a:lstStyle/>
                    <a:p>
                      <a:pPr algn="l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Запасы и производство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8036" marR="4227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Снижение объемов материальных запасов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8036" marR="4227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4865378"/>
                  </a:ext>
                </a:extLst>
              </a:tr>
              <a:tr h="2142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Сокращение расходов на материальные ресурсы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8036" marR="4227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15%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2306822"/>
                  </a:ext>
                </a:extLst>
              </a:tr>
              <a:tr h="2142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Снижение производственных издержек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8036" marR="4227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15%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304226"/>
                  </a:ext>
                </a:extLst>
              </a:tr>
              <a:tr h="2142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Снижение себестоимости выпускаемой продукции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8036" marR="4227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4320101"/>
                  </a:ext>
                </a:extLst>
              </a:tr>
              <a:tr h="2142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Увеличение объема выпускаемой продукции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8036" marR="4227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7899747"/>
                  </a:ext>
                </a:extLst>
              </a:tr>
              <a:tr h="2142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Рост производительности труда в производстве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8036" marR="4227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0150947"/>
                  </a:ext>
                </a:extLst>
              </a:tr>
              <a:tr h="2142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Сокращение длительности простоев оборудования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8036" marR="4227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5530588"/>
                  </a:ext>
                </a:extLst>
              </a:tr>
              <a:tr h="2142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Снижение производственного брака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8036" marR="4227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8961538"/>
                  </a:ext>
                </a:extLst>
              </a:tr>
              <a:tr h="214268">
                <a:tc rowSpan="2">
                  <a:txBody>
                    <a:bodyPr/>
                    <a:lstStyle/>
                    <a:p>
                      <a:pPr algn="l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Оборотные средства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8036" marR="4227" marT="4227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Рост оборачиваемости складских запасов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8036" marR="4227" marT="4227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002898"/>
                  </a:ext>
                </a:extLst>
              </a:tr>
              <a:tr h="2142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Сокращение дебиторской задолженности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8036" marR="4227" marT="4227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7849816"/>
                  </a:ext>
                </a:extLst>
              </a:tr>
              <a:tr h="424559">
                <a:tc rowSpan="3">
                  <a:txBody>
                    <a:bodyPr/>
                    <a:lstStyle/>
                    <a:p>
                      <a:pPr algn="l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Трудозатраты и отчетность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8036" marR="4227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Сокращение трудозатрат в различных подразделениях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8036" marR="4227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8049175"/>
                  </a:ext>
                </a:extLst>
              </a:tr>
              <a:tr h="2142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Ускорение получения управленческой отчетности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8036" marR="4227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2 раза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3773681"/>
                  </a:ext>
                </a:extLst>
              </a:tr>
              <a:tr h="4245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Ускорение подготовки регламентированной отчетности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8036" marR="4227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227" marR="38036" marT="4227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1397553"/>
                  </a:ext>
                </a:extLst>
              </a:tr>
            </a:tbl>
          </a:graphicData>
        </a:graphic>
      </p:graphicFrame>
      <p:sp>
        <p:nvSpPr>
          <p:cNvPr id="5" name="TextBox 2">
            <a:extLst>
              <a:ext uri="{FF2B5EF4-FFF2-40B4-BE49-F238E27FC236}">
                <a16:creationId xmlns:a16="http://schemas.microsoft.com/office/drawing/2014/main" id="{F814BA12-E76D-D249-994C-A6743A45B3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371" y="6118589"/>
            <a:ext cx="11425269" cy="2051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defTabSz="967654">
              <a:spcBef>
                <a:spcPts val="533"/>
              </a:spcBef>
              <a:buClr>
                <a:srgbClr val="FFC000"/>
              </a:buClr>
              <a:defRPr/>
            </a:pPr>
            <a:r>
              <a:rPr lang="ru-RU" altLang="ru-RU" sz="1333" dirty="0">
                <a:solidFill>
                  <a:srgbClr val="C00000"/>
                </a:solidFill>
                <a:latin typeface="Arial" charset="0"/>
              </a:rPr>
              <a:t>Среднее по </a:t>
            </a:r>
            <a:r>
              <a:rPr lang="ru-RU" altLang="ru-RU" sz="1333" dirty="0" err="1">
                <a:solidFill>
                  <a:srgbClr val="C00000"/>
                </a:solidFill>
                <a:latin typeface="Arial" charset="0"/>
              </a:rPr>
              <a:t>проетам</a:t>
            </a:r>
            <a:r>
              <a:rPr lang="ru-RU" altLang="ru-RU" sz="1333" dirty="0">
                <a:solidFill>
                  <a:srgbClr val="C00000"/>
                </a:solidFill>
                <a:latin typeface="Arial" charset="0"/>
              </a:rPr>
              <a:t> внедрения ERP-решений фирмы «1С»</a:t>
            </a:r>
            <a:endParaRPr lang="en-US" altLang="ru-RU" sz="1333" dirty="0">
              <a:solidFill>
                <a:srgbClr val="C00000"/>
              </a:solidFill>
              <a:latin typeface="Arial" charset="0"/>
            </a:endParaRPr>
          </a:p>
        </p:txBody>
      </p:sp>
      <p:cxnSp>
        <p:nvCxnSpPr>
          <p:cNvPr id="8" name="Straight Connector 5">
            <a:extLst>
              <a:ext uri="{FF2B5EF4-FFF2-40B4-BE49-F238E27FC236}">
                <a16:creationId xmlns:a16="http://schemas.microsoft.com/office/drawing/2014/main" id="{0A77AE10-CE1E-4091-9188-C6E73F02567E}"/>
              </a:ext>
            </a:extLst>
          </p:cNvPr>
          <p:cNvCxnSpPr>
            <a:cxnSpLocks/>
          </p:cNvCxnSpPr>
          <p:nvPr/>
        </p:nvCxnSpPr>
        <p:spPr>
          <a:xfrm>
            <a:off x="665417" y="248672"/>
            <a:ext cx="11359569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5">
            <a:extLst>
              <a:ext uri="{FF2B5EF4-FFF2-40B4-BE49-F238E27FC236}">
                <a16:creationId xmlns:a16="http://schemas.microsoft.com/office/drawing/2014/main" id="{776B7DB9-3B6C-481E-A2BD-F6FB50234BA5}"/>
              </a:ext>
            </a:extLst>
          </p:cNvPr>
          <p:cNvCxnSpPr>
            <a:cxnSpLocks/>
          </p:cNvCxnSpPr>
          <p:nvPr/>
        </p:nvCxnSpPr>
        <p:spPr>
          <a:xfrm>
            <a:off x="665417" y="6323710"/>
            <a:ext cx="11359569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oogle Shape;184;p19">
            <a:extLst>
              <a:ext uri="{FF2B5EF4-FFF2-40B4-BE49-F238E27FC236}">
                <a16:creationId xmlns:a16="http://schemas.microsoft.com/office/drawing/2014/main" id="{85018438-4844-45AB-9392-3A8B5889CD2E}"/>
              </a:ext>
            </a:extLst>
          </p:cNvPr>
          <p:cNvSpPr txBox="1"/>
          <p:nvPr/>
        </p:nvSpPr>
        <p:spPr>
          <a:xfrm>
            <a:off x="10864223" y="6526286"/>
            <a:ext cx="1019919" cy="205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>
              <a:buClr>
                <a:srgbClr val="008637"/>
              </a:buClr>
              <a:buSzPts val="1000"/>
            </a:pPr>
            <a:fld id="{00000000-1234-1234-1234-123412341234}" type="slidenum">
              <a:rPr lang="en-US" sz="1333" b="1">
                <a:solidFill>
                  <a:srgbClr val="008637"/>
                </a:solidFill>
                <a:latin typeface="Arial"/>
                <a:ea typeface="Arial"/>
                <a:cs typeface="Arial"/>
                <a:sym typeface="Arial"/>
              </a:rPr>
              <a:pPr algn="r">
                <a:buClr>
                  <a:srgbClr val="008637"/>
                </a:buClr>
                <a:buSzPts val="1000"/>
              </a:pPr>
              <a:t>18</a:t>
            </a:fld>
            <a:endParaRPr sz="2399" dirty="0"/>
          </a:p>
        </p:txBody>
      </p:sp>
    </p:spTree>
    <p:extLst>
      <p:ext uri="{BB962C8B-B14F-4D97-AF65-F5344CB8AC3E}">
        <p14:creationId xmlns:p14="http://schemas.microsoft.com/office/powerpoint/2010/main" val="3575837223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1332" y="569376"/>
            <a:ext cx="10820403" cy="6344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26415" algn="just">
              <a:lnSpc>
                <a:spcPts val="1595"/>
              </a:lnSpc>
              <a:spcBef>
                <a:spcPts val="5"/>
              </a:spcBef>
            </a:pPr>
            <a:r>
              <a:rPr lang="ru-RU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Основные</a:t>
            </a:r>
            <a:r>
              <a:rPr lang="ru-RU" b="1" spc="-5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научные</a:t>
            </a:r>
            <a:r>
              <a:rPr lang="ru-RU" b="1" spc="-35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результаты</a:t>
            </a:r>
            <a:r>
              <a:rPr lang="ru-RU" b="1" spc="-35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b="1" spc="-1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диссертации</a:t>
            </a:r>
          </a:p>
          <a:p>
            <a:pPr marL="526415" algn="just">
              <a:lnSpc>
                <a:spcPts val="1595"/>
              </a:lnSpc>
              <a:spcBef>
                <a:spcPts val="5"/>
              </a:spcBef>
            </a:pPr>
            <a:endParaRPr lang="ru-RU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60000" marR="67945" lvl="0" algn="just">
              <a:buSzPts val="1400"/>
              <a:buFont typeface="Wingdings" panose="05000000000000000000" pitchFamily="2" charset="2"/>
              <a:buChar char="q"/>
              <a:tabLst>
                <a:tab pos="630555" algn="l"/>
              </a:tabLst>
            </a:pPr>
            <a:r>
              <a:rPr lang="ru-RU" spc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Автоматизация управления персоналом становится стратегическим направлением</a:t>
            </a:r>
            <a:r>
              <a:rPr lang="ru-RU" spc="-35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pc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для</a:t>
            </a:r>
            <a:r>
              <a:rPr lang="ru-RU" spc="-2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pc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развития о.</a:t>
            </a:r>
            <a:r>
              <a:rPr lang="ru-RU" spc="-35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pc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Среди</a:t>
            </a:r>
            <a:r>
              <a:rPr lang="ru-RU" spc="-35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pc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причин,</a:t>
            </a:r>
            <a:r>
              <a:rPr lang="ru-RU" spc="-2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pc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сдерживающих</a:t>
            </a:r>
            <a:r>
              <a:rPr lang="ru-RU" spc="-35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pc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развитие</a:t>
            </a:r>
            <a:r>
              <a:rPr lang="ru-RU" spc="-15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pc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автоматизации,</a:t>
            </a:r>
            <a:r>
              <a:rPr lang="ru-RU" spc="-2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pc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выделены:</a:t>
            </a:r>
            <a:r>
              <a:rPr lang="ru-RU" spc="-1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pc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невысокая</a:t>
            </a:r>
            <a:r>
              <a:rPr lang="ru-RU" spc="-1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pc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степень</a:t>
            </a:r>
            <a:r>
              <a:rPr lang="ru-RU" spc="-2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pc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их</a:t>
            </a:r>
            <a:r>
              <a:rPr lang="ru-RU" spc="-1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pc="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выстроенности</a:t>
            </a:r>
            <a:r>
              <a:rPr lang="ru-RU" spc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</a:t>
            </a:r>
            <a:r>
              <a:rPr lang="ru-RU" spc="-1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pc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непроработанная кадровая политика, трудности коммуникации, отсутствие знаний. </a:t>
            </a:r>
            <a:r>
              <a:rPr lang="ru-RU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Кроме базовых функций, таких как кадровый учет и администрирование, компании активно начинают автоматизировать сегменты, связанные с </a:t>
            </a:r>
            <a:r>
              <a:rPr lang="ru-RU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HR</a:t>
            </a:r>
            <a:r>
              <a:rPr lang="ru-RU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аналитикой, компенсациями и льготами, обучением персонала.</a:t>
            </a:r>
          </a:p>
          <a:p>
            <a:pPr marL="360000" marR="67945" lvl="0" algn="just">
              <a:buSzPts val="1400"/>
              <a:buFont typeface="Wingdings" panose="05000000000000000000" pitchFamily="2" charset="2"/>
              <a:buChar char="q"/>
              <a:tabLst>
                <a:tab pos="630555" algn="l"/>
              </a:tabLst>
            </a:pPr>
            <a:r>
              <a:rPr lang="ru-RU" spc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Выявлены особенности автоматизации процессов управления персоналом и на их основе разработана модель обобщенной функциональной структуры системы управления персоналом.</a:t>
            </a:r>
          </a:p>
          <a:p>
            <a:pPr marL="360000" algn="just">
              <a:tabLst>
                <a:tab pos="630555" algn="l"/>
              </a:tabLst>
            </a:pPr>
            <a:r>
              <a:rPr lang="ru-RU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Модель обобщенной функциональной структуры современных интегрированных</a:t>
            </a:r>
            <a:r>
              <a:rPr lang="ru-RU" spc="-1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ERP-систем</a:t>
            </a:r>
            <a:r>
              <a:rPr lang="ru-RU" spc="-25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целесообразно</a:t>
            </a:r>
            <a:r>
              <a:rPr lang="ru-RU" spc="-1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представлять</a:t>
            </a:r>
            <a:r>
              <a:rPr lang="ru-RU" spc="-2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</a:t>
            </a:r>
            <a:r>
              <a:rPr lang="ru-RU" spc="-15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виде</a:t>
            </a:r>
            <a:r>
              <a:rPr lang="ru-RU" spc="-5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многоуровневого</a:t>
            </a:r>
            <a:r>
              <a:rPr lang="ru-RU" spc="-5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иерархического</a:t>
            </a:r>
            <a:r>
              <a:rPr lang="ru-RU" spc="-5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комплекса,</a:t>
            </a:r>
            <a:r>
              <a:rPr lang="ru-RU" spc="-75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включающего</a:t>
            </a:r>
            <a:r>
              <a:rPr lang="ru-RU" spc="-75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различные </a:t>
            </a:r>
            <a:r>
              <a:rPr lang="ru-RU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автоматизации управления персоналом; адаптации персонала; кадрового учета и</a:t>
            </a:r>
            <a:r>
              <a:rPr lang="ru-RU" spc="-5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администрирования; обучения и развития персонала; </a:t>
            </a:r>
          </a:p>
          <a:p>
            <a:pPr marL="360000" marR="67945" lvl="0" algn="just">
              <a:buSzPts val="1400"/>
              <a:buFont typeface="Wingdings" panose="05000000000000000000" pitchFamily="2" charset="2"/>
              <a:buChar char="q"/>
              <a:tabLst>
                <a:tab pos="630555" algn="l"/>
              </a:tabLst>
            </a:pPr>
            <a:r>
              <a:rPr lang="ru-RU" spc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Р</a:t>
            </a:r>
            <a:r>
              <a:rPr lang="be-BY" spc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азработана модель автоматизации управления персоналом</a:t>
            </a:r>
            <a:r>
              <a:rPr lang="ru-RU" spc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наиболее подходящей для образовательной организации с помощью ERP-технологий.</a:t>
            </a:r>
          </a:p>
          <a:p>
            <a:pPr marL="360000" marR="67945" lvl="0" algn="just">
              <a:buSzPts val="1400"/>
              <a:buFont typeface="Wingdings" panose="05000000000000000000" pitchFamily="2" charset="2"/>
              <a:buChar char="q"/>
              <a:tabLst>
                <a:tab pos="630555" algn="l"/>
              </a:tabLst>
            </a:pPr>
            <a:r>
              <a:rPr lang="be-BY" spc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Разработаная модель автоматизации управления персоналом  внедрена в УО </a:t>
            </a:r>
            <a:r>
              <a:rPr lang="ru-RU" spc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БГУИР. </a:t>
            </a:r>
          </a:p>
          <a:p>
            <a:pPr marL="360000" marR="67945" lvl="0" algn="just">
              <a:buSzPts val="1400"/>
              <a:buFont typeface="Wingdings" panose="05000000000000000000" pitchFamily="2" charset="2"/>
              <a:buChar char="q"/>
              <a:tabLst>
                <a:tab pos="630555" algn="l"/>
              </a:tabLst>
            </a:pPr>
            <a:endParaRPr lang="ru-RU" spc="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60000" marR="67945" lvl="0" algn="just">
              <a:buSzPts val="1400"/>
              <a:tabLst>
                <a:tab pos="630555" algn="l"/>
              </a:tabLst>
            </a:pPr>
            <a:r>
              <a:rPr lang="ru-RU" spc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Значимость разработки состоит в возможности повышения эффективности деятельности предприятия.</a:t>
            </a:r>
          </a:p>
          <a:p>
            <a:pPr indent="457200" algn="just"/>
            <a:r>
              <a:rPr lang="ru-RU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</a:t>
            </a:r>
            <a:endParaRPr lang="ru-RU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endParaRPr lang="ru-RU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474774" y="638772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cxnSp>
        <p:nvCxnSpPr>
          <p:cNvPr id="6" name="Straight Connector 5"/>
          <p:cNvCxnSpPr>
            <a:cxnSpLocks/>
          </p:cNvCxnSpPr>
          <p:nvPr/>
        </p:nvCxnSpPr>
        <p:spPr>
          <a:xfrm>
            <a:off x="665417" y="373932"/>
            <a:ext cx="11359569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cxnSpLocks/>
          </p:cNvCxnSpPr>
          <p:nvPr/>
        </p:nvCxnSpPr>
        <p:spPr>
          <a:xfrm>
            <a:off x="779743" y="6401382"/>
            <a:ext cx="10506208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Google Shape;184;p19">
            <a:extLst>
              <a:ext uri="{FF2B5EF4-FFF2-40B4-BE49-F238E27FC236}">
                <a16:creationId xmlns:a16="http://schemas.microsoft.com/office/drawing/2014/main" id="{CF37EED6-078D-481E-B603-CBD1AA3BCFF5}"/>
              </a:ext>
            </a:extLst>
          </p:cNvPr>
          <p:cNvSpPr txBox="1"/>
          <p:nvPr/>
        </p:nvSpPr>
        <p:spPr>
          <a:xfrm>
            <a:off x="10799898" y="6320532"/>
            <a:ext cx="1019919" cy="205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>
              <a:buClr>
                <a:srgbClr val="008637"/>
              </a:buClr>
              <a:buSzPts val="1000"/>
            </a:pPr>
            <a:fld id="{00000000-1234-1234-1234-123412341234}" type="slidenum">
              <a:rPr lang="en-US" sz="1333" b="1">
                <a:solidFill>
                  <a:srgbClr val="008637"/>
                </a:solidFill>
                <a:latin typeface="Arial"/>
                <a:ea typeface="Arial"/>
                <a:cs typeface="Arial"/>
                <a:sym typeface="Arial"/>
              </a:rPr>
              <a:pPr algn="r">
                <a:buClr>
                  <a:srgbClr val="008637"/>
                </a:buClr>
                <a:buSzPts val="1000"/>
              </a:pPr>
              <a:t>19</a:t>
            </a:fld>
            <a:endParaRPr sz="2399" dirty="0"/>
          </a:p>
        </p:txBody>
      </p:sp>
    </p:spTree>
    <p:extLst>
      <p:ext uri="{BB962C8B-B14F-4D97-AF65-F5344CB8AC3E}">
        <p14:creationId xmlns:p14="http://schemas.microsoft.com/office/powerpoint/2010/main" val="106918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32926" y="735117"/>
            <a:ext cx="9653024" cy="6244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400" dirty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Актуальность темы исследования</a:t>
            </a:r>
            <a:endParaRPr lang="en-US" sz="3400" dirty="0">
              <a:solidFill>
                <a:srgbClr val="343434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00841" y="2117879"/>
            <a:ext cx="10685317" cy="1939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ts val="1800"/>
              </a:lnSpc>
            </a:pP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Использование инструментов автоматизации и планирования процессов управления персоналом позволяет значительно упростить и ускорить многие административные задачи, такие как формирование графиков работы, учет рабочего времени, распределение задач и обязанностей, а также оценка эффективности сотрудников.</a:t>
            </a:r>
          </a:p>
          <a:p>
            <a:pPr indent="450215">
              <a:lnSpc>
                <a:spcPts val="1800"/>
              </a:lnSpc>
            </a:pP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Таким образом, диссертация на данную тему может принести значительный практический результат и помочь улучшить управление персоналом в образовательных организациях, что сделает их работу более эффективной и результативной.</a:t>
            </a:r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600634" y="1582598"/>
            <a:ext cx="10885733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Google Shape;184;p19">
            <a:extLst>
              <a:ext uri="{FF2B5EF4-FFF2-40B4-BE49-F238E27FC236}">
                <a16:creationId xmlns:a16="http://schemas.microsoft.com/office/drawing/2014/main" id="{462C678E-D46E-4AD1-A817-A494DAE890C0}"/>
              </a:ext>
            </a:extLst>
          </p:cNvPr>
          <p:cNvSpPr txBox="1"/>
          <p:nvPr/>
        </p:nvSpPr>
        <p:spPr>
          <a:xfrm>
            <a:off x="10799898" y="6320532"/>
            <a:ext cx="1019919" cy="205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>
              <a:buClr>
                <a:srgbClr val="008637"/>
              </a:buClr>
              <a:buSzPts val="1000"/>
            </a:pPr>
            <a:fld id="{00000000-1234-1234-1234-123412341234}" type="slidenum">
              <a:rPr lang="en-US" sz="1333" b="1">
                <a:solidFill>
                  <a:srgbClr val="008637"/>
                </a:solidFill>
                <a:latin typeface="Arial"/>
                <a:ea typeface="Arial"/>
                <a:cs typeface="Arial"/>
                <a:sym typeface="Arial"/>
              </a:rPr>
              <a:pPr algn="r">
                <a:buClr>
                  <a:srgbClr val="008637"/>
                </a:buClr>
                <a:buSzPts val="1000"/>
              </a:pPr>
              <a:t>2</a:t>
            </a:fld>
            <a:endParaRPr sz="2399" dirty="0"/>
          </a:p>
        </p:txBody>
      </p:sp>
    </p:spTree>
    <p:extLst>
      <p:ext uri="{BB962C8B-B14F-4D97-AF65-F5344CB8AC3E}">
        <p14:creationId xmlns:p14="http://schemas.microsoft.com/office/powerpoint/2010/main" val="28539475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72544" y="3942509"/>
            <a:ext cx="9628094" cy="784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400" dirty="0">
                <a:solidFill>
                  <a:srgbClr val="343434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Спасибо за внимание</a:t>
            </a:r>
            <a:endParaRPr lang="en-US" sz="4400" dirty="0">
              <a:solidFill>
                <a:srgbClr val="343434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326777" y="3482698"/>
            <a:ext cx="5244352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1648534" y="5085833"/>
            <a:ext cx="83683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en-US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Магистрант группы 215441 Новицкая Н.В.</a:t>
            </a:r>
          </a:p>
          <a:p>
            <a:pPr eaLnBrk="1" hangingPunct="1"/>
            <a:r>
              <a:rPr lang="ru-RU" altLang="en-US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Руководитель Алексеев В.Ф.</a:t>
            </a:r>
          </a:p>
        </p:txBody>
      </p:sp>
      <p:sp>
        <p:nvSpPr>
          <p:cNvPr id="7" name="Google Shape;184;p19">
            <a:extLst>
              <a:ext uri="{FF2B5EF4-FFF2-40B4-BE49-F238E27FC236}">
                <a16:creationId xmlns:a16="http://schemas.microsoft.com/office/drawing/2014/main" id="{85ED08EC-03F8-4543-920E-D03C8E0CD8BA}"/>
              </a:ext>
            </a:extLst>
          </p:cNvPr>
          <p:cNvSpPr txBox="1"/>
          <p:nvPr/>
        </p:nvSpPr>
        <p:spPr>
          <a:xfrm>
            <a:off x="10799898" y="6320532"/>
            <a:ext cx="1019919" cy="205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>
              <a:buClr>
                <a:srgbClr val="008637"/>
              </a:buClr>
              <a:buSzPts val="1000"/>
            </a:pPr>
            <a:fld id="{00000000-1234-1234-1234-123412341234}" type="slidenum">
              <a:rPr lang="en-US" sz="1333" b="1">
                <a:solidFill>
                  <a:srgbClr val="008637"/>
                </a:solidFill>
                <a:latin typeface="Arial"/>
                <a:ea typeface="Arial"/>
                <a:cs typeface="Arial"/>
                <a:sym typeface="Arial"/>
              </a:rPr>
              <a:pPr algn="r">
                <a:buClr>
                  <a:srgbClr val="008637"/>
                </a:buClr>
                <a:buSzPts val="1000"/>
              </a:pPr>
              <a:t>20</a:t>
            </a:fld>
            <a:endParaRPr sz="2399" dirty="0"/>
          </a:p>
        </p:txBody>
      </p:sp>
    </p:spTree>
    <p:extLst>
      <p:ext uri="{BB962C8B-B14F-4D97-AF65-F5344CB8AC3E}">
        <p14:creationId xmlns:p14="http://schemas.microsoft.com/office/powerpoint/2010/main" val="3634658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27108" y="545397"/>
            <a:ext cx="7871012" cy="652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400" dirty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и задачи исследования</a:t>
            </a:r>
          </a:p>
        </p:txBody>
      </p:sp>
      <p:sp>
        <p:nvSpPr>
          <p:cNvPr id="4" name="Rectangle 3"/>
          <p:cNvSpPr/>
          <p:nvPr/>
        </p:nvSpPr>
        <p:spPr>
          <a:xfrm>
            <a:off x="661177" y="1746916"/>
            <a:ext cx="10524565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ts val="1800"/>
              </a:lnSpc>
            </a:pPr>
            <a:r>
              <a:rPr lang="ru-RU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Цель</a:t>
            </a:r>
            <a:r>
              <a:rPr lang="ru-RU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исследования заключается в разработке и апробации инструментов автоматизации и планирования процессов управления персоналом образовательной организации с использованием современных информационных технологий.</a:t>
            </a:r>
          </a:p>
          <a:p>
            <a:pPr indent="450215" algn="just">
              <a:lnSpc>
                <a:spcPts val="1800"/>
              </a:lnSpc>
            </a:pPr>
            <a:endParaRPr lang="ru-RU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450215" algn="just">
              <a:lnSpc>
                <a:spcPts val="1800"/>
              </a:lnSpc>
            </a:pPr>
            <a:r>
              <a:rPr lang="ru-RU" sz="17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Поставленная цель работы определяет </a:t>
            </a:r>
            <a:r>
              <a:rPr lang="ru-RU" sz="17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следующие основные задачи:</a:t>
            </a:r>
            <a:endParaRPr lang="ru-RU" sz="1700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67945" lvl="0" indent="-342900" algn="just">
              <a:spcAft>
                <a:spcPts val="0"/>
              </a:spcAft>
              <a:buSzPts val="1400"/>
              <a:buFont typeface="Wingdings" panose="05000000000000000000" pitchFamily="2" charset="2"/>
              <a:buChar char="q"/>
              <a:tabLst>
                <a:tab pos="630555" algn="l"/>
              </a:tabLst>
            </a:pPr>
            <a:r>
              <a:rPr lang="ru-RU" sz="17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Изучить основные направления в образовании и выявить проблемы, которые ставят перед образовательными учреждениями необходимость автоматизации управления персоналом. Проанализировать преимущества и вызовы при использовании АИС в управлении персоналом и выявить основные факторы, влияющие на успешное внедрение и эксплуатацию таких систем. Провести обзор практических примеров применения ERP-систем в образовательных учреждениях.</a:t>
            </a:r>
          </a:p>
          <a:p>
            <a:pPr marL="342900" marR="67945" lvl="0" indent="-342900" algn="just">
              <a:spcAft>
                <a:spcPts val="0"/>
              </a:spcAft>
              <a:buSzPts val="1400"/>
              <a:buFont typeface="Wingdings" panose="05000000000000000000" pitchFamily="2" charset="2"/>
              <a:buChar char="q"/>
              <a:tabLst>
                <a:tab pos="630555" algn="l"/>
              </a:tabLst>
            </a:pPr>
            <a:r>
              <a:rPr lang="ru-RU" sz="17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Провести анализ АИС-систем, их функциональных возможностей и роли в управлении персоналом образовательных организаций. Проанализировать и исследовать методы защиты данных и конфиденциальность в контексте управления персоналом с ERP-системой.</a:t>
            </a:r>
          </a:p>
          <a:p>
            <a:pPr marL="342900" marR="67945" lvl="0" indent="-342900" algn="just">
              <a:spcAft>
                <a:spcPts val="0"/>
              </a:spcAft>
              <a:buSzPts val="1400"/>
              <a:buFont typeface="Wingdings" panose="05000000000000000000" pitchFamily="2" charset="2"/>
              <a:buChar char="q"/>
              <a:tabLst>
                <a:tab pos="630555" algn="l"/>
              </a:tabLst>
            </a:pPr>
            <a:r>
              <a:rPr lang="ru-RU" sz="17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Определение основных элементов автоматизированной информационной системы, связанных с управлением образовательной деятельностью в вузе.</a:t>
            </a:r>
            <a:endParaRPr lang="ru-RU" sz="17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67945" lvl="0" indent="-342900" algn="just">
              <a:spcAft>
                <a:spcPts val="0"/>
              </a:spcAft>
              <a:buSzPts val="1400"/>
              <a:buFont typeface="Wingdings" panose="05000000000000000000" pitchFamily="2" charset="2"/>
              <a:buChar char="q"/>
              <a:tabLst>
                <a:tab pos="630555" algn="l"/>
              </a:tabLst>
            </a:pPr>
            <a:r>
              <a:rPr lang="ru-RU" sz="17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Разработать модель автоматизации управления персоналом образовательной организации.</a:t>
            </a:r>
            <a:endParaRPr lang="ru-RU" sz="17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660197" y="1385362"/>
            <a:ext cx="10525545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Google Shape;184;p19">
            <a:extLst>
              <a:ext uri="{FF2B5EF4-FFF2-40B4-BE49-F238E27FC236}">
                <a16:creationId xmlns:a16="http://schemas.microsoft.com/office/drawing/2014/main" id="{24DB776F-59DA-4CA9-AF95-FA67C80F9EBC}"/>
              </a:ext>
            </a:extLst>
          </p:cNvPr>
          <p:cNvSpPr txBox="1"/>
          <p:nvPr/>
        </p:nvSpPr>
        <p:spPr>
          <a:xfrm>
            <a:off x="10799898" y="6320532"/>
            <a:ext cx="1019919" cy="205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>
              <a:buClr>
                <a:srgbClr val="008637"/>
              </a:buClr>
              <a:buSzPts val="1000"/>
            </a:pPr>
            <a:fld id="{00000000-1234-1234-1234-123412341234}" type="slidenum">
              <a:rPr lang="en-US" sz="1333" b="1">
                <a:solidFill>
                  <a:srgbClr val="008637"/>
                </a:solidFill>
                <a:latin typeface="Arial"/>
                <a:ea typeface="Arial"/>
                <a:cs typeface="Arial"/>
                <a:sym typeface="Arial"/>
              </a:rPr>
              <a:pPr algn="r">
                <a:buClr>
                  <a:srgbClr val="008637"/>
                </a:buClr>
                <a:buSzPts val="1000"/>
              </a:pPr>
              <a:t>3</a:t>
            </a:fld>
            <a:endParaRPr sz="2399" dirty="0"/>
          </a:p>
        </p:txBody>
      </p:sp>
    </p:spTree>
    <p:extLst>
      <p:ext uri="{BB962C8B-B14F-4D97-AF65-F5344CB8AC3E}">
        <p14:creationId xmlns:p14="http://schemas.microsoft.com/office/powerpoint/2010/main" val="805902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62000" y="464403"/>
            <a:ext cx="9321452" cy="1186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400" dirty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положения, выносимые на защиту 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2420467"/>
            <a:ext cx="10524565" cy="3529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67945" lvl="0" indent="-342900" algn="just">
              <a:spcAft>
                <a:spcPts val="0"/>
              </a:spcAft>
              <a:buSzPts val="1400"/>
              <a:buFont typeface="Wingdings" panose="05000000000000000000" pitchFamily="2" charset="2"/>
              <a:buChar char="q"/>
              <a:tabLst>
                <a:tab pos="630555" algn="l"/>
              </a:tabLst>
            </a:pP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Актуальные научные и практические аспекты применения ERP-систем в управлении персоналом образовательных организаций.</a:t>
            </a:r>
          </a:p>
          <a:p>
            <a:pPr marL="342900" marR="67945" lvl="0" indent="-342900" algn="just">
              <a:spcAft>
                <a:spcPts val="0"/>
              </a:spcAft>
              <a:buSzPts val="1400"/>
              <a:buFont typeface="Wingdings" panose="05000000000000000000" pitchFamily="2" charset="2"/>
              <a:buChar char="q"/>
              <a:tabLst>
                <a:tab pos="630555" algn="l"/>
              </a:tabLst>
            </a:pPr>
            <a:endParaRPr lang="ru-RU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67945" lvl="0" indent="-342900" algn="just">
              <a:spcAft>
                <a:spcPts val="0"/>
              </a:spcAft>
              <a:buSzPts val="1400"/>
              <a:buFont typeface="Wingdings" panose="05000000000000000000" pitchFamily="2" charset="2"/>
              <a:buChar char="q"/>
              <a:tabLst>
                <a:tab pos="630555" algn="l"/>
              </a:tabLst>
            </a:pP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Модель автоматизированной информационной системы вуза, обеспечивающая реализацию предложенных в работе методов, моделей, алгоритмов.</a:t>
            </a:r>
          </a:p>
          <a:p>
            <a:pPr marL="342900" marR="67945" lvl="0" indent="-342900" algn="just">
              <a:spcAft>
                <a:spcPts val="0"/>
              </a:spcAft>
              <a:buSzPts val="1400"/>
              <a:buFont typeface="Wingdings" panose="05000000000000000000" pitchFamily="2" charset="2"/>
              <a:buChar char="q"/>
              <a:tabLst>
                <a:tab pos="630555" algn="l"/>
              </a:tabLst>
            </a:pPr>
            <a:endParaRPr lang="ru-RU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67945" lvl="0" indent="-342900" algn="just">
              <a:spcAft>
                <a:spcPts val="0"/>
              </a:spcAft>
              <a:buSzPts val="1400"/>
              <a:buFont typeface="Wingdings" panose="05000000000000000000" pitchFamily="2" charset="2"/>
              <a:buChar char="q"/>
              <a:tabLst>
                <a:tab pos="630555" algn="l"/>
              </a:tabLst>
            </a:pP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Методика</a:t>
            </a:r>
            <a:r>
              <a:rPr lang="ru-RU" sz="2000" spc="5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оценки</a:t>
            </a:r>
            <a:r>
              <a:rPr lang="ru-RU" sz="2000" spc="5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эффективности</a:t>
            </a:r>
            <a:r>
              <a:rPr lang="ru-RU" sz="2000" spc="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фактического</a:t>
            </a:r>
            <a:r>
              <a:rPr lang="ru-RU" sz="2000" spc="6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внедрения</a:t>
            </a:r>
            <a:r>
              <a:rPr lang="ru-RU" sz="2000" spc="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ERP-</a:t>
            </a:r>
            <a:r>
              <a:rPr lang="ru-RU" sz="2000" spc="-33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систем.</a:t>
            </a:r>
          </a:p>
          <a:p>
            <a:pPr marL="342900" marR="67945" lvl="0" indent="-342900" algn="just">
              <a:spcAft>
                <a:spcPts val="0"/>
              </a:spcAft>
              <a:buSzPts val="1400"/>
              <a:buFont typeface="Wingdings" panose="05000000000000000000" pitchFamily="2" charset="2"/>
              <a:buChar char="q"/>
              <a:tabLst>
                <a:tab pos="630555" algn="l"/>
              </a:tabLst>
            </a:pPr>
            <a:endParaRPr lang="ru-RU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67945" lvl="0" indent="-342900" algn="just">
              <a:spcBef>
                <a:spcPts val="360"/>
              </a:spcBef>
              <a:spcAft>
                <a:spcPts val="0"/>
              </a:spcAft>
              <a:buSzPts val="1400"/>
              <a:buFont typeface="Wingdings" panose="05000000000000000000" pitchFamily="2" charset="2"/>
              <a:buChar char="q"/>
              <a:tabLst>
                <a:tab pos="630555" algn="l"/>
              </a:tabLst>
            </a:pP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Методы разработки информационных систем и встраивания сторонних приложений в автоматизированную информационную систему вуза и результаты оценки повышения эффективности автоматизации.</a:t>
            </a:r>
            <a:endParaRPr lang="ru-RU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869579" y="1819837"/>
            <a:ext cx="10679418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124125" y="2776756"/>
            <a:ext cx="840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sz="3600" dirty="0">
              <a:solidFill>
                <a:srgbClr val="343434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69579" y="3672860"/>
            <a:ext cx="3385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sz="3600" dirty="0">
              <a:solidFill>
                <a:srgbClr val="343434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Google Shape;184;p19">
            <a:extLst>
              <a:ext uri="{FF2B5EF4-FFF2-40B4-BE49-F238E27FC236}">
                <a16:creationId xmlns:a16="http://schemas.microsoft.com/office/drawing/2014/main" id="{FCD65B7E-83A6-4B9A-8232-47349198FE23}"/>
              </a:ext>
            </a:extLst>
          </p:cNvPr>
          <p:cNvSpPr txBox="1"/>
          <p:nvPr/>
        </p:nvSpPr>
        <p:spPr>
          <a:xfrm>
            <a:off x="10799898" y="6320532"/>
            <a:ext cx="1019919" cy="205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>
              <a:buClr>
                <a:srgbClr val="008637"/>
              </a:buClr>
              <a:buSzPts val="1000"/>
            </a:pPr>
            <a:fld id="{00000000-1234-1234-1234-123412341234}" type="slidenum">
              <a:rPr lang="en-US" sz="1333" b="1">
                <a:solidFill>
                  <a:srgbClr val="008637"/>
                </a:solidFill>
                <a:latin typeface="Arial"/>
                <a:ea typeface="Arial"/>
                <a:cs typeface="Arial"/>
                <a:sym typeface="Arial"/>
              </a:rPr>
              <a:pPr algn="r">
                <a:buClr>
                  <a:srgbClr val="008637"/>
                </a:buClr>
                <a:buSzPts val="1000"/>
              </a:pPr>
              <a:t>4</a:t>
            </a:fld>
            <a:endParaRPr sz="2399" dirty="0"/>
          </a:p>
        </p:txBody>
      </p:sp>
    </p:spTree>
    <p:extLst>
      <p:ext uri="{BB962C8B-B14F-4D97-AF65-F5344CB8AC3E}">
        <p14:creationId xmlns:p14="http://schemas.microsoft.com/office/powerpoint/2010/main" val="1938488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55809" y="205943"/>
            <a:ext cx="7862049" cy="595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Структура и объем работы</a:t>
            </a:r>
          </a:p>
        </p:txBody>
      </p:sp>
      <p:sp>
        <p:nvSpPr>
          <p:cNvPr id="4" name="Rectangle 3"/>
          <p:cNvSpPr/>
          <p:nvPr/>
        </p:nvSpPr>
        <p:spPr>
          <a:xfrm>
            <a:off x="555809" y="922511"/>
            <a:ext cx="10820403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Диссертация состоит из введения, общей характеристики работы, трех глав, заключения, библиографического списка и приложений. </a:t>
            </a:r>
            <a:endParaRPr lang="en-US" sz="16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654423" y="801619"/>
            <a:ext cx="4715435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654424" y="1605775"/>
            <a:ext cx="3967680" cy="3906198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600" dirty="0">
                <a:solidFill>
                  <a:srgbClr val="343434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первой главе </a:t>
            </a:r>
            <a:r>
              <a:rPr lang="ru-RU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проведен анализ сов</a:t>
            </a:r>
            <a:r>
              <a:rPr lang="en-US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</a:t>
            </a:r>
            <a:r>
              <a:rPr lang="ru-RU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ременного состояния проблемы авто</a:t>
            </a:r>
            <a:r>
              <a:rPr lang="en-US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</a:t>
            </a:r>
            <a:r>
              <a:rPr lang="ru-RU" sz="16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матизации</a:t>
            </a:r>
            <a:r>
              <a:rPr lang="ru-RU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управления персоналом. </a:t>
            </a:r>
          </a:p>
          <a:p>
            <a:pPr>
              <a:lnSpc>
                <a:spcPct val="120000"/>
              </a:lnSpc>
            </a:pPr>
            <a:r>
              <a:rPr lang="ru-RU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Выявлены, какие выгоды могут быть получены от использования ERP-</a:t>
            </a:r>
            <a:r>
              <a:rPr lang="ru-RU" sz="16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сис</a:t>
            </a:r>
            <a:r>
              <a:rPr lang="en-US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</a:t>
            </a:r>
            <a:r>
              <a:rPr lang="ru-RU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тем, а также какие потенциальные вы</a:t>
            </a:r>
            <a:r>
              <a:rPr lang="en-US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</a:t>
            </a:r>
            <a:r>
              <a:rPr lang="ru-RU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зовы могут возникнуть при их </a:t>
            </a:r>
            <a:r>
              <a:rPr lang="ru-RU" sz="16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вн</a:t>
            </a:r>
            <a:r>
              <a:rPr lang="ru-RU" sz="160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е</a:t>
            </a:r>
            <a:r>
              <a:rPr lang="ru-RU" sz="16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ред-нии</a:t>
            </a:r>
            <a:r>
              <a:rPr lang="ru-RU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и эксплуатации. Проведен обзор и анализ существующих исследований и практических примеров приме</a:t>
            </a:r>
            <a:r>
              <a:rPr lang="en-US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</a:t>
            </a:r>
            <a:r>
              <a:rPr lang="ru-RU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нения ERP-систем в образовательных </a:t>
            </a:r>
            <a:r>
              <a:rPr lang="ru-RU" sz="16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учреж-дениях</a:t>
            </a:r>
            <a:r>
              <a:rPr lang="ru-RU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которые демонстрируют </a:t>
            </a:r>
            <a:r>
              <a:rPr lang="ru-RU" sz="16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актуа-льность</a:t>
            </a:r>
            <a:r>
              <a:rPr lang="ru-RU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и значимость данной темы. </a:t>
            </a:r>
            <a:endParaRPr lang="en-US" sz="1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Image 9">
            <a:extLst>
              <a:ext uri="{FF2B5EF4-FFF2-40B4-BE49-F238E27FC236}">
                <a16:creationId xmlns:a16="http://schemas.microsoft.com/office/drawing/2014/main" id="{DFC96818-2EC7-4A52-B33B-FEDC83453AB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3511" y="1726666"/>
            <a:ext cx="6414065" cy="3910601"/>
          </a:xfrm>
          <a:prstGeom prst="rect">
            <a:avLst/>
          </a:prstGeom>
        </p:spPr>
      </p:pic>
      <p:sp>
        <p:nvSpPr>
          <p:cNvPr id="14" name="Google Shape;184;p19">
            <a:extLst>
              <a:ext uri="{FF2B5EF4-FFF2-40B4-BE49-F238E27FC236}">
                <a16:creationId xmlns:a16="http://schemas.microsoft.com/office/drawing/2014/main" id="{591D68BC-EB7B-4DCC-BB97-4B91D3F6607D}"/>
              </a:ext>
            </a:extLst>
          </p:cNvPr>
          <p:cNvSpPr txBox="1"/>
          <p:nvPr/>
        </p:nvSpPr>
        <p:spPr>
          <a:xfrm>
            <a:off x="10799898" y="6320532"/>
            <a:ext cx="1019919" cy="205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>
              <a:buClr>
                <a:srgbClr val="008637"/>
              </a:buClr>
              <a:buSzPts val="1000"/>
            </a:pPr>
            <a:fld id="{00000000-1234-1234-1234-123412341234}" type="slidenum">
              <a:rPr lang="en-US" sz="1333" b="1">
                <a:solidFill>
                  <a:srgbClr val="008637"/>
                </a:solidFill>
                <a:latin typeface="Arial"/>
                <a:ea typeface="Arial"/>
                <a:cs typeface="Arial"/>
                <a:sym typeface="Arial"/>
              </a:rPr>
              <a:pPr algn="r">
                <a:buClr>
                  <a:srgbClr val="008637"/>
                </a:buClr>
                <a:buSzPts val="1000"/>
              </a:pPr>
              <a:t>5</a:t>
            </a:fld>
            <a:endParaRPr sz="2399" dirty="0"/>
          </a:p>
        </p:txBody>
      </p:sp>
    </p:spTree>
    <p:extLst>
      <p:ext uri="{BB962C8B-B14F-4D97-AF65-F5344CB8AC3E}">
        <p14:creationId xmlns:p14="http://schemas.microsoft.com/office/powerpoint/2010/main" val="242157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>
            <a:extLst>
              <a:ext uri="{FF2B5EF4-FFF2-40B4-BE49-F238E27FC236}">
                <a16:creationId xmlns:a16="http://schemas.microsoft.com/office/drawing/2014/main" id="{59AA5D3C-C451-13C9-74B1-0AB41FEC31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6966" y="789440"/>
            <a:ext cx="9623555" cy="90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algn="ctr">
              <a:defRPr sz="1800">
                <a:latin typeface="Arial" panose="020B0604020202020204" pitchFamily="34" charset="0"/>
                <a:ea typeface="+mj-ea"/>
              </a:defRPr>
            </a:lvl1pPr>
            <a:lvl2pPr>
              <a:defRPr sz="2800">
                <a:solidFill>
                  <a:schemeClr val="tx2"/>
                </a:solidFill>
                <a:latin typeface="Futura PT Demi" pitchFamily="34" charset="0"/>
              </a:defRPr>
            </a:lvl2pPr>
            <a:lvl3pPr>
              <a:defRPr sz="2800">
                <a:solidFill>
                  <a:schemeClr val="tx2"/>
                </a:solidFill>
                <a:latin typeface="Futura PT Demi" pitchFamily="34" charset="0"/>
              </a:defRPr>
            </a:lvl3pPr>
            <a:lvl4pPr>
              <a:defRPr sz="2800">
                <a:solidFill>
                  <a:schemeClr val="tx2"/>
                </a:solidFill>
                <a:latin typeface="Futura PT Demi" pitchFamily="34" charset="0"/>
              </a:defRPr>
            </a:lvl4pPr>
            <a:lvl5pPr>
              <a:defRPr sz="2800">
                <a:solidFill>
                  <a:schemeClr val="tx2"/>
                </a:solidFill>
                <a:latin typeface="Futura PT Demi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Futura PT Demi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Futura PT Demi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Futura PT Demi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Futura PT Demi" pitchFamily="34" charset="0"/>
              </a:defRPr>
            </a:lvl9pPr>
          </a:lstStyle>
          <a:p>
            <a:r>
              <a:rPr lang="ru-RU" altLang="ru-RU" sz="2400" dirty="0"/>
              <a:t>На что переходить – какие варианты</a:t>
            </a:r>
          </a:p>
        </p:txBody>
      </p:sp>
      <p:graphicFrame>
        <p:nvGraphicFramePr>
          <p:cNvPr id="5" name="Таблица 3">
            <a:extLst>
              <a:ext uri="{FF2B5EF4-FFF2-40B4-BE49-F238E27FC236}">
                <a16:creationId xmlns:a16="http://schemas.microsoft.com/office/drawing/2014/main" id="{CF6EEF31-D362-EB35-9546-8E6E2AD29F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0747701"/>
              </p:ext>
            </p:extLst>
          </p:nvPr>
        </p:nvGraphicFramePr>
        <p:xfrm>
          <a:off x="939568" y="3105151"/>
          <a:ext cx="2851384" cy="28130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3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17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4788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</a:p>
                  </a:txBody>
                  <a:tcPr marL="121981" marR="121981" marT="60912" marB="60912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Программы</a:t>
                      </a:r>
                      <a:endParaRPr lang="ru-RU" sz="13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81" marR="121981" marT="60912" marB="60912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(%)</a:t>
                      </a:r>
                      <a:endParaRPr lang="ru-RU" sz="13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81" marR="121981" marT="60912" marB="60912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179"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121981" marR="121981" marT="60912" marB="6091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81" marR="121981" marT="60912" marB="6091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44,7</a:t>
                      </a:r>
                      <a:endParaRPr lang="ru-RU" sz="13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81" marR="121981" marT="60912" marB="6091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5744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121981" marR="121981" marT="60912" marB="60912" anchor="ctr">
                    <a:solidFill>
                      <a:schemeClr val="bg1">
                        <a:lumMod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SAP</a:t>
                      </a:r>
                      <a:endParaRPr lang="ru-RU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81" marR="121981" marT="60912" marB="60912" anchor="ctr">
                    <a:solidFill>
                      <a:schemeClr val="bg1">
                        <a:lumMod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42,2</a:t>
                      </a:r>
                      <a:endParaRPr lang="ru-RU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81" marR="121981" marT="60912" marB="60912" anchor="ctr">
                    <a:solidFill>
                      <a:schemeClr val="bg1">
                        <a:lumMod val="5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409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121981" marR="121981" marT="60912" marB="60912" anchor="ctr">
                    <a:solidFill>
                      <a:schemeClr val="bg1">
                        <a:lumMod val="5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u="none" strike="noStrike" kern="1200" baseline="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Galaktika</a:t>
                      </a:r>
                      <a:endParaRPr lang="ru-RU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81" marR="121981" marT="60912" marB="60912" anchor="ctr">
                    <a:solidFill>
                      <a:schemeClr val="bg1">
                        <a:lumMod val="5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5,2</a:t>
                      </a:r>
                      <a:endParaRPr lang="ru-RU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81" marR="121981" marT="60912" marB="60912" anchor="ctr">
                    <a:solidFill>
                      <a:schemeClr val="bg1">
                        <a:lumMod val="5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5744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121981" marR="121981" marT="60912" marB="60912" anchor="ctr">
                    <a:solidFill>
                      <a:schemeClr val="bg1">
                        <a:lumMod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Microsoft</a:t>
                      </a:r>
                      <a:endParaRPr lang="ru-RU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81" marR="121981" marT="60912" marB="60912" anchor="ctr">
                    <a:solidFill>
                      <a:schemeClr val="bg1">
                        <a:lumMod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3,1</a:t>
                      </a:r>
                      <a:endParaRPr lang="ru-RU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81" marR="121981" marT="60912" marB="60912" anchor="ctr">
                    <a:solidFill>
                      <a:schemeClr val="bg1">
                        <a:lumMod val="5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409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121981" marR="121981" marT="60912" marB="60912" anchor="ctr">
                    <a:solidFill>
                      <a:schemeClr val="bg1">
                        <a:lumMod val="5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Oracle</a:t>
                      </a:r>
                      <a:endParaRPr lang="ru-RU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81" marR="121981" marT="60912" marB="60912" anchor="ctr">
                    <a:solidFill>
                      <a:schemeClr val="bg1">
                        <a:lumMod val="5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1,8</a:t>
                      </a:r>
                      <a:endParaRPr lang="ru-RU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81" marR="121981" marT="60912" marB="60912" anchor="ctr">
                    <a:solidFill>
                      <a:schemeClr val="bg1">
                        <a:lumMod val="5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0776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121981" marR="121981" marT="60912" marB="60912" anchor="ctr">
                    <a:solidFill>
                      <a:schemeClr val="bg1">
                        <a:lumMod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Infor</a:t>
                      </a:r>
                      <a:endParaRPr lang="ru-RU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81" marR="121981" marT="60912" marB="60912" anchor="ctr">
                    <a:solidFill>
                      <a:schemeClr val="bg1">
                        <a:lumMod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1,1</a:t>
                      </a:r>
                      <a:endParaRPr lang="ru-RU" sz="1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81" marR="121981" marT="60912" marB="60912" anchor="ctr">
                    <a:solidFill>
                      <a:schemeClr val="bg1">
                        <a:lumMod val="5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6" name="Группа 1">
            <a:extLst>
              <a:ext uri="{FF2B5EF4-FFF2-40B4-BE49-F238E27FC236}">
                <a16:creationId xmlns:a16="http://schemas.microsoft.com/office/drawing/2014/main" id="{5BB49B9E-8615-AFB7-C212-B223C9AFE9B9}"/>
              </a:ext>
            </a:extLst>
          </p:cNvPr>
          <p:cNvGrpSpPr>
            <a:grpSpLocks/>
          </p:cNvGrpSpPr>
          <p:nvPr/>
        </p:nvGrpSpPr>
        <p:grpSpPr bwMode="auto">
          <a:xfrm>
            <a:off x="3863479" y="3105152"/>
            <a:ext cx="3886200" cy="2813049"/>
            <a:chOff x="3168650" y="2549755"/>
            <a:chExt cx="2495550" cy="1805444"/>
          </a:xfrm>
        </p:grpSpPr>
        <p:graphicFrame>
          <p:nvGraphicFramePr>
            <p:cNvPr id="7" name="Диаграмма 1">
              <a:extLst>
                <a:ext uri="{FF2B5EF4-FFF2-40B4-BE49-F238E27FC236}">
                  <a16:creationId xmlns:a16="http://schemas.microsoft.com/office/drawing/2014/main" id="{47FF198D-B4E9-EB02-CCC1-F56D6AA4FAD0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3168650" y="2549755"/>
            <a:ext cx="2495550" cy="18054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4" name="Диаграмма" r:id="rId4" imgW="4857795" imgH="3514785" progId="Excel.Chart.8">
                    <p:embed/>
                  </p:oleObj>
                </mc:Choice>
                <mc:Fallback>
                  <p:oleObj name="Диаграмма" r:id="rId4" imgW="4857795" imgH="3514785" progId="Excel.Chart.8">
                    <p:embed/>
                    <p:pic>
                      <p:nvPicPr>
                        <p:cNvPr id="7" name="Диаграмма 1">
                          <a:extLst>
                            <a:ext uri="{FF2B5EF4-FFF2-40B4-BE49-F238E27FC236}">
                              <a16:creationId xmlns:a16="http://schemas.microsoft.com/office/drawing/2014/main" id="{47FF198D-B4E9-EB02-CCC1-F56D6AA4FAD0}"/>
                            </a:ext>
                          </a:extLst>
                        </p:cNvPr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68650" y="2549755"/>
                          <a:ext cx="2495550" cy="180544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8" name="Рисунок 4">
              <a:extLst>
                <a:ext uri="{FF2B5EF4-FFF2-40B4-BE49-F238E27FC236}">
                  <a16:creationId xmlns:a16="http://schemas.microsoft.com/office/drawing/2014/main" id="{B88D49AD-419A-8FE3-2025-DC9958C346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3211513"/>
              <a:ext cx="454025" cy="252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Группа 1">
            <a:extLst>
              <a:ext uri="{FF2B5EF4-FFF2-40B4-BE49-F238E27FC236}">
                <a16:creationId xmlns:a16="http://schemas.microsoft.com/office/drawing/2014/main" id="{C1C44AA2-6CA1-FA91-F63E-BFD4B2DCED2D}"/>
              </a:ext>
            </a:extLst>
          </p:cNvPr>
          <p:cNvGrpSpPr>
            <a:grpSpLocks/>
          </p:cNvGrpSpPr>
          <p:nvPr/>
        </p:nvGrpSpPr>
        <p:grpSpPr bwMode="auto">
          <a:xfrm>
            <a:off x="7726772" y="3105152"/>
            <a:ext cx="3886200" cy="2813049"/>
            <a:chOff x="5850220" y="2328863"/>
            <a:chExt cx="2967038" cy="2374900"/>
          </a:xfrm>
        </p:grpSpPr>
        <p:graphicFrame>
          <p:nvGraphicFramePr>
            <p:cNvPr id="10" name="Диаграмма 2">
              <a:extLst>
                <a:ext uri="{FF2B5EF4-FFF2-40B4-BE49-F238E27FC236}">
                  <a16:creationId xmlns:a16="http://schemas.microsoft.com/office/drawing/2014/main" id="{7AB1B0F9-C65D-84C6-6B7D-EFFD04845332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5850220" y="2328863"/>
            <a:ext cx="2967038" cy="2374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5" name="Chart" r:id="rId7" imgW="4457610" imgH="3562456" progId="Excel.Chart.8">
                    <p:embed/>
                  </p:oleObj>
                </mc:Choice>
                <mc:Fallback>
                  <p:oleObj name="Chart" r:id="rId7" imgW="4457610" imgH="3562456" progId="Excel.Chart.8">
                    <p:embed/>
                    <p:pic>
                      <p:nvPicPr>
                        <p:cNvPr id="10" name="Диаграмма 2">
                          <a:extLst>
                            <a:ext uri="{FF2B5EF4-FFF2-40B4-BE49-F238E27FC236}">
                              <a16:creationId xmlns:a16="http://schemas.microsoft.com/office/drawing/2014/main" id="{7AB1B0F9-C65D-84C6-6B7D-EFFD04845332}"/>
                            </a:ext>
                          </a:extLst>
                        </p:cNvPr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50220" y="2328863"/>
                          <a:ext cx="2967038" cy="23749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1" name="Рисунок 14">
              <a:extLst>
                <a:ext uri="{FF2B5EF4-FFF2-40B4-BE49-F238E27FC236}">
                  <a16:creationId xmlns:a16="http://schemas.microsoft.com/office/drawing/2014/main" id="{1C764CC5-323D-84CE-C79A-16F3F2BBF5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46084" y="2592000"/>
              <a:ext cx="247102" cy="138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Рисунок 14">
            <a:extLst>
              <a:ext uri="{FF2B5EF4-FFF2-40B4-BE49-F238E27FC236}">
                <a16:creationId xmlns:a16="http://schemas.microsoft.com/office/drawing/2014/main" id="{7EF33D3B-5BE5-9082-C700-ADB8E912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5217" y="3765551"/>
            <a:ext cx="287867" cy="160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4">
            <a:extLst>
              <a:ext uri="{FF2B5EF4-FFF2-40B4-BE49-F238E27FC236}">
                <a16:creationId xmlns:a16="http://schemas.microsoft.com/office/drawing/2014/main" id="{5CB4E2C6-D6B0-3427-AAE9-40BF690DC1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75209" y="2006242"/>
            <a:ext cx="3937763" cy="54809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967654">
              <a:spcBef>
                <a:spcPts val="1333"/>
              </a:spcBef>
              <a:defRPr/>
            </a:pPr>
            <a:r>
              <a:rPr lang="en-US" altLang="ru-RU" sz="1481" dirty="0" err="1">
                <a:solidFill>
                  <a:prstClr val="black"/>
                </a:solidFill>
                <a:latin typeface="Arial" charset="0"/>
              </a:rPr>
              <a:t>CNews</a:t>
            </a:r>
            <a:r>
              <a:rPr lang="en-US" altLang="ru-RU" sz="1481" dirty="0">
                <a:solidFill>
                  <a:prstClr val="black"/>
                </a:solidFill>
                <a:latin typeface="Arial" charset="0"/>
              </a:rPr>
              <a:t>. </a:t>
            </a:r>
            <a:br>
              <a:rPr lang="ru-RU" altLang="ru-RU" sz="1481" dirty="0">
                <a:solidFill>
                  <a:prstClr val="black"/>
                </a:solidFill>
                <a:latin typeface="Arial" charset="0"/>
              </a:rPr>
            </a:br>
            <a:r>
              <a:rPr lang="ru-RU" altLang="ru-RU" sz="1481" dirty="0">
                <a:solidFill>
                  <a:prstClr val="black"/>
                </a:solidFill>
                <a:latin typeface="Arial" charset="0"/>
              </a:rPr>
              <a:t>Рейтинг </a:t>
            </a:r>
            <a:r>
              <a:rPr lang="en-US" altLang="ru-RU" sz="1481" dirty="0">
                <a:solidFill>
                  <a:prstClr val="black"/>
                </a:solidFill>
                <a:latin typeface="Arial" charset="0"/>
              </a:rPr>
              <a:t>ERP-</a:t>
            </a:r>
            <a:r>
              <a:rPr lang="ru-RU" altLang="ru-RU" sz="1481" dirty="0">
                <a:solidFill>
                  <a:prstClr val="black"/>
                </a:solidFill>
                <a:latin typeface="Arial" charset="0"/>
              </a:rPr>
              <a:t>систем 2023</a:t>
            </a:r>
          </a:p>
        </p:txBody>
      </p:sp>
      <p:sp>
        <p:nvSpPr>
          <p:cNvPr id="15" name="TextBox 1">
            <a:extLst>
              <a:ext uri="{FF2B5EF4-FFF2-40B4-BE49-F238E27FC236}">
                <a16:creationId xmlns:a16="http://schemas.microsoft.com/office/drawing/2014/main" id="{F0E6305A-91C8-B6EC-5809-757C60ADE7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8429" y="1615018"/>
            <a:ext cx="3416300" cy="123174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967654">
              <a:defRPr/>
            </a:pPr>
            <a:r>
              <a:rPr lang="ru-RU" altLang="ru-RU" sz="1481" dirty="0" err="1">
                <a:solidFill>
                  <a:prstClr val="black"/>
                </a:solidFill>
                <a:latin typeface="Arial" charset="0"/>
              </a:rPr>
              <a:t>TAdviser</a:t>
            </a:r>
            <a:r>
              <a:rPr lang="ru-RU" altLang="ru-RU" sz="1481" dirty="0">
                <a:solidFill>
                  <a:prstClr val="black"/>
                </a:solidFill>
                <a:latin typeface="Arial" charset="0"/>
              </a:rPr>
              <a:t>. Декабрь 2023 года</a:t>
            </a:r>
          </a:p>
          <a:p>
            <a:pPr algn="ctr" defTabSz="967654">
              <a:defRPr/>
            </a:pPr>
            <a:r>
              <a:rPr lang="ru-RU" altLang="ru-RU" sz="1481" dirty="0" err="1">
                <a:solidFill>
                  <a:prstClr val="black"/>
                </a:solidFill>
                <a:latin typeface="Arial" charset="0"/>
              </a:rPr>
              <a:t>Вендоры</a:t>
            </a:r>
            <a:r>
              <a:rPr lang="ru-RU" altLang="ru-RU" sz="1481" dirty="0">
                <a:solidFill>
                  <a:prstClr val="black"/>
                </a:solidFill>
                <a:latin typeface="Arial" charset="0"/>
              </a:rPr>
              <a:t> ERP-систем, лидирующие </a:t>
            </a:r>
            <a:br>
              <a:rPr lang="ru-RU" altLang="ru-RU" sz="1481" dirty="0">
                <a:solidFill>
                  <a:prstClr val="black"/>
                </a:solidFill>
                <a:latin typeface="Arial" charset="0"/>
              </a:rPr>
            </a:br>
            <a:r>
              <a:rPr lang="ru-RU" altLang="ru-RU" sz="1481" dirty="0">
                <a:solidFill>
                  <a:prstClr val="black"/>
                </a:solidFill>
                <a:latin typeface="Arial" charset="0"/>
              </a:rPr>
              <a:t>на российском рынке </a:t>
            </a:r>
            <a:br>
              <a:rPr lang="en-US" altLang="ru-RU" sz="1481" dirty="0">
                <a:solidFill>
                  <a:prstClr val="black"/>
                </a:solidFill>
                <a:latin typeface="Arial" charset="0"/>
              </a:rPr>
            </a:br>
            <a:r>
              <a:rPr lang="ru-RU" altLang="ru-RU" sz="1481" dirty="0">
                <a:solidFill>
                  <a:prstClr val="black"/>
                </a:solidFill>
                <a:latin typeface="Arial" charset="0"/>
              </a:rPr>
              <a:t>по количеству реализованных проектов</a:t>
            </a:r>
          </a:p>
        </p:txBody>
      </p:sp>
      <p:sp>
        <p:nvSpPr>
          <p:cNvPr id="16" name="Google Shape;184;p19">
            <a:extLst>
              <a:ext uri="{FF2B5EF4-FFF2-40B4-BE49-F238E27FC236}">
                <a16:creationId xmlns:a16="http://schemas.microsoft.com/office/drawing/2014/main" id="{97BA99A4-AA4C-4243-8D2F-69F0F315ADB2}"/>
              </a:ext>
            </a:extLst>
          </p:cNvPr>
          <p:cNvSpPr txBox="1"/>
          <p:nvPr/>
        </p:nvSpPr>
        <p:spPr>
          <a:xfrm>
            <a:off x="10799898" y="6320532"/>
            <a:ext cx="1019919" cy="205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>
              <a:buClr>
                <a:srgbClr val="008637"/>
              </a:buClr>
              <a:buSzPts val="1000"/>
            </a:pPr>
            <a:fld id="{00000000-1234-1234-1234-123412341234}" type="slidenum">
              <a:rPr lang="en-US" sz="1333" b="1">
                <a:solidFill>
                  <a:srgbClr val="008637"/>
                </a:solidFill>
                <a:latin typeface="Arial"/>
                <a:ea typeface="Arial"/>
                <a:cs typeface="Arial"/>
                <a:sym typeface="Arial"/>
              </a:rPr>
              <a:pPr algn="r">
                <a:buClr>
                  <a:srgbClr val="008637"/>
                </a:buClr>
                <a:buSzPts val="1000"/>
              </a:pPr>
              <a:t>6</a:t>
            </a:fld>
            <a:endParaRPr sz="2399" dirty="0"/>
          </a:p>
        </p:txBody>
      </p:sp>
      <p:cxnSp>
        <p:nvCxnSpPr>
          <p:cNvPr id="17" name="Straight Connector 7">
            <a:extLst>
              <a:ext uri="{FF2B5EF4-FFF2-40B4-BE49-F238E27FC236}">
                <a16:creationId xmlns:a16="http://schemas.microsoft.com/office/drawing/2014/main" id="{AA57ADDE-A792-4F9D-9FAB-8EB3FA6D23FE}"/>
              </a:ext>
            </a:extLst>
          </p:cNvPr>
          <p:cNvCxnSpPr>
            <a:cxnSpLocks/>
          </p:cNvCxnSpPr>
          <p:nvPr/>
        </p:nvCxnSpPr>
        <p:spPr>
          <a:xfrm>
            <a:off x="654423" y="801619"/>
            <a:ext cx="10958549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7">
            <a:extLst>
              <a:ext uri="{FF2B5EF4-FFF2-40B4-BE49-F238E27FC236}">
                <a16:creationId xmlns:a16="http://schemas.microsoft.com/office/drawing/2014/main" id="{E4493D59-8E08-4D44-8F94-1CDF26A70FF4}"/>
              </a:ext>
            </a:extLst>
          </p:cNvPr>
          <p:cNvCxnSpPr>
            <a:cxnSpLocks/>
          </p:cNvCxnSpPr>
          <p:nvPr/>
        </p:nvCxnSpPr>
        <p:spPr>
          <a:xfrm>
            <a:off x="654423" y="6250429"/>
            <a:ext cx="10958549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7">
            <a:extLst>
              <a:ext uri="{FF2B5EF4-FFF2-40B4-BE49-F238E27FC236}">
                <a16:creationId xmlns:a16="http://schemas.microsoft.com/office/drawing/2014/main" id="{4B62439B-83F3-4CC4-AD0B-1A41F144F1B4}"/>
              </a:ext>
            </a:extLst>
          </p:cNvPr>
          <p:cNvCxnSpPr/>
          <p:nvPr/>
        </p:nvCxnSpPr>
        <p:spPr>
          <a:xfrm>
            <a:off x="654423" y="801619"/>
            <a:ext cx="4715435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2">
            <a:extLst>
              <a:ext uri="{FF2B5EF4-FFF2-40B4-BE49-F238E27FC236}">
                <a16:creationId xmlns:a16="http://schemas.microsoft.com/office/drawing/2014/main" id="{D6F2A4DB-6542-4544-ADAF-5A3A56DCAB67}"/>
              </a:ext>
            </a:extLst>
          </p:cNvPr>
          <p:cNvSpPr/>
          <p:nvPr/>
        </p:nvSpPr>
        <p:spPr>
          <a:xfrm>
            <a:off x="555809" y="205943"/>
            <a:ext cx="7862049" cy="595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Структура и объем работы</a:t>
            </a:r>
          </a:p>
        </p:txBody>
      </p:sp>
    </p:spTree>
    <p:extLst>
      <p:ext uri="{BB962C8B-B14F-4D97-AF65-F5344CB8AC3E}">
        <p14:creationId xmlns:p14="http://schemas.microsoft.com/office/powerpoint/2010/main" val="275274097"/>
      </p:ext>
    </p:extLst>
  </p:cSld>
  <p:clrMapOvr>
    <a:masterClrMapping/>
  </p:clrMapOvr>
  <p:transition advTm="6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55809" y="322484"/>
            <a:ext cx="7862049" cy="595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Структура и объем работы</a:t>
            </a:r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654424" y="1048867"/>
            <a:ext cx="11056607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FC995DC-A0BC-4D99-A90E-D680C8A75C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08" y="2105637"/>
            <a:ext cx="4814051" cy="411899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844DAAC-5EDA-44AB-9E4B-7DAA70E846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242" y="2105637"/>
            <a:ext cx="4928280" cy="411899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8559662-B3E3-48CC-8AA6-B71BCDB060F2}"/>
              </a:ext>
            </a:extLst>
          </p:cNvPr>
          <p:cNvSpPr txBox="1"/>
          <p:nvPr/>
        </p:nvSpPr>
        <p:spPr>
          <a:xfrm>
            <a:off x="555808" y="1254087"/>
            <a:ext cx="53500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Основные сложности при внедрении 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ERP-систем, %.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CAB215-E77F-47AD-9E7B-7C35FE851EC5}"/>
              </a:ext>
            </a:extLst>
          </p:cNvPr>
          <p:cNvSpPr txBox="1"/>
          <p:nvPr/>
        </p:nvSpPr>
        <p:spPr>
          <a:xfrm>
            <a:off x="6216242" y="1254087"/>
            <a:ext cx="50921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Факторы успеха внедрения ERP-систем, %.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Google Shape;184;p19">
            <a:extLst>
              <a:ext uri="{FF2B5EF4-FFF2-40B4-BE49-F238E27FC236}">
                <a16:creationId xmlns:a16="http://schemas.microsoft.com/office/drawing/2014/main" id="{3704B5C2-87D8-40FF-B718-62BAEDC0CBF7}"/>
              </a:ext>
            </a:extLst>
          </p:cNvPr>
          <p:cNvSpPr txBox="1"/>
          <p:nvPr/>
        </p:nvSpPr>
        <p:spPr>
          <a:xfrm>
            <a:off x="10799898" y="6320532"/>
            <a:ext cx="1019919" cy="205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>
              <a:buClr>
                <a:srgbClr val="008637"/>
              </a:buClr>
              <a:buSzPts val="1000"/>
            </a:pPr>
            <a:fld id="{00000000-1234-1234-1234-123412341234}" type="slidenum">
              <a:rPr lang="en-US" sz="1333" b="1">
                <a:solidFill>
                  <a:srgbClr val="008637"/>
                </a:solidFill>
                <a:latin typeface="Arial"/>
                <a:ea typeface="Arial"/>
                <a:cs typeface="Arial"/>
                <a:sym typeface="Arial"/>
              </a:rPr>
              <a:pPr algn="r">
                <a:buClr>
                  <a:srgbClr val="008637"/>
                </a:buClr>
                <a:buSzPts val="1000"/>
              </a:pPr>
              <a:t>7</a:t>
            </a:fld>
            <a:endParaRPr sz="2399" dirty="0"/>
          </a:p>
        </p:txBody>
      </p:sp>
    </p:spTree>
    <p:extLst>
      <p:ext uri="{BB962C8B-B14F-4D97-AF65-F5344CB8AC3E}">
        <p14:creationId xmlns:p14="http://schemas.microsoft.com/office/powerpoint/2010/main" val="2016669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55809" y="322484"/>
            <a:ext cx="7862049" cy="595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Структура и объем работы</a:t>
            </a:r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555809" y="918160"/>
            <a:ext cx="11030766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529203" y="1022997"/>
            <a:ext cx="10820403" cy="1283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b="1" dirty="0">
                <a:solidFill>
                  <a:srgbClr val="343434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 второй главе</a:t>
            </a:r>
            <a:r>
              <a:rPr lang="ru-RU" sz="1600" b="1" dirty="0">
                <a:solidFill>
                  <a:srgbClr val="343434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произведен анализ функциональных возможностей ERP-систем в контексте управления персоналом. Проанализированы интеграция ERP-системы с HR-процессами, автоматизация процессов найма и увольнения, планирование расписания сотрудников, управление обучением и развитием, мониторинг производительности и вопросы безопасности данных</a:t>
            </a: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1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8662A24-F9E1-447A-9433-D4B532635FD7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8" t="30494" r="60993" b="14410"/>
          <a:stretch/>
        </p:blipFill>
        <p:spPr bwMode="auto">
          <a:xfrm>
            <a:off x="1464280" y="2411774"/>
            <a:ext cx="8774884" cy="403031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Google Shape;184;p19">
            <a:extLst>
              <a:ext uri="{FF2B5EF4-FFF2-40B4-BE49-F238E27FC236}">
                <a16:creationId xmlns:a16="http://schemas.microsoft.com/office/drawing/2014/main" id="{2DD90F34-DAF0-4B60-9D96-4567DF0B76C3}"/>
              </a:ext>
            </a:extLst>
          </p:cNvPr>
          <p:cNvSpPr txBox="1"/>
          <p:nvPr/>
        </p:nvSpPr>
        <p:spPr>
          <a:xfrm>
            <a:off x="10799898" y="6320532"/>
            <a:ext cx="1019919" cy="205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>
              <a:buClr>
                <a:srgbClr val="008637"/>
              </a:buClr>
              <a:buSzPts val="1000"/>
            </a:pPr>
            <a:fld id="{00000000-1234-1234-1234-123412341234}" type="slidenum">
              <a:rPr lang="en-US" sz="1333" b="1">
                <a:solidFill>
                  <a:srgbClr val="008637"/>
                </a:solidFill>
                <a:latin typeface="Arial"/>
                <a:ea typeface="Arial"/>
                <a:cs typeface="Arial"/>
                <a:sym typeface="Arial"/>
              </a:rPr>
              <a:pPr algn="r">
                <a:buClr>
                  <a:srgbClr val="008637"/>
                </a:buClr>
                <a:buSzPts val="1000"/>
              </a:pPr>
              <a:t>8</a:t>
            </a:fld>
            <a:endParaRPr sz="2399" dirty="0"/>
          </a:p>
        </p:txBody>
      </p:sp>
    </p:spTree>
    <p:extLst>
      <p:ext uri="{BB962C8B-B14F-4D97-AF65-F5344CB8AC3E}">
        <p14:creationId xmlns:p14="http://schemas.microsoft.com/office/powerpoint/2010/main" val="5248263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55809" y="322484"/>
            <a:ext cx="7862049" cy="595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Структура и объем работы</a:t>
            </a:r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448297" y="918160"/>
            <a:ext cx="11295406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446253" y="1035589"/>
            <a:ext cx="11295406" cy="1283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b="1" dirty="0">
                <a:solidFill>
                  <a:srgbClr val="343434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 второй главе</a:t>
            </a:r>
            <a:r>
              <a:rPr lang="ru-RU" sz="1600" b="1" dirty="0">
                <a:solidFill>
                  <a:srgbClr val="343434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произведен анализ функциональных возможностей ERP-систем в контексте управления персоналом. Проанализированы интеграция ERP-системы с HR-процессами, автоматизация процессов найма и увольнения, планирование расписания сотрудников, управление обучением и развитием, мониторинг производительности и вопросы безопасности данных</a:t>
            </a: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1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C7EA816-A440-46EF-952B-CDB1FD95F7F3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7" t="21063" r="14598" b="4282"/>
          <a:stretch/>
        </p:blipFill>
        <p:spPr bwMode="auto">
          <a:xfrm>
            <a:off x="446253" y="2580363"/>
            <a:ext cx="5072860" cy="36227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D8F4BF8-7DE8-49D6-9786-8408920AA0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0118" y="2580363"/>
            <a:ext cx="6005629" cy="3622740"/>
          </a:xfrm>
          <a:prstGeom prst="rect">
            <a:avLst/>
          </a:prstGeom>
        </p:spPr>
      </p:pic>
      <p:sp>
        <p:nvSpPr>
          <p:cNvPr id="11" name="Google Shape;184;p19">
            <a:extLst>
              <a:ext uri="{FF2B5EF4-FFF2-40B4-BE49-F238E27FC236}">
                <a16:creationId xmlns:a16="http://schemas.microsoft.com/office/drawing/2014/main" id="{6FFAA4AB-6F38-4674-87E7-BEF73D1FC3D5}"/>
              </a:ext>
            </a:extLst>
          </p:cNvPr>
          <p:cNvSpPr txBox="1"/>
          <p:nvPr/>
        </p:nvSpPr>
        <p:spPr>
          <a:xfrm>
            <a:off x="10799898" y="6320532"/>
            <a:ext cx="1019919" cy="205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>
              <a:buClr>
                <a:srgbClr val="008637"/>
              </a:buClr>
              <a:buSzPts val="1000"/>
            </a:pPr>
            <a:fld id="{00000000-1234-1234-1234-123412341234}" type="slidenum">
              <a:rPr lang="en-US" sz="1333" b="1">
                <a:solidFill>
                  <a:srgbClr val="008637"/>
                </a:solidFill>
                <a:latin typeface="Arial"/>
                <a:ea typeface="Arial"/>
                <a:cs typeface="Arial"/>
                <a:sym typeface="Arial"/>
              </a:rPr>
              <a:pPr algn="r">
                <a:buClr>
                  <a:srgbClr val="008637"/>
                </a:buClr>
                <a:buSzPts val="1000"/>
              </a:pPr>
              <a:t>9</a:t>
            </a:fld>
            <a:endParaRPr sz="2399" dirty="0"/>
          </a:p>
        </p:txBody>
      </p:sp>
    </p:spTree>
    <p:extLst>
      <p:ext uri="{BB962C8B-B14F-4D97-AF65-F5344CB8AC3E}">
        <p14:creationId xmlns:p14="http://schemas.microsoft.com/office/powerpoint/2010/main" val="29026107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</TotalTime>
  <Words>2152</Words>
  <Application>Microsoft Office PowerPoint</Application>
  <PresentationFormat>Широкоэкранный</PresentationFormat>
  <Paragraphs>276</Paragraphs>
  <Slides>20</Slides>
  <Notes>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30" baseType="lpstr">
      <vt:lpstr>Arial</vt:lpstr>
      <vt:lpstr>Arial Black</vt:lpstr>
      <vt:lpstr>Calibri</vt:lpstr>
      <vt:lpstr>Calibri Light</vt:lpstr>
      <vt:lpstr>Noto Sans Symbols</vt:lpstr>
      <vt:lpstr>Times New Roman</vt:lpstr>
      <vt:lpstr>Wingdings</vt:lpstr>
      <vt:lpstr>Office Theme</vt:lpstr>
      <vt:lpstr>Диаграмма</vt:lpstr>
      <vt:lpstr>Chart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Реализация проекта Проектирование вариантов реализации</vt:lpstr>
      <vt:lpstr>Презентация PowerPoint</vt:lpstr>
      <vt:lpstr>Реализация проекта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Новицкая Н.В.</cp:lastModifiedBy>
  <cp:revision>59</cp:revision>
  <dcterms:created xsi:type="dcterms:W3CDTF">2022-04-19T15:47:36Z</dcterms:created>
  <dcterms:modified xsi:type="dcterms:W3CDTF">2024-06-25T10:43:31Z</dcterms:modified>
</cp:coreProperties>
</file>