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24"/>
  </p:notesMasterIdLst>
  <p:handoutMasterIdLst>
    <p:handoutMasterId r:id="rId25"/>
  </p:handoutMasterIdLst>
  <p:sldIdLst>
    <p:sldId id="256" r:id="rId5"/>
    <p:sldId id="288" r:id="rId6"/>
    <p:sldId id="262" r:id="rId7"/>
    <p:sldId id="286" r:id="rId8"/>
    <p:sldId id="282" r:id="rId9"/>
    <p:sldId id="284" r:id="rId10"/>
    <p:sldId id="285" r:id="rId11"/>
    <p:sldId id="272" r:id="rId12"/>
    <p:sldId id="273" r:id="rId13"/>
    <p:sldId id="289" r:id="rId14"/>
    <p:sldId id="290" r:id="rId15"/>
    <p:sldId id="291" r:id="rId16"/>
    <p:sldId id="274" r:id="rId17"/>
    <p:sldId id="275" r:id="rId18"/>
    <p:sldId id="287" r:id="rId19"/>
    <p:sldId id="279" r:id="rId20"/>
    <p:sldId id="278" r:id="rId21"/>
    <p:sldId id="280" r:id="rId22"/>
    <p:sldId id="276" r:id="rId23"/>
  </p:sldIdLst>
  <p:sldSz cx="12192000" cy="6858000"/>
  <p:notesSz cx="6797675" cy="9926638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8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C379FFB6-878B-4D89-A9F1-908C5F95E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2E99EC-6DAC-40C4-9CB0-839F70689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BDA83-60F2-4E0C-99F1-3B198C71DA2A}" type="datetimeFigureOut">
              <a:rPr lang="ru-RU" smtClean="0"/>
              <a:t>10.09.2025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F36B973-D323-4241-8653-DEF1D8539A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3A8A117-4B44-48FF-836C-74493A3812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C633-CCA9-47F5-BCED-A56AA433D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40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E1020-F5BA-43CF-AAA9-C04B3B12EF98}" type="datetimeFigureOut">
              <a:rPr lang="ru-RU" smtClean="0"/>
              <a:t>10.09.2025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73D1A-6084-4304-99B6-284B940079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64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17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1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4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2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6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83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79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5C8F0DE-DCFB-4354-8112-588B45C19F1A}" type="datetime1">
              <a:rPr lang="ru-RU" smtClean="0"/>
              <a:t>10.09.2025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B28829-F9CE-4A60-BAD2-B30F1BE4EFBD}" type="datetime1">
              <a:rPr lang="ru-RU" smtClean="0"/>
              <a:t>10.09.2025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7638BE5-3B62-4C03-A438-E1216F2C074B}" type="datetime1">
              <a:rPr lang="ru-RU" smtClean="0"/>
              <a:t>10.09.2025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нкты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57372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</p:spTree>
    <p:extLst>
      <p:ext uri="{BB962C8B-B14F-4D97-AF65-F5344CB8AC3E}">
        <p14:creationId xmlns:p14="http://schemas.microsoft.com/office/powerpoint/2010/main" val="795273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пункта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xmlns="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xmlns="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3928464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нкты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xmlns="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</p:spTree>
    <p:extLst>
      <p:ext uri="{BB962C8B-B14F-4D97-AF65-F5344CB8AC3E}">
        <p14:creationId xmlns:p14="http://schemas.microsoft.com/office/powerpoint/2010/main" val="409079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7B0E0-754C-4477-80CA-88F8319B7DB8}" type="datetime1">
              <a:rPr lang="ru-RU" smtClean="0"/>
              <a:t>10.09.2025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317EAC1-6C84-442C-8E88-63BE1308B9AD}" type="datetime1">
              <a:rPr lang="ru-RU" smtClean="0"/>
              <a:t>10.09.2025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404C7-1C11-4173-AE97-ACE1CDB1DA83}" type="datetime1">
              <a:rPr lang="ru-RU" smtClean="0"/>
              <a:t>10.09.2025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A08C9A-F61E-410C-8D06-F83B63A4711B}" type="datetime1">
              <a:rPr lang="ru-RU" smtClean="0"/>
              <a:t>10.09.2025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3CD88-AC87-4FC1-8AA2-0F05556AC852}" type="datetime1">
              <a:rPr lang="ru-RU" smtClean="0"/>
              <a:t>10.09.2025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B0009C-43A7-442E-9A53-3E5FB03870F2}" type="datetime1">
              <a:rPr lang="ru-RU" smtClean="0"/>
              <a:t>10.09.2025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AADAC3-179B-49AA-A8D7-B2E70D0E899B}" type="datetime1">
              <a:rPr lang="ru-RU" smtClean="0"/>
              <a:t>10.09.2025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95E6D-EE8A-4AB4-A6E4-CDAE9E775FB7}" type="datetime1">
              <a:rPr lang="ru-RU" smtClean="0"/>
              <a:t>10.09.2025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585DD959-E34E-4321-8E46-EA4484D707DA}" type="datetime1">
              <a:rPr lang="ru-RU" smtClean="0"/>
              <a:t>10.09.2025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Прямоугольник 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7" r:id="rId13"/>
    <p:sldLayoutId id="2147483688" r:id="rId14"/>
    <p:sldLayoutId id="2147483689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mailto:trust@bsuir.b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mailto:rcpp@bspu.by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угольник 14">
            <a:extLst>
              <a:ext uri="{FF2B5EF4-FFF2-40B4-BE49-F238E27FC236}">
                <a16:creationId xmlns:a16="http://schemas.microsoft.com/office/drawing/2014/main" xmlns="" id="{493D4EDA-58E0-40CC-B3CA-14CDEB349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 descr="Цифровые подключения">
            <a:extLst>
              <a:ext uri="{FF2B5EF4-FFF2-40B4-BE49-F238E27FC236}">
                <a16:creationId xmlns:a16="http://schemas.microsoft.com/office/drawing/2014/main" xmlns="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Группа 16">
            <a:extLst>
              <a:ext uri="{FF2B5EF4-FFF2-40B4-BE49-F238E27FC236}">
                <a16:creationId xmlns:a16="http://schemas.microsoft.com/office/drawing/2014/main" xmlns="" id="{AA9EB0BC-A85E-4C26-B355-5DFCEF6CC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xmlns="" id="{3643E56B-BD42-413D-B17D-7958270F5D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>
              <a:extLst>
                <a:ext uri="{FF2B5EF4-FFF2-40B4-BE49-F238E27FC236}">
                  <a16:creationId xmlns:a16="http://schemas.microsoft.com/office/drawing/2014/main" xmlns="" id="{96C04F74-9467-4FA5-95DC-8D481A297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Прямоугольник 19">
              <a:extLst>
                <a:ext uri="{FF2B5EF4-FFF2-40B4-BE49-F238E27FC236}">
                  <a16:creationId xmlns:a16="http://schemas.microsoft.com/office/drawing/2014/main" xmlns="" id="{D73DE1C3-5C37-42E9-A3F0-256F193832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4A2E7EC3-E07C-46CE-9B25-41865A506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5281416"/>
            <a:ext cx="10993549" cy="895244"/>
          </a:xfrm>
        </p:spPr>
        <p:txBody>
          <a:bodyPr rtlCol="0">
            <a:noAutofit/>
          </a:bodyPr>
          <a:lstStyle/>
          <a:p>
            <a:pPr algn="ctr" rtl="0"/>
            <a:r>
              <a:rPr lang="ru-RU" sz="5000" dirty="0" smtClean="0">
                <a:solidFill>
                  <a:schemeClr val="bg1"/>
                </a:solidFill>
              </a:rPr>
              <a:t>СОЦИАЛЬНО-ПЕДАГОГИЧЕСКАЯ И ПСИХОЛОГИЧЕСКАЯ СЛУЖБА БГУИР</a:t>
            </a:r>
            <a:endParaRPr lang="ru-RU" sz="5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754"/>
          <a:stretch/>
        </p:blipFill>
        <p:spPr>
          <a:xfrm>
            <a:off x="4448024" y="1048353"/>
            <a:ext cx="349712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01" y="613495"/>
            <a:ext cx="11029616" cy="98833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куратора и специалистов СППС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2936" y="3206138"/>
            <a:ext cx="5393100" cy="29349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i="1" dirty="0" smtClean="0"/>
          </a:p>
          <a:p>
            <a:pPr marL="0" indent="0">
              <a:buNone/>
            </a:pPr>
            <a:r>
              <a:rPr lang="ru-RU" sz="1600" i="1" dirty="0" smtClean="0">
                <a:solidFill>
                  <a:schemeClr val="accent3"/>
                </a:solidFill>
              </a:rPr>
              <a:t>*Психолог </a:t>
            </a:r>
            <a:r>
              <a:rPr lang="ru-RU" sz="1600" i="1" dirty="0">
                <a:solidFill>
                  <a:schemeClr val="accent3"/>
                </a:solidFill>
              </a:rPr>
              <a:t>работает с внутренним состоянием, эмоциями, поведением, межличностными отношениями и познавательными процессами </a:t>
            </a:r>
            <a:r>
              <a:rPr lang="ru-RU" sz="1600" i="1" dirty="0" smtClean="0">
                <a:solidFill>
                  <a:schemeClr val="accent3"/>
                </a:solidFill>
              </a:rPr>
              <a:t>студента.</a:t>
            </a:r>
          </a:p>
          <a:p>
            <a:r>
              <a:rPr lang="ru-RU" sz="1600" dirty="0" smtClean="0"/>
              <a:t>1</a:t>
            </a:r>
            <a:r>
              <a:rPr lang="ru-RU" sz="1600" dirty="0"/>
              <a:t>. Академические </a:t>
            </a:r>
            <a:r>
              <a:rPr lang="ru-RU" sz="1600" dirty="0" smtClean="0"/>
              <a:t>трудности</a:t>
            </a:r>
            <a:endParaRPr lang="ru-RU" sz="1600" dirty="0"/>
          </a:p>
          <a:p>
            <a:r>
              <a:rPr lang="ru-RU" sz="1600" dirty="0" smtClean="0"/>
              <a:t>2</a:t>
            </a:r>
            <a:r>
              <a:rPr lang="ru-RU" sz="1600" dirty="0"/>
              <a:t>. </a:t>
            </a:r>
            <a:r>
              <a:rPr lang="ru-RU" sz="1600" smtClean="0"/>
              <a:t>Эмоционально-психологическое </a:t>
            </a:r>
            <a:r>
              <a:rPr lang="ru-RU" sz="1600" dirty="0" smtClean="0"/>
              <a:t>состояние</a:t>
            </a:r>
          </a:p>
          <a:p>
            <a:r>
              <a:rPr lang="ru-RU" sz="1600" dirty="0" smtClean="0"/>
              <a:t>3</a:t>
            </a:r>
            <a:r>
              <a:rPr lang="ru-RU" sz="1600" dirty="0"/>
              <a:t>. Проблемы в коммуникации и </a:t>
            </a:r>
            <a:r>
              <a:rPr lang="ru-RU" sz="1600" dirty="0" smtClean="0"/>
              <a:t>поведении</a:t>
            </a:r>
            <a:endParaRPr lang="ru-RU" sz="1600" dirty="0"/>
          </a:p>
          <a:p>
            <a:r>
              <a:rPr lang="ru-RU" sz="1600" dirty="0" smtClean="0"/>
              <a:t>4</a:t>
            </a:r>
            <a:r>
              <a:rPr lang="ru-RU" sz="1600" dirty="0"/>
              <a:t>. Кризисные </a:t>
            </a:r>
            <a:r>
              <a:rPr lang="ru-RU" sz="1600" dirty="0" smtClean="0"/>
              <a:t>ситуации</a:t>
            </a: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6699" y="3321468"/>
            <a:ext cx="5393100" cy="2934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sz="1900" i="1" dirty="0" smtClean="0">
                <a:solidFill>
                  <a:schemeClr val="accent3"/>
                </a:solidFill>
              </a:rPr>
              <a:t>*</a:t>
            </a:r>
            <a:r>
              <a:rPr lang="ru-RU" sz="1900" i="1" dirty="0">
                <a:solidFill>
                  <a:schemeClr val="accent3"/>
                </a:solidFill>
              </a:rPr>
              <a:t>Социальный педагог работает с внешними обстоятельствами жизни студента, которые </a:t>
            </a:r>
            <a:r>
              <a:rPr lang="ru-RU" sz="1900" i="1" dirty="0" smtClean="0">
                <a:solidFill>
                  <a:schemeClr val="accent3"/>
                </a:solidFill>
              </a:rPr>
              <a:t>ограничивают его успешную учебу </a:t>
            </a:r>
            <a:r>
              <a:rPr lang="ru-RU" sz="1900" i="1" dirty="0">
                <a:solidFill>
                  <a:schemeClr val="accent3"/>
                </a:solidFill>
              </a:rPr>
              <a:t>и </a:t>
            </a:r>
            <a:r>
              <a:rPr lang="ru-RU" sz="1900" i="1" dirty="0" smtClean="0">
                <a:solidFill>
                  <a:schemeClr val="accent3"/>
                </a:solidFill>
              </a:rPr>
              <a:t>социализацию. </a:t>
            </a:r>
            <a:r>
              <a:rPr lang="ru-RU" sz="1900" i="1" dirty="0">
                <a:solidFill>
                  <a:schemeClr val="accent3"/>
                </a:solidFill>
              </a:rPr>
              <a:t>Его зона — социальные, материальные, правовые проблемы</a:t>
            </a:r>
            <a:r>
              <a:rPr lang="ru-RU" sz="1900" dirty="0">
                <a:solidFill>
                  <a:schemeClr val="accent3"/>
                </a:solidFill>
              </a:rPr>
              <a:t>.</a:t>
            </a:r>
          </a:p>
          <a:p>
            <a:r>
              <a:rPr lang="ru-RU" sz="1900" dirty="0"/>
              <a:t>1. Социальное и материальное положение</a:t>
            </a:r>
          </a:p>
          <a:p>
            <a:r>
              <a:rPr lang="ru-RU" sz="1900" dirty="0"/>
              <a:t>2. Посещаемость и условия проживания</a:t>
            </a:r>
          </a:p>
          <a:p>
            <a:r>
              <a:rPr lang="ru-RU" sz="1900" dirty="0"/>
              <a:t>3. Правовые </a:t>
            </a:r>
            <a:r>
              <a:rPr lang="ru-RU" sz="1900" dirty="0" smtClean="0"/>
              <a:t>вопросы, </a:t>
            </a:r>
            <a:r>
              <a:rPr lang="ru-RU" sz="1900" dirty="0" err="1" smtClean="0"/>
              <a:t>девиантное</a:t>
            </a:r>
            <a:r>
              <a:rPr lang="ru-RU" sz="1900" dirty="0" smtClean="0"/>
              <a:t> и </a:t>
            </a:r>
            <a:r>
              <a:rPr lang="ru-RU" sz="1900" dirty="0" err="1" smtClean="0"/>
              <a:t>делинквентное</a:t>
            </a:r>
            <a:r>
              <a:rPr lang="ru-RU" sz="1900" dirty="0" smtClean="0"/>
              <a:t>  </a:t>
            </a:r>
            <a:r>
              <a:rPr lang="ru-RU" sz="1900" dirty="0"/>
              <a:t>поведение</a:t>
            </a:r>
          </a:p>
          <a:p>
            <a:r>
              <a:rPr lang="ru-RU" sz="1900" dirty="0"/>
              <a:t>4. Работа с родителями</a:t>
            </a:r>
          </a:p>
          <a:p>
            <a:endParaRPr lang="ru-RU" sz="1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1193" y="2183001"/>
            <a:ext cx="539310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</a:rPr>
              <a:t>Когда обращаться к педагогу-психологу?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80320" y="2181039"/>
            <a:ext cx="5682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Когда обращаться к социальному педагогу</a:t>
            </a:r>
            <a:r>
              <a:rPr lang="ru-RU" sz="2400" b="1" dirty="0" smtClean="0">
                <a:solidFill>
                  <a:schemeClr val="accent2"/>
                </a:solidFill>
              </a:rPr>
              <a:t>?</a:t>
            </a:r>
          </a:p>
          <a:p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2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взаимодействия специалистов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сппс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куратора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3" y="2181225"/>
            <a:ext cx="10761473" cy="3678238"/>
          </a:xfrm>
        </p:spPr>
      </p:pic>
    </p:spTree>
    <p:extLst>
      <p:ext uri="{BB962C8B-B14F-4D97-AF65-F5344CB8AC3E}">
        <p14:creationId xmlns:p14="http://schemas.microsoft.com/office/powerpoint/2010/main" val="11214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Модель эффективного взаимодействия СППС и куратора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4" y="2636108"/>
            <a:ext cx="11273224" cy="2372877"/>
          </a:xfrm>
        </p:spPr>
      </p:pic>
    </p:spTree>
    <p:extLst>
      <p:ext uri="{BB962C8B-B14F-4D97-AF65-F5344CB8AC3E}">
        <p14:creationId xmlns:p14="http://schemas.microsoft.com/office/powerpoint/2010/main" val="2558211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8C05B2B-CD05-4C12-A1EF-05C3A00EC9C5}"/>
              </a:ext>
            </a:extLst>
          </p:cNvPr>
          <p:cNvSpPr txBox="1">
            <a:spLocks/>
          </p:cNvSpPr>
          <p:nvPr/>
        </p:nvSpPr>
        <p:spPr>
          <a:xfrm>
            <a:off x="390811" y="679135"/>
            <a:ext cx="11340000" cy="432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noProof="1" smtClean="0">
                <a:solidFill>
                  <a:srgbClr val="002060"/>
                </a:solidFill>
              </a:rPr>
              <a:t>Проектная деятельность сппс</a:t>
            </a:r>
            <a:endParaRPr lang="ru-RU" sz="3200" b="1" noProof="1">
              <a:solidFill>
                <a:srgbClr val="002060"/>
              </a:solidFill>
            </a:endParaRPr>
          </a:p>
        </p:txBody>
      </p:sp>
      <p:sp>
        <p:nvSpPr>
          <p:cNvPr id="4" name="Группа 7">
            <a:extLst>
              <a:ext uri="{FF2B5EF4-FFF2-40B4-BE49-F238E27FC236}">
                <a16:creationId xmlns:a16="http://schemas.microsoft.com/office/drawing/2014/main" xmlns="" id="{E3FA37FE-1587-46B1-B84C-9258F2496666}"/>
              </a:ext>
            </a:extLst>
          </p:cNvPr>
          <p:cNvSpPr txBox="1"/>
          <p:nvPr/>
        </p:nvSpPr>
        <p:spPr bwMode="gray">
          <a:xfrm>
            <a:off x="2525659" y="2011462"/>
            <a:ext cx="707030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u="sng" noProof="1" smtClean="0">
                <a:gradFill>
                  <a:gsLst>
                    <a:gs pos="0">
                      <a:schemeClr val="accent1"/>
                    </a:gs>
                    <a:gs pos="5130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rPr>
              <a:t>ПРИГЛАШАЕМ К УЧАСТИЮ В ПРОЕКТАХ!</a:t>
            </a:r>
            <a:endParaRPr lang="ru-RU" sz="2800" b="1" u="sng" noProof="1">
              <a:gradFill>
                <a:gsLst>
                  <a:gs pos="0">
                    <a:schemeClr val="accent1"/>
                  </a:gs>
                  <a:gs pos="513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29231" y="2599205"/>
            <a:ext cx="11201579" cy="3076665"/>
          </a:xfrm>
          <a:prstGeom prst="rect">
            <a:avLst/>
          </a:prstGeom>
        </p:spPr>
        <p:txBody>
          <a:bodyPr numCol="2">
            <a:normAutofit fontScale="2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latin typeface="+mj-lt"/>
                <a:cs typeface="Times New Roman" panose="02020603050405020304" pitchFamily="18" charset="0"/>
              </a:rPr>
              <a:t>ПРАВОВЫЕ ПРОЕКТЫ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правовое воспитание обучающихся с целью снижения уровня правонарушений </a:t>
            </a:r>
            <a:br>
              <a:rPr lang="ru-RU" sz="4800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и преступлений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4800" dirty="0" smtClean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«ЗАКОН И ПОРЯДОК»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«ШКОЛА ПРАВОВОГО ПРОСВЕЩЕНИЯ»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48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48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latin typeface="+mj-lt"/>
                <a:cs typeface="Times New Roman" panose="02020603050405020304" pitchFamily="18" charset="0"/>
              </a:rPr>
              <a:t>СЕМЕЙНО-ОРИЕНТИРОВАННЫЕ ПРОЕКТЫ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повышение 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психологической компетентности и социальной активности молодых семей и студентов, готовящихся вступить в брак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48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«КЛУБ </a:t>
            </a:r>
            <a:r>
              <a:rPr lang="ru-RU" sz="56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МОЛОДОЙ СЕМЬИ»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«МОЛОДЕЖЬ </a:t>
            </a:r>
            <a:r>
              <a:rPr lang="ru-RU" sz="56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– ЗА ЖИЗНЬ, НРАВСТВЕННОСТЬ И СЕМЕЙНЫЕ ЦЕННОСТИ» </a:t>
            </a:r>
            <a:r>
              <a:rPr lang="ru-RU" sz="5600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ru-RU" sz="5600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трехсторонний проект БГУИР с Местным благотворительным фондом поддержки семьи, материнства и детства «Покров» и Синодальным </a:t>
            </a: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отделом 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по сотрудничеству со светскими учреждениями образования Белорусской Православной Церкви</a:t>
            </a: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)</a:t>
            </a:r>
            <a:endParaRPr lang="ru-RU" sz="4800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4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4800" b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4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4800" b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4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4800" b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4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48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latin typeface="+mj-lt"/>
                <a:cs typeface="Times New Roman" panose="02020603050405020304" pitchFamily="18" charset="0"/>
              </a:rPr>
              <a:t>АНТИКРИЗИСНЫЕ ПРОЕКТЫ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информационно-профилактических 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беседы о ценности жизни, «Честный разговор про зависимость»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48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«ДИАЛОГ </a:t>
            </a:r>
            <a:r>
              <a:rPr lang="ru-RU" sz="56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СО СВЯЩЕННИКОМ» </a:t>
            </a: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дискуссии со священником Романом </a:t>
            </a:r>
            <a:r>
              <a:rPr lang="ru-RU" sz="4800" dirty="0" err="1">
                <a:latin typeface="+mj-lt"/>
                <a:cs typeface="Times New Roman" panose="02020603050405020304" pitchFamily="18" charset="0"/>
              </a:rPr>
              <a:t>Артёмовым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«РУКА </a:t>
            </a:r>
            <a:r>
              <a:rPr lang="ru-RU" sz="56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ПОМОЩИ» </a:t>
            </a: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встречи с сотрудниками </a:t>
            </a: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БОО «Позитивное 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движение</a:t>
            </a: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»)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48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48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latin typeface="+mj-lt"/>
                <a:cs typeface="Times New Roman" panose="02020603050405020304" pitchFamily="18" charset="0"/>
              </a:rPr>
              <a:t>ПРОЕКТЫ ЗДОРОВОГО ОБРАЗА ЖИЗНИ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формирование 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ценностного отношения к здоровью, профилактика зависимостей.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48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«МОЙ </a:t>
            </a:r>
            <a:r>
              <a:rPr lang="ru-RU" sz="56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СТИЛЬ ЖИЗНИ </a:t>
            </a:r>
            <a:r>
              <a:rPr lang="ru-RU" sz="56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СЕГОДНЯ»</a:t>
            </a:r>
            <a:endParaRPr lang="ru-RU" sz="560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«МОЕ </a:t>
            </a:r>
            <a:r>
              <a:rPr lang="ru-RU" sz="56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ЗДОРОВЬЕ И УСПЕХ ЗАВТРА!» </a:t>
            </a: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совместный профилактический проект БГУИР и Минского городского центра гигиены и эпидемиологии)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«ЗДОРОВЫЙ </a:t>
            </a:r>
            <a:r>
              <a:rPr lang="ru-RU" sz="56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Я – ЗДОРОВАЯ СТРАНА» </a:t>
            </a: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совместный профилактический проект БГУИР и </a:t>
            </a: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РОО 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«Жизнь без наркотиков»)</a:t>
            </a:r>
          </a:p>
          <a:p>
            <a:endParaRPr lang="ru-RU" sz="4800" dirty="0" smtClean="0">
              <a:latin typeface="+mj-lt"/>
              <a:cs typeface="Times New Roman" panose="02020603050405020304" pitchFamily="18" charset="0"/>
            </a:endParaRPr>
          </a:p>
          <a:p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32" y="1319074"/>
            <a:ext cx="10810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В </a:t>
            </a:r>
            <a:r>
              <a:rPr lang="ru-RU" sz="1600" dirty="0" smtClean="0"/>
              <a:t>202</a:t>
            </a:r>
            <a:r>
              <a:rPr lang="en-US" sz="1600" dirty="0" smtClean="0"/>
              <a:t>5</a:t>
            </a:r>
            <a:r>
              <a:rPr lang="ru-RU" sz="1600" dirty="0" smtClean="0"/>
              <a:t>-202</a:t>
            </a:r>
            <a:r>
              <a:rPr lang="en-US" sz="1600" dirty="0" smtClean="0"/>
              <a:t>6</a:t>
            </a:r>
            <a:r>
              <a:rPr lang="ru-RU" sz="1600" dirty="0" smtClean="0"/>
              <a:t> </a:t>
            </a:r>
            <a:r>
              <a:rPr lang="ru-RU" sz="1600" dirty="0"/>
              <a:t>учебном году специалистами СППС </a:t>
            </a:r>
            <a:r>
              <a:rPr lang="ru-RU" sz="1600" dirty="0" smtClean="0"/>
              <a:t>будет реализовываться </a:t>
            </a:r>
            <a:r>
              <a:rPr lang="ru-RU" sz="1600" dirty="0"/>
              <a:t>более 10 проектов различной направленности.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Записаться </a:t>
            </a:r>
            <a:r>
              <a:rPr lang="ru-RU" sz="1600" dirty="0"/>
              <a:t>в группы можно по телефонам СППС в общежитиях БГУИР </a:t>
            </a:r>
            <a:r>
              <a:rPr lang="ru-RU" sz="1600" dirty="0" smtClean="0"/>
              <a:t>и </a:t>
            </a:r>
            <a:r>
              <a:rPr lang="ru-RU" sz="1600" dirty="0"/>
              <a:t>учебном корпусе №4.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0163" y="5659914"/>
            <a:ext cx="103412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accent1"/>
                </a:solidFill>
                <a:cs typeface="Times New Roman" panose="02020603050405020304" pitchFamily="18" charset="0"/>
              </a:rPr>
              <a:t>ПРОЕКТ </a:t>
            </a:r>
            <a:r>
              <a:rPr lang="ru-RU" sz="14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«IT-ИНКЛЮЗИЯ»</a:t>
            </a:r>
            <a:endParaRPr lang="ru-RU" sz="14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cs typeface="Times New Roman" panose="02020603050405020304" pitchFamily="18" charset="0"/>
              </a:rPr>
              <a:t>обучение IT-технологиям учащихся с расстройством аутистического спектра </a:t>
            </a:r>
            <a:r>
              <a:rPr lang="ru-RU" sz="1200" dirty="0" smtClean="0"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cs typeface="Times New Roman" panose="02020603050405020304" pitchFamily="18" charset="0"/>
              </a:rPr>
            </a:br>
            <a:r>
              <a:rPr lang="ru-RU" sz="1200" dirty="0" smtClean="0">
                <a:cs typeface="Times New Roman" panose="02020603050405020304" pitchFamily="18" charset="0"/>
              </a:rPr>
              <a:t>(</a:t>
            </a:r>
            <a:r>
              <a:rPr lang="ru-RU" sz="1200" dirty="0">
                <a:cs typeface="Times New Roman" panose="02020603050405020304" pitchFamily="18" charset="0"/>
              </a:rPr>
              <a:t>совместный проект БГУИР и института инклюзивного образования БГПУ).</a:t>
            </a:r>
          </a:p>
          <a:p>
            <a:endParaRPr lang="ru-RU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B618502-6263-424A-824A-C269440BC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8" y="677883"/>
            <a:ext cx="5472000" cy="3648000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726" y="4748289"/>
            <a:ext cx="4974545" cy="769205"/>
          </a:xfrm>
        </p:spPr>
        <p:txBody>
          <a:bodyPr rtlCol="0"/>
          <a:lstStyle/>
          <a:p>
            <a:pPr rtl="0"/>
            <a:r>
              <a:rPr lang="ru-RU" sz="3200" dirty="0" smtClean="0"/>
              <a:t>Информационные проекты</a:t>
            </a:r>
            <a:endParaRPr lang="ru-RU" sz="3200" dirty="0"/>
          </a:p>
        </p:txBody>
      </p:sp>
      <p:cxnSp>
        <p:nvCxnSpPr>
          <p:cNvPr id="12" name="Прямая соединительная линия 11" title="Разделитель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</a:extLst>
          </p:cNvPr>
          <p:cNvCxnSpPr>
            <a:cxnSpLocks/>
          </p:cNvCxnSpPr>
          <p:nvPr/>
        </p:nvCxnSpPr>
        <p:spPr bwMode="gray">
          <a:xfrm>
            <a:off x="680726" y="5664799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80728" y="5667181"/>
            <a:ext cx="4974545" cy="707513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Вопрос психологу </a:t>
            </a:r>
            <a:r>
              <a:rPr lang="en-US" dirty="0" smtClean="0"/>
              <a:t>online</a:t>
            </a:r>
            <a:r>
              <a:rPr lang="ru-RU" dirty="0" smtClean="0"/>
              <a:t> </a:t>
            </a:r>
            <a:r>
              <a:rPr lang="ru-RU" cap="all" dirty="0" smtClean="0"/>
              <a:t>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trust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bsuir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by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 title="Фон для значка">
            <a:extLst>
              <a:ext uri="{FF2B5EF4-FFF2-40B4-BE49-F238E27FC236}">
                <a16:creationId xmlns:a16="http://schemas.microsoft.com/office/drawing/2014/main" xmlns="" id="{05860339-31F7-4884-957E-5C40F818EBB8}"/>
              </a:ext>
            </a:extLst>
          </p:cNvPr>
          <p:cNvSpPr/>
          <p:nvPr/>
        </p:nvSpPr>
        <p:spPr>
          <a:xfrm>
            <a:off x="7421366" y="1118056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34" name="Рисунок 33">
            <a:extLst>
              <a:ext uri="{FF2B5EF4-FFF2-40B4-BE49-F238E27FC236}">
                <a16:creationId xmlns:a16="http://schemas.microsoft.com/office/drawing/2014/main" xmlns="" id="{01B04A53-CFF0-41E3-A36F-790D2F6B6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269" y="1417867"/>
            <a:ext cx="508616" cy="514800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8577" y="2369678"/>
            <a:ext cx="1800000" cy="360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bsuir_official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Прямая соединительная линия 17" title="Разделитель">
            <a:extLst>
              <a:ext uri="{FF2B5EF4-FFF2-40B4-BE49-F238E27FC236}">
                <a16:creationId xmlns:a16="http://schemas.microsoft.com/office/drawing/2014/main" xmlns="" id="{45C26E9A-3991-49A2-8D63-94C577E8A0AC}"/>
              </a:ext>
            </a:extLst>
          </p:cNvPr>
          <p:cNvCxnSpPr>
            <a:cxnSpLocks/>
          </p:cNvCxnSpPr>
          <p:nvPr/>
        </p:nvCxnSpPr>
        <p:spPr>
          <a:xfrm>
            <a:off x="7204577" y="2866878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78577" y="2698767"/>
            <a:ext cx="1800000" cy="720000"/>
          </a:xfrm>
        </p:spPr>
        <p:txBody>
          <a:bodyPr rtlCol="0"/>
          <a:lstStyle/>
          <a:p>
            <a:pPr rtl="0"/>
            <a:r>
              <a:rPr lang="en-US" dirty="0" smtClean="0"/>
              <a:t>Reels </a:t>
            </a:r>
            <a:r>
              <a:rPr lang="ru-RU" dirty="0" smtClean="0"/>
              <a:t>от СППС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 title="Фон для значка">
            <a:extLst>
              <a:ext uri="{FF2B5EF4-FFF2-40B4-BE49-F238E27FC236}">
                <a16:creationId xmlns:a16="http://schemas.microsoft.com/office/drawing/2014/main" xmlns="" id="{056960D0-0A22-4E28-82F3-B9AA805E96A4}"/>
              </a:ext>
            </a:extLst>
          </p:cNvPr>
          <p:cNvSpPr/>
          <p:nvPr/>
        </p:nvSpPr>
        <p:spPr>
          <a:xfrm>
            <a:off x="9745466" y="1118056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67046E4-7EA7-414C-8B67-BE9C73705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92" y="1417867"/>
            <a:ext cx="513569" cy="51480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325661-92B1-4FD6-80E6-C1A1C5F5B8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13677" y="2369678"/>
            <a:ext cx="2178000" cy="360000"/>
          </a:xfrm>
        </p:spPr>
        <p:txBody>
          <a:bodyPr rtlCol="0">
            <a:normAutofit lnSpcReduction="10000"/>
          </a:bodyPr>
          <a:lstStyle/>
          <a:p>
            <a:r>
              <a:rPr lang="en-US" dirty="0"/>
              <a:t>@</a:t>
            </a:r>
            <a:r>
              <a:rPr lang="en-US" dirty="0" err="1" smtClean="0"/>
              <a:t>bsuir_official</a:t>
            </a:r>
            <a:endParaRPr lang="ru-RU" dirty="0"/>
          </a:p>
        </p:txBody>
      </p:sp>
      <p:cxnSp>
        <p:nvCxnSpPr>
          <p:cNvPr id="19" name="Прямая соединительная линия 18" title="Разделитель">
            <a:extLst>
              <a:ext uri="{FF2B5EF4-FFF2-40B4-BE49-F238E27FC236}">
                <a16:creationId xmlns:a16="http://schemas.microsoft.com/office/drawing/2014/main" xmlns="" id="{4EAA895A-8A04-4C68-83A5-3E4F5209FB7E}"/>
              </a:ext>
            </a:extLst>
          </p:cNvPr>
          <p:cNvCxnSpPr>
            <a:cxnSpLocks/>
          </p:cNvCxnSpPr>
          <p:nvPr/>
        </p:nvCxnSpPr>
        <p:spPr>
          <a:xfrm>
            <a:off x="9528677" y="2866878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 title="Фон для значка">
            <a:extLst>
              <a:ext uri="{FF2B5EF4-FFF2-40B4-BE49-F238E27FC236}">
                <a16:creationId xmlns:a16="http://schemas.microsoft.com/office/drawing/2014/main" xmlns="" id="{7AEBBE7F-98BB-4059-8F15-7198C7DAC337}"/>
              </a:ext>
            </a:extLst>
          </p:cNvPr>
          <p:cNvSpPr/>
          <p:nvPr/>
        </p:nvSpPr>
        <p:spPr>
          <a:xfrm>
            <a:off x="7421366" y="3768672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21" name="Рисунок 20">
            <a:extLst>
              <a:ext uri="{FF2B5EF4-FFF2-40B4-BE49-F238E27FC236}">
                <a16:creationId xmlns:a16="http://schemas.microsoft.com/office/drawing/2014/main" xmlns="" id="{E34FD3C6-9F01-4A17-AD96-054AF50040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77" y="4068483"/>
            <a:ext cx="514800" cy="51480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0677" y="5020294"/>
            <a:ext cx="2395800" cy="360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psy_for_student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Прямая соединительная линия 27" title="Разделитель">
            <a:extLst>
              <a:ext uri="{FF2B5EF4-FFF2-40B4-BE49-F238E27FC236}">
                <a16:creationId xmlns:a16="http://schemas.microsoft.com/office/drawing/2014/main" xmlns="" id="{FDEE8591-D916-4064-8CD3-2AD3F759B9E2}"/>
              </a:ext>
            </a:extLst>
          </p:cNvPr>
          <p:cNvCxnSpPr>
            <a:cxnSpLocks/>
          </p:cNvCxnSpPr>
          <p:nvPr/>
        </p:nvCxnSpPr>
        <p:spPr>
          <a:xfrm>
            <a:off x="7204577" y="5517494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 title="Фон для значка">
            <a:extLst>
              <a:ext uri="{FF2B5EF4-FFF2-40B4-BE49-F238E27FC236}">
                <a16:creationId xmlns:a16="http://schemas.microsoft.com/office/drawing/2014/main" xmlns="" id="{A892DD94-78B8-4911-A32B-3B174E2921B2}"/>
              </a:ext>
            </a:extLst>
          </p:cNvPr>
          <p:cNvSpPr/>
          <p:nvPr/>
        </p:nvSpPr>
        <p:spPr>
          <a:xfrm>
            <a:off x="9723042" y="3768672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2D31FC8-7143-4EC0-8D99-6AE8BC0B8D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99" y="4068483"/>
            <a:ext cx="469708" cy="514800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2676" y="5020294"/>
            <a:ext cx="1899637" cy="360000"/>
          </a:xfrm>
        </p:spPr>
        <p:txBody>
          <a:bodyPr rtlCol="0">
            <a:normAutofit fontScale="92500"/>
          </a:bodyPr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Телефон доверия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Прямая соединительная линия 19" title="Разделитель">
            <a:extLst>
              <a:ext uri="{FF2B5EF4-FFF2-40B4-BE49-F238E27FC236}">
                <a16:creationId xmlns:a16="http://schemas.microsoft.com/office/drawing/2014/main" xmlns="" id="{59D2C94E-1924-4389-B84A-2828D610B220}"/>
              </a:ext>
            </a:extLst>
          </p:cNvPr>
          <p:cNvCxnSpPr>
            <a:cxnSpLocks/>
          </p:cNvCxnSpPr>
          <p:nvPr/>
        </p:nvCxnSpPr>
        <p:spPr>
          <a:xfrm>
            <a:off x="9528677" y="5517494"/>
            <a:ext cx="15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52494" y="5464810"/>
            <a:ext cx="1800000" cy="720000"/>
          </a:xfrm>
        </p:spPr>
        <p:txBody>
          <a:bodyPr rtlCol="0"/>
          <a:lstStyle/>
          <a:p>
            <a:pPr rtl="0"/>
            <a:r>
              <a:rPr lang="ru-RU" dirty="0" smtClean="0"/>
              <a:t>+375 17 293 85 77</a:t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+375 17 293 21 44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74694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14</a:t>
            </a:fld>
            <a:endParaRPr lang="ru-RU"/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xmlns="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2677" y="2698767"/>
            <a:ext cx="1800000" cy="720000"/>
          </a:xfrm>
        </p:spPr>
        <p:txBody>
          <a:bodyPr rtlCol="0"/>
          <a:lstStyle/>
          <a:p>
            <a:pPr rtl="0"/>
            <a:r>
              <a:rPr lang="ru-RU" dirty="0" smtClean="0"/>
              <a:t>Посты от СППС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xmlns="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91182" y="5464810"/>
            <a:ext cx="2174790" cy="720000"/>
          </a:xfrm>
        </p:spPr>
        <p:txBody>
          <a:bodyPr rtlCol="0">
            <a:normAutofit/>
          </a:bodyPr>
          <a:lstStyle/>
          <a:p>
            <a:pPr rtl="0"/>
            <a:r>
              <a:rPr lang="en-US" dirty="0" smtClean="0"/>
              <a:t>Telegram-</a:t>
            </a:r>
            <a:r>
              <a:rPr lang="ru-RU" dirty="0" smtClean="0"/>
              <a:t>канал «Психолог для студента»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69" y="893590"/>
            <a:ext cx="8031893" cy="523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19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6"/>
          <a:stretch/>
        </p:blipFill>
        <p:spPr>
          <a:xfrm>
            <a:off x="5260178" y="2013154"/>
            <a:ext cx="1713675" cy="140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00" y="711565"/>
            <a:ext cx="11340000" cy="8917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СВОЕВРЕМЕННОЕ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ОБРАЩЕНИЕ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ЗА ПОМОЩЬЮ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– ЗАЛОГ ПСИХИЧЕСКОГО ЗДОРОВЬЯ И ДУШЕВНОГО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РАВНОВЕСИЯ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431800" y="3971432"/>
            <a:ext cx="1980000" cy="6344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ТЕЛЕФОН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ДОВЕРИЯ БГУИР: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1" dirty="0"/>
              <a:t>+375 17 293 85 77</a:t>
            </a:r>
            <a:endParaRPr lang="ru-RU" sz="5600" dirty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1" dirty="0"/>
              <a:t>+375 17 293 21 44</a:t>
            </a:r>
            <a:endParaRPr lang="ru-RU" sz="5600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31800" y="4831655"/>
            <a:ext cx="1980000" cy="720000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ВОПРОС ПСИХОЛОГУ ONLINE: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/>
              <a:t>trust@bsuir.by</a:t>
            </a:r>
            <a:r>
              <a:rPr lang="ru-RU" sz="1600" dirty="0"/>
              <a:t> </a:t>
            </a:r>
            <a:endParaRPr lang="ru-RU" sz="1600" dirty="0" smtClean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u="sng" dirty="0" smtClean="0"/>
              <a:t>анонимно</a:t>
            </a:r>
            <a:endParaRPr lang="ru-RU" u="sng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3"/>
          </p:nvPr>
        </p:nvSpPr>
        <p:spPr>
          <a:xfrm>
            <a:off x="2771850" y="3971432"/>
            <a:ext cx="1980000" cy="634400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</a:rPr>
              <a:t>ЕЖЕДНЕВНО </a:t>
            </a:r>
            <a:r>
              <a:rPr lang="ru-RU" sz="1200" b="1" dirty="0">
                <a:solidFill>
                  <a:srgbClr val="C00000"/>
                </a:solidFill>
              </a:rPr>
              <a:t>КРУГЛОСУТОЧНО </a:t>
            </a:r>
            <a:r>
              <a:rPr lang="ru-RU" sz="1200" b="1" dirty="0" smtClean="0">
                <a:solidFill>
                  <a:srgbClr val="C00000"/>
                </a:solidFill>
              </a:rPr>
              <a:t>АНОНИМНО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4"/>
          </p:nvPr>
        </p:nvSpPr>
        <p:spPr>
          <a:xfrm>
            <a:off x="2771850" y="4831654"/>
            <a:ext cx="2047800" cy="130244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ДЛЯ ВЗРОСЛЫХ: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1" dirty="0"/>
              <a:t>+375 17 352 44 44</a:t>
            </a:r>
            <a:endParaRPr lang="ru-RU" sz="5600" dirty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1" dirty="0"/>
              <a:t>+375 17 304 43 70</a:t>
            </a:r>
            <a:endParaRPr lang="ru-RU" sz="5600" dirty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dirty="0"/>
              <a:t> 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НЕСОВЕРШЕННОЛЕТНИХ: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1" dirty="0"/>
              <a:t>+375 17 263 03 03</a:t>
            </a:r>
            <a:endParaRPr lang="ru-RU" sz="5600" dirty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1" dirty="0"/>
              <a:t>8-801-100-1611</a:t>
            </a:r>
            <a:endParaRPr lang="ru-RU" sz="5600" dirty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5"/>
          </p:nvPr>
        </p:nvSpPr>
        <p:spPr>
          <a:xfrm>
            <a:off x="5042897" y="3971432"/>
            <a:ext cx="2409053" cy="484869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ЦЕНТР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ПСИХОЛОГИЧЕСКОЙ ПОМОЩИ</a:t>
            </a:r>
            <a:endParaRPr lang="ru-RU" sz="11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6"/>
          </p:nvPr>
        </p:nvSpPr>
        <p:spPr>
          <a:xfrm>
            <a:off x="4751850" y="2810065"/>
            <a:ext cx="1980000" cy="720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РЦПП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7"/>
          </p:nvPr>
        </p:nvSpPr>
        <p:spPr>
          <a:xfrm>
            <a:off x="7330261" y="3971431"/>
            <a:ext cx="2221511" cy="926237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spc="100" dirty="0" smtClean="0"/>
              <a:t>33</a:t>
            </a:r>
            <a:r>
              <a:rPr lang="ru-RU" b="1" spc="100" dirty="0" smtClean="0"/>
              <a:t> ГОРОДСКАЯ</a:t>
            </a:r>
          </a:p>
          <a:p>
            <a:r>
              <a:rPr lang="ru-RU" b="1" spc="100" dirty="0" smtClean="0">
                <a:solidFill>
                  <a:srgbClr val="FF6600"/>
                </a:solidFill>
              </a:rPr>
              <a:t>СТУДЕНЧЕСКАЯ</a:t>
            </a:r>
          </a:p>
          <a:p>
            <a:r>
              <a:rPr lang="ru-RU" b="1" spc="100" dirty="0" smtClean="0"/>
              <a:t>ПОЛИКЛИНИКА</a:t>
            </a:r>
            <a:endParaRPr lang="ru-RU" b="1" spc="1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8"/>
          </p:nvPr>
        </p:nvSpPr>
        <p:spPr>
          <a:xfrm>
            <a:off x="7450747" y="5026407"/>
            <a:ext cx="2101024" cy="12452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ПСИХОТЕРАПЕВТИЧЕСКИЙ КАБИНЕТ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 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Предварительная запись:</a:t>
            </a:r>
            <a:endParaRPr lang="ru-RU" dirty="0" smtClean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FF6600"/>
                </a:solidFill>
              </a:rPr>
              <a:t>+</a:t>
            </a:r>
            <a:r>
              <a:rPr lang="ru-RU" sz="1900" b="1" dirty="0">
                <a:solidFill>
                  <a:srgbClr val="FF6600"/>
                </a:solidFill>
              </a:rPr>
              <a:t>375 17 </a:t>
            </a:r>
            <a:r>
              <a:rPr lang="ru-RU" sz="1900" b="1" dirty="0" smtClean="0">
                <a:solidFill>
                  <a:srgbClr val="FF6600"/>
                </a:solidFill>
              </a:rPr>
              <a:t>378 29 19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9"/>
          </p:nvPr>
        </p:nvSpPr>
        <p:spPr>
          <a:xfrm>
            <a:off x="9452919" y="3971432"/>
            <a:ext cx="2557849" cy="3600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ПОНЯТЬ ПРИНЯТЬ ПОМОЧЬ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40"/>
          </p:nvPr>
        </p:nvSpPr>
        <p:spPr>
          <a:xfrm>
            <a:off x="9792000" y="4456301"/>
            <a:ext cx="1980000" cy="10953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т</a:t>
            </a:r>
            <a:r>
              <a:rPr lang="ru-RU" b="1" dirty="0" smtClean="0"/>
              <a:t>ем, кто столкнулся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с наркотиками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+375 17 311 00 00</a:t>
            </a:r>
            <a:endParaRPr lang="ru-RU" sz="1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15625" r="5573" b="18029"/>
          <a:stretch/>
        </p:blipFill>
        <p:spPr>
          <a:xfrm>
            <a:off x="2832099" y="2044699"/>
            <a:ext cx="1784349" cy="1340910"/>
          </a:xfrm>
        </p:spPr>
      </p:pic>
      <p:pic>
        <p:nvPicPr>
          <p:cNvPr id="28" name="Рисунок 27"/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9" t="9093" r="13949" b="11073"/>
          <a:stretch/>
        </p:blipFill>
        <p:spPr>
          <a:xfrm>
            <a:off x="7541950" y="1996074"/>
            <a:ext cx="1800000" cy="1438160"/>
          </a:xfrm>
        </p:spPr>
      </p:pic>
      <p:pic>
        <p:nvPicPr>
          <p:cNvPr id="31" name="Рисунок 30"/>
          <p:cNvPicPr>
            <a:picLocks noGrp="1" noChangeAspect="1"/>
          </p:cNvPicPr>
          <p:nvPr>
            <p:ph type="pic" sz="quarter" idx="4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8470" r="17620" b="12944"/>
          <a:stretch/>
        </p:blipFill>
        <p:spPr>
          <a:xfrm>
            <a:off x="9792000" y="1996074"/>
            <a:ext cx="1939885" cy="1421080"/>
          </a:xfrm>
        </p:spPr>
      </p:pic>
      <p:pic>
        <p:nvPicPr>
          <p:cNvPr id="19" name="Рисунок 18"/>
          <p:cNvPicPr>
            <a:picLocks noGrp="1"/>
          </p:cNvPicPr>
          <p:nvPr>
            <p:ph type="pic" sz="quarter" idx="4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r="11267"/>
          <a:stretch/>
        </p:blipFill>
        <p:spPr>
          <a:xfrm>
            <a:off x="657225" y="2065867"/>
            <a:ext cx="1531144" cy="1319742"/>
          </a:xfrm>
          <a:prstGeom prst="rect">
            <a:avLst/>
          </a:prstGeom>
        </p:spPr>
      </p:pic>
      <p:sp>
        <p:nvSpPr>
          <p:cNvPr id="21" name="Текст 4"/>
          <p:cNvSpPr txBox="1">
            <a:spLocks/>
          </p:cNvSpPr>
          <p:nvPr/>
        </p:nvSpPr>
        <p:spPr>
          <a:xfrm>
            <a:off x="431800" y="5551655"/>
            <a:ext cx="198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</a:rPr>
              <a:t>ВЫХОД ЕСТЬ ВСЕГДА!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</a:rPr>
              <a:t>ЗНАЙ, ЧТО ТЫ НЕ ОДИН!</a:t>
            </a:r>
          </a:p>
          <a:p>
            <a:endParaRPr lang="ru-RU" dirty="0"/>
          </a:p>
        </p:txBody>
      </p:sp>
      <p:sp>
        <p:nvSpPr>
          <p:cNvPr id="26" name="Текст 10"/>
          <p:cNvSpPr txBox="1">
            <a:spLocks/>
          </p:cNvSpPr>
          <p:nvPr/>
        </p:nvSpPr>
        <p:spPr>
          <a:xfrm>
            <a:off x="5042896" y="4456301"/>
            <a:ext cx="2064118" cy="1980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300" b="1" dirty="0">
                <a:solidFill>
                  <a:srgbClr val="C00000"/>
                </a:solidFill>
              </a:rPr>
              <a:t>+375 17 300 </a:t>
            </a:r>
            <a:r>
              <a:rPr lang="ru-RU" sz="3300" b="1" dirty="0" smtClean="0">
                <a:solidFill>
                  <a:srgbClr val="C00000"/>
                </a:solidFill>
              </a:rPr>
              <a:t>10 06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900" b="1" dirty="0" smtClean="0">
              <a:solidFill>
                <a:srgbClr val="C00000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err="1"/>
              <a:t>г.Минск</a:t>
            </a:r>
            <a:r>
              <a:rPr lang="ru-RU" sz="2200" dirty="0"/>
              <a:t>, </a:t>
            </a:r>
            <a:r>
              <a:rPr lang="ru-RU" sz="2200" dirty="0" err="1"/>
              <a:t>ул.Чюрлёниса</a:t>
            </a:r>
            <a:r>
              <a:rPr lang="ru-RU" sz="2200" dirty="0"/>
              <a:t>, 3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b="1" u="sng" dirty="0">
                <a:solidFill>
                  <a:srgbClr val="0070C0"/>
                </a:solidFill>
                <a:hlinkClick r:id="rId7"/>
              </a:rPr>
              <a:t>rcpp@bspu.by</a:t>
            </a:r>
            <a:endParaRPr lang="ru-RU" sz="2500" u="sng" dirty="0">
              <a:solidFill>
                <a:srgbClr val="0070C0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/>
              <a:t> 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70C0"/>
                </a:solidFill>
              </a:rPr>
              <a:t>Время работы:</a:t>
            </a:r>
            <a:endParaRPr lang="ru-RU" sz="2200" dirty="0">
              <a:solidFill>
                <a:srgbClr val="0070C0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/>
              <a:t>понедельник-четверг 8:30-17:30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/>
              <a:t>пятница 8:30-16:15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/>
              <a:t>суббота, воскресенье - выходной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2" name="Текст 11"/>
          <p:cNvSpPr txBox="1">
            <a:spLocks/>
          </p:cNvSpPr>
          <p:nvPr/>
        </p:nvSpPr>
        <p:spPr>
          <a:xfrm>
            <a:off x="9538502" y="5768490"/>
            <a:ext cx="244688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БЕСПЛАТНО  АНОНИМНО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КОНФИДЕНЦИАЛЬНО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1800" y="6345324"/>
            <a:ext cx="1134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ДОВЕРЯЙТЕ СВОЕ ЗДОРОВЬЕ СПЕЦИАЛИСТАМ И БЕРЕГИТЕ СЕБЯ!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2" y="4142860"/>
            <a:ext cx="5807251" cy="208494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Порядок оказания медицинской помощи </a:t>
            </a:r>
            <a:r>
              <a:rPr lang="ru-RU" sz="1200" dirty="0">
                <a:solidFill>
                  <a:schemeClr val="bg1"/>
                </a:solidFill>
              </a:rPr>
              <a:t>иностранным гражданам (платный или бесплатный) определяется статусом иностранного гражданина на территории Республики Беларусь, а также международными договорами в области здравоохранения между Республикой Беларусь и страной, гражданином которой является </a:t>
            </a:r>
            <a:r>
              <a:rPr lang="ru-RU" sz="1200" dirty="0" smtClean="0">
                <a:solidFill>
                  <a:schemeClr val="bg1"/>
                </a:solidFill>
              </a:rPr>
              <a:t>иностранец.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/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Подробнее с информацией можно ознакомиться на сайте </a:t>
            </a:r>
            <a:r>
              <a:rPr lang="ru-RU" sz="1400" b="1" dirty="0">
                <a:solidFill>
                  <a:schemeClr val="bg1"/>
                </a:solidFill>
              </a:rPr>
              <a:t>Министерства здравоохранения Республики Беларусь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284" y="700004"/>
            <a:ext cx="11269362" cy="943011"/>
          </a:xfrm>
        </p:spPr>
        <p:txBody>
          <a:bodyPr>
            <a:no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34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медицинское обеспечение иностранных </a:t>
            </a:r>
            <a:r>
              <a:rPr lang="ru-RU" altLang="ru-RU" sz="34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студентов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0"/>
          <a:stretch/>
        </p:blipFill>
        <p:spPr bwMode="auto">
          <a:xfrm>
            <a:off x="0" y="1417689"/>
            <a:ext cx="6538661" cy="1547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127" y="3211505"/>
            <a:ext cx="665233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 для иностранных студентов</a:t>
            </a:r>
            <a:r>
              <a:rPr kumimoji="0" lang="ru-RU" altLang="ru-RU" sz="27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+375 17 378-79-61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"/>
          <a:stretch/>
        </p:blipFill>
        <p:spPr>
          <a:xfrm>
            <a:off x="6573795" y="1532237"/>
            <a:ext cx="5138851" cy="46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617838"/>
            <a:ext cx="11029616" cy="1235676"/>
          </a:xfrm>
        </p:spPr>
        <p:txBody>
          <a:bodyPr>
            <a:normAutofit/>
          </a:bodyPr>
          <a:lstStyle/>
          <a:p>
            <a:pPr algn="ctr"/>
            <a:r>
              <a:rPr lang="ru-RU" sz="3600" b="1" cap="small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‼</a:t>
            </a:r>
            <a:r>
              <a:rPr lang="ru-RU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НЕЗНАНИЕ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ЗАКОНА </a:t>
            </a:r>
            <a:r>
              <a:rPr lang="ru-RU" sz="3600" b="1" cap="small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</a:t>
            </a:r>
            <a:r>
              <a:rPr lang="ru-RU" sz="3600" b="1" cap="small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ОСВОБОЖДАЕТ ОТ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263553" cy="3727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cap="small" dirty="0"/>
              <a:t>Иностранные студенты, совершившие в период обучения в университете уголовные преступления, административные или иные правонарушения на территории Республики Беларусь подлежат административной или уголовной ответственности в соответствии с законодательными актами Республики Беларусь.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50228" y="2231790"/>
            <a:ext cx="5276334" cy="3633047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 вопросам, связанным </a:t>
            </a:r>
            <a:r>
              <a:rPr lang="ru-RU" dirty="0" smtClean="0"/>
              <a:t>с </a:t>
            </a:r>
            <a:r>
              <a:rPr lang="ru-RU" dirty="0"/>
              <a:t>миграционной политикой </a:t>
            </a:r>
            <a:r>
              <a:rPr lang="ru-RU" dirty="0" smtClean="0"/>
              <a:t>(</a:t>
            </a:r>
            <a:r>
              <a:rPr lang="ru-RU" dirty="0"/>
              <a:t>регистрация, визы и т.п</a:t>
            </a:r>
            <a:r>
              <a:rPr lang="ru-RU" dirty="0" smtClean="0"/>
              <a:t>.) вам </a:t>
            </a:r>
            <a:r>
              <a:rPr lang="ru-RU" dirty="0"/>
              <a:t>помогут в </a:t>
            </a:r>
            <a:endParaRPr lang="ru-RU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 </a:t>
            </a:r>
            <a:r>
              <a:rPr lang="ru-RU" sz="28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СОПРОВОЖДЕНИЯ </a:t>
            </a:r>
            <a:endParaRPr lang="ru-RU" sz="2800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ИНОСТРАННЫХ СТУДЕНТОВ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1-ый учебный корпус, кабинет 118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+375 17 293 89 74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3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xmlns="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xmlns="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0215" y="1419225"/>
            <a:ext cx="3057635" cy="4025985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solidFill>
                  <a:srgbClr val="FFFFFF"/>
                </a:solidFill>
              </a:rPr>
              <a:t>Мы всегда рады сотрудничеству!</a:t>
            </a:r>
            <a:br>
              <a:rPr lang="ru-RU" dirty="0" smtClean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>Спасибо </a:t>
            </a:r>
            <a:r>
              <a:rPr lang="ru-RU" dirty="0">
                <a:solidFill>
                  <a:srgbClr val="FFFFFF"/>
                </a:solidFill>
              </a:rPr>
              <a:t>за внимание!</a:t>
            </a:r>
          </a:p>
        </p:txBody>
      </p:sp>
      <p:grpSp>
        <p:nvGrpSpPr>
          <p:cNvPr id="14" name="Группа 13">
            <a:extLst>
              <a:ext uri="{FF2B5EF4-FFF2-40B4-BE49-F238E27FC236}">
                <a16:creationId xmlns:a16="http://schemas.microsoft.com/office/drawing/2014/main" xmlns="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Прямоугольник 14">
              <a:extLst>
                <a:ext uri="{FF2B5EF4-FFF2-40B4-BE49-F238E27FC236}">
                  <a16:creationId xmlns:a16="http://schemas.microsoft.com/office/drawing/2014/main" xmlns="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xmlns="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xmlns="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1385"/>
          <a:stretch/>
        </p:blipFill>
        <p:spPr>
          <a:xfrm>
            <a:off x="2266165" y="2371109"/>
            <a:ext cx="3951330" cy="3963788"/>
          </a:xfrm>
          <a:prstGeom prst="rect">
            <a:avLst/>
          </a:prstGeom>
        </p:spPr>
      </p:pic>
      <p:sp>
        <p:nvSpPr>
          <p:cNvPr id="13" name="Объект 1">
            <a:extLst>
              <a:ext uri="{FF2B5EF4-FFF2-40B4-BE49-F238E27FC236}">
                <a16:creationId xmlns:a16="http://schemas.microsoft.com/office/drawing/2014/main" xmlns="" id="{1AC9E886-BD82-4757-912B-F7589A22164F}"/>
              </a:ext>
            </a:extLst>
          </p:cNvPr>
          <p:cNvSpPr txBox="1">
            <a:spLocks/>
          </p:cNvSpPr>
          <p:nvPr/>
        </p:nvSpPr>
        <p:spPr bwMode="gray">
          <a:xfrm>
            <a:off x="446534" y="884349"/>
            <a:ext cx="7329985" cy="1151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1"/>
                </a:solidFill>
              </a:rPr>
              <a:t>Подробнее ознакомиться с деятельностью социально-педагогической и психологической службы </a:t>
            </a:r>
            <a:r>
              <a:rPr lang="ru-RU" sz="2000" b="1" dirty="0" err="1" smtClean="0">
                <a:solidFill>
                  <a:schemeClr val="accent1"/>
                </a:solidFill>
              </a:rPr>
              <a:t>бгуир</a:t>
            </a:r>
            <a:r>
              <a:rPr lang="ru-RU" sz="2000" b="1" dirty="0" smtClean="0">
                <a:solidFill>
                  <a:schemeClr val="accent1"/>
                </a:solidFill>
              </a:rPr>
              <a:t> вы можете на сайте в университета, перейдя по </a:t>
            </a:r>
            <a:r>
              <a:rPr lang="en-US" sz="2000" b="1" dirty="0" smtClean="0">
                <a:solidFill>
                  <a:schemeClr val="accent1"/>
                </a:solidFill>
              </a:rPr>
              <a:t>QR</a:t>
            </a:r>
            <a:r>
              <a:rPr lang="ru-RU" sz="2000" b="1" dirty="0" smtClean="0">
                <a:solidFill>
                  <a:schemeClr val="accent1"/>
                </a:solidFill>
              </a:rPr>
              <a:t>-коду:</a:t>
            </a:r>
            <a:endParaRPr lang="ru-RU" sz="20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Что такое СППС ?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457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СППС –это структурное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оказывает психологическую и социально-педагогическую поддержку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помогает в их социализации, защите прав, а также в решении проблем, связанных с обучением, развитием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449BBFB-CA06-403B-A774-11459956B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58" y="4637903"/>
            <a:ext cx="1977081" cy="19770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56389" y="4508382"/>
            <a:ext cx="2517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Станкевич</a:t>
            </a:r>
            <a:r>
              <a:rPr lang="ru-RU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Ксения Олеговна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56389" y="5566982"/>
            <a:ext cx="3492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noProof="1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корпус, каб. 324</a:t>
            </a:r>
          </a:p>
          <a:p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Тел.: +375 17 293 85 77</a:t>
            </a:r>
          </a:p>
          <a:p>
            <a:r>
              <a:rPr lang="en-US" noProof="1" smtClean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k.stankevich</a:t>
            </a:r>
            <a:r>
              <a:rPr lang="en-US" noProof="1" smtClean="0">
                <a:latin typeface="Arial" panose="020B0604020202020204" pitchFamily="34" charset="0"/>
                <a:cs typeface="Arial" panose="020B0604020202020204" pitchFamily="34" charset="0"/>
              </a:rPr>
              <a:t>@bsuir.by</a:t>
            </a:r>
            <a:endParaRPr lang="ru-RU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275" y="4920651"/>
            <a:ext cx="6614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«СППС –это профессиональная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этапах студенческого пути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сессии к сессии, от кризиса к росту»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56389" y="5154713"/>
            <a:ext cx="2793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noProof="1"/>
              <a:t>НАЧАЛЬНИК СППС</a:t>
            </a:r>
            <a:br>
              <a:rPr lang="ru-RU" noProof="1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0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0" y="834113"/>
            <a:ext cx="11340000" cy="569960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b="1" noProof="1" smtClean="0">
                <a:solidFill>
                  <a:srgbClr val="002060"/>
                </a:solidFill>
              </a:rPr>
              <a:t>Педагоги социальные</a:t>
            </a:r>
            <a:endParaRPr lang="ru-RU" sz="3200" b="1" noProof="1">
              <a:solidFill>
                <a:srgbClr val="002060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106473" y="4121657"/>
            <a:ext cx="2651776" cy="576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sz="1600" b="1" noProof="1" smtClean="0"/>
              <a:t>Громыко Нина Владимировна</a:t>
            </a:r>
            <a:endParaRPr lang="ru-RU" sz="1600" b="1" noProof="1"/>
          </a:p>
        </p:txBody>
      </p:sp>
      <p:cxnSp>
        <p:nvCxnSpPr>
          <p:cNvPr id="22" name="Прямая соединительная линия 21" title="Разделитель">
            <a:extLst>
              <a:ext uri="{FF2B5EF4-FFF2-40B4-BE49-F238E27FC236}">
                <a16:creationId xmlns:a16="http://schemas.microsoft.com/office/drawing/2014/main" xmlns="" id="{0DC27E82-D5C7-4AE4-BAF3-5DBB12CA0835}"/>
              </a:ext>
            </a:extLst>
          </p:cNvPr>
          <p:cNvCxnSpPr>
            <a:cxnSpLocks/>
          </p:cNvCxnSpPr>
          <p:nvPr/>
        </p:nvCxnSpPr>
        <p:spPr>
          <a:xfrm>
            <a:off x="3628260" y="4891397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79F4F6B-299B-431B-AD93-01AF893D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3</a:t>
            </a:fld>
            <a:endParaRPr lang="ru-RU" noProof="1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128619" y="4921849"/>
            <a:ext cx="2467897" cy="427855"/>
          </a:xfrm>
        </p:spPr>
        <p:txBody>
          <a:bodyPr rtlCol="0">
            <a:normAutofit/>
          </a:bodyPr>
          <a:lstStyle/>
          <a:p>
            <a:pPr rtl="0"/>
            <a:r>
              <a:rPr lang="ru-RU" sz="1200" noProof="1"/>
              <a:t>п</a:t>
            </a:r>
            <a:r>
              <a:rPr lang="ru-RU" sz="1200" noProof="1" smtClean="0"/>
              <a:t>едагог социальный </a:t>
            </a:r>
            <a:endParaRPr lang="ru-RU" sz="1200" noProof="1"/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94876" y="5473325"/>
            <a:ext cx="2467897" cy="1106820"/>
          </a:xfrm>
        </p:spPr>
        <p:txBody>
          <a:bodyPr rtlCol="0">
            <a:noAutofit/>
          </a:bodyPr>
          <a:lstStyle/>
          <a:p>
            <a:pPr algn="l" rtl="0"/>
            <a:r>
              <a:rPr lang="en-US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корпус, каб. 324б</a:t>
            </a:r>
          </a:p>
          <a:p>
            <a:pPr algn="l" rtl="0"/>
            <a:r>
              <a:rPr lang="ru-RU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Тел.: +375 17 293 85 75</a:t>
            </a:r>
          </a:p>
          <a:p>
            <a:pPr algn="l"/>
            <a:r>
              <a:rPr lang="en-US" sz="1200" b="1" noProof="1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n.gromyko@bsuir.by</a:t>
            </a:r>
            <a:endParaRPr lang="ru-RU" sz="12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A7E12C8-81B9-4B69-8557-9B66C1AD1251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84" y="1853205"/>
            <a:ext cx="1980000" cy="1980000"/>
          </a:xfrm>
        </p:spPr>
      </p:pic>
      <p:sp>
        <p:nvSpPr>
          <p:cNvPr id="20" name="Текст 8">
            <a:extLst>
              <a:ext uri="{FF2B5EF4-FFF2-40B4-BE49-F238E27FC236}">
                <a16:creationId xmlns:a16="http://schemas.microsoft.com/office/drawing/2014/main" xmlns="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147894" y="4106431"/>
            <a:ext cx="2635380" cy="576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sz="1600" b="1" noProof="1" smtClean="0"/>
              <a:t>Сенажацкая</a:t>
            </a:r>
            <a:br>
              <a:rPr lang="ru-RU" sz="1600" b="1" noProof="1" smtClean="0"/>
            </a:br>
            <a:r>
              <a:rPr lang="ru-RU" sz="1600" b="1" noProof="1" smtClean="0"/>
              <a:t>Юнона Ивановна</a:t>
            </a:r>
            <a:endParaRPr lang="ru-RU" sz="1600" b="1" noProof="1"/>
          </a:p>
        </p:txBody>
      </p:sp>
      <p:cxnSp>
        <p:nvCxnSpPr>
          <p:cNvPr id="24" name="Прямая соединительная линия 23" title="Разделитель">
            <a:extLst>
              <a:ext uri="{FF2B5EF4-FFF2-40B4-BE49-F238E27FC236}">
                <a16:creationId xmlns:a16="http://schemas.microsoft.com/office/drawing/2014/main" xmlns="" id="{0DC27E82-D5C7-4AE4-BAF3-5DBB12CA0835}"/>
              </a:ext>
            </a:extLst>
          </p:cNvPr>
          <p:cNvCxnSpPr>
            <a:cxnSpLocks/>
          </p:cNvCxnSpPr>
          <p:nvPr/>
        </p:nvCxnSpPr>
        <p:spPr>
          <a:xfrm>
            <a:off x="6565584" y="4710191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31635" y="4891397"/>
            <a:ext cx="2467897" cy="427855"/>
          </a:xfrm>
        </p:spPr>
        <p:txBody>
          <a:bodyPr rtlCol="0">
            <a:normAutofit/>
          </a:bodyPr>
          <a:lstStyle/>
          <a:p>
            <a:pPr rtl="0"/>
            <a:r>
              <a:rPr lang="ru-RU" sz="1200" noProof="1"/>
              <a:t>п</a:t>
            </a:r>
            <a:r>
              <a:rPr lang="ru-RU" sz="1200" noProof="1" smtClean="0"/>
              <a:t>едагог социальный</a:t>
            </a:r>
            <a:endParaRPr lang="ru-RU" sz="1200" noProof="1"/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59847" y="5500457"/>
            <a:ext cx="2727021" cy="1106820"/>
          </a:xfrm>
        </p:spPr>
        <p:txBody>
          <a:bodyPr rtlCol="0">
            <a:noAutofit/>
          </a:bodyPr>
          <a:lstStyle/>
          <a:p>
            <a:pPr algn="l" rtl="0"/>
            <a:r>
              <a:rPr lang="en-US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корпус, каб. 324б</a:t>
            </a:r>
          </a:p>
          <a:p>
            <a:pPr algn="l" rtl="0"/>
            <a:r>
              <a:rPr lang="ru-RU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Тел.: +375 17 293 85 75</a:t>
            </a:r>
          </a:p>
          <a:p>
            <a:pPr algn="l"/>
            <a:r>
              <a:rPr lang="en-US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E-mail: iu.senazhatskaia@bsuir.by</a:t>
            </a:r>
            <a:endParaRPr lang="ru-RU" sz="12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4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>
          <a:xfrm>
            <a:off x="3538454" y="1916265"/>
            <a:ext cx="1979613" cy="1981200"/>
          </a:xfrm>
        </p:spPr>
      </p:pic>
    </p:spTree>
    <p:extLst>
      <p:ext uri="{BB962C8B-B14F-4D97-AF65-F5344CB8AC3E}">
        <p14:creationId xmlns:p14="http://schemas.microsoft.com/office/powerpoint/2010/main" val="26111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Направления деятельности педагогов социальных</a:t>
            </a:r>
            <a:endParaRPr lang="ru-RU" b="1" dirty="0"/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65" y="2226763"/>
            <a:ext cx="8216818" cy="1210963"/>
          </a:xfrm>
        </p:spPr>
        <p:txBody>
          <a:bodyPr rtlCol="0">
            <a:noAutofit/>
          </a:bodyPr>
          <a:lstStyle/>
          <a:p>
            <a:pPr algn="l" rtl="0"/>
            <a:r>
              <a:rPr lang="ru-RU" sz="2400" b="1" noProof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поддержка</a:t>
            </a:r>
            <a:endParaRPr lang="ru-RU" sz="2400" b="1" noProof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 txBox="1">
            <a:spLocks/>
          </p:cNvSpPr>
          <p:nvPr/>
        </p:nvSpPr>
        <p:spPr>
          <a:xfrm>
            <a:off x="667265" y="3426941"/>
            <a:ext cx="7265773" cy="918581"/>
          </a:xfrm>
          <a:prstGeom prst="rect">
            <a:avLst/>
          </a:prstGeom>
        </p:spPr>
        <p:txBody>
          <a:bodyPr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Социальное сопровождение</a:t>
            </a:r>
            <a:endParaRPr lang="ru-RU" sz="24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 txBox="1">
            <a:spLocks/>
          </p:cNvSpPr>
          <p:nvPr/>
        </p:nvSpPr>
        <p:spPr>
          <a:xfrm>
            <a:off x="667265" y="4300152"/>
            <a:ext cx="10618574" cy="1252152"/>
          </a:xfrm>
          <a:prstGeom prst="rect">
            <a:avLst/>
          </a:prstGeom>
        </p:spPr>
        <p:txBody>
          <a:bodyPr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Профилактика социально-негативных явлений,правонарушений и преступлений</a:t>
            </a:r>
            <a:endParaRPr lang="ru-RU" sz="24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 txBox="1">
            <a:spLocks/>
          </p:cNvSpPr>
          <p:nvPr/>
        </p:nvSpPr>
        <p:spPr>
          <a:xfrm>
            <a:off x="581192" y="5461811"/>
            <a:ext cx="10618572" cy="1107927"/>
          </a:xfrm>
          <a:prstGeom prst="rect">
            <a:avLst/>
          </a:prstGeom>
        </p:spPr>
        <p:txBody>
          <a:bodyPr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Защита прав и законных интересов детей и молодежи</a:t>
            </a:r>
            <a:endParaRPr lang="ru-RU" sz="24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F80E271-E84B-449B-9CF0-F34E075335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-2"/>
          <a:stretch/>
        </p:blipFill>
        <p:spPr>
          <a:xfrm>
            <a:off x="439182" y="253762"/>
            <a:ext cx="5457635" cy="4399200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536010" y="4963941"/>
            <a:ext cx="5263978" cy="1596839"/>
          </a:xfrm>
        </p:spPr>
        <p:txBody>
          <a:bodyPr rtlCol="0"/>
          <a:lstStyle/>
          <a:p>
            <a:pPr rtl="0"/>
            <a:r>
              <a:rPr lang="ru-RU" sz="3500" b="1" dirty="0" smtClean="0"/>
              <a:t>ОСНОВНЫЕ ВИДЫ СОЦИАЛЬНОЙ ПОМОЩИ </a:t>
            </a:r>
            <a:br>
              <a:rPr lang="ru-RU" sz="3500" b="1" dirty="0" smtClean="0"/>
            </a:br>
            <a:r>
              <a:rPr lang="ru-RU" sz="3500" b="1" dirty="0" smtClean="0"/>
              <a:t>В УНИВЕРСИТЕТЕ</a:t>
            </a:r>
            <a:endParaRPr lang="ru-RU" sz="3500" b="1" dirty="0"/>
          </a:p>
        </p:txBody>
      </p:sp>
      <p:cxnSp>
        <p:nvCxnSpPr>
          <p:cNvPr id="12" name="Прямая соединительная линия 11" title="Разделитель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</a:extLst>
          </p:cNvPr>
          <p:cNvCxnSpPr>
            <a:cxnSpLocks/>
          </p:cNvCxnSpPr>
          <p:nvPr/>
        </p:nvCxnSpPr>
        <p:spPr bwMode="ltGray">
          <a:xfrm>
            <a:off x="680726" y="4819562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5</a:t>
            </a:fld>
            <a:endParaRPr lang="ru-RU"/>
          </a:p>
        </p:txBody>
      </p:sp>
      <p:grpSp>
        <p:nvGrpSpPr>
          <p:cNvPr id="34" name="Группа 14">
            <a:extLst>
              <a:ext uri="{FF2B5EF4-FFF2-40B4-BE49-F238E27FC236}">
                <a16:creationId xmlns:a16="http://schemas.microsoft.com/office/drawing/2014/main" xmlns="" id="{D619FC33-16ED-4246-9596-BEFEB55E4C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8" y="457200"/>
            <a:ext cx="7507082" cy="94997"/>
            <a:chOff x="438068" y="457200"/>
            <a:chExt cx="7507082" cy="94997"/>
          </a:xfrm>
        </p:grpSpPr>
        <p:sp>
          <p:nvSpPr>
            <p:cNvPr id="36" name="Прямоугольник 16">
              <a:extLst>
                <a:ext uri="{FF2B5EF4-FFF2-40B4-BE49-F238E27FC236}">
                  <a16:creationId xmlns:a16="http://schemas.microsoft.com/office/drawing/2014/main" xmlns="" id="{0230AF9A-4641-4BD8-9F95-9607CD304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Прямоугольник 17">
              <a:extLst>
                <a:ext uri="{FF2B5EF4-FFF2-40B4-BE49-F238E27FC236}">
                  <a16:creationId xmlns:a16="http://schemas.microsoft.com/office/drawing/2014/main" xmlns="" id="{8703D4EC-9389-41B6-B88B-B6FDC8CD3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70141" y="864973"/>
            <a:ext cx="5750010" cy="568410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sz="2400" dirty="0" smtClean="0"/>
              <a:t>МАТЕРИАЛЬНАЯ ПОМОЩЬ.</a:t>
            </a:r>
          </a:p>
          <a:p>
            <a:pPr lvl="0"/>
            <a:r>
              <a:rPr lang="ru-RU" sz="2400" dirty="0" smtClean="0"/>
              <a:t>МАТЕРИАЛЬНАЯ ПОМОЩЬ </a:t>
            </a:r>
            <a:br>
              <a:rPr lang="ru-RU" sz="2400" dirty="0" smtClean="0"/>
            </a:br>
            <a:r>
              <a:rPr lang="ru-RU" sz="2400" dirty="0" smtClean="0"/>
              <a:t>НА ПИТАНИЕ.</a:t>
            </a:r>
          </a:p>
          <a:p>
            <a:pPr lvl="0"/>
            <a:r>
              <a:rPr lang="ru-RU" sz="2400" dirty="0" smtClean="0"/>
              <a:t>КОМПЕНСАЦИЯ ЗА ПРОЕЗД.</a:t>
            </a:r>
          </a:p>
          <a:p>
            <a:pPr lvl="0"/>
            <a:r>
              <a:rPr lang="ru-RU" sz="2400" dirty="0" smtClean="0"/>
              <a:t>КОМПЕНСАЦИЯ РАСХОДОВ </a:t>
            </a:r>
            <a:br>
              <a:rPr lang="ru-RU" sz="2400" dirty="0" smtClean="0"/>
            </a:br>
            <a:r>
              <a:rPr lang="ru-RU" sz="2400" dirty="0" smtClean="0"/>
              <a:t>ПО НАЙМУ ЖИЛЬЯ.</a:t>
            </a:r>
          </a:p>
          <a:p>
            <a:pPr lvl="0"/>
            <a:r>
              <a:rPr lang="ru-RU" sz="2400" dirty="0" smtClean="0"/>
              <a:t>ОСВОБОЖДЕНИЕ ОТ ОПЛАТЫ ЗА ПОЛЬЗОВАНИЕ ОБЩЕЖИТИЕМ.</a:t>
            </a:r>
          </a:p>
          <a:p>
            <a:pPr lvl="0"/>
            <a:r>
              <a:rPr lang="ru-RU" sz="2400" dirty="0" smtClean="0"/>
              <a:t>ПРЕДОСТАВЛЕНИЕ ГОСУДАРСТВЕННОГО </a:t>
            </a:r>
            <a:br>
              <a:rPr lang="ru-RU" sz="2400" dirty="0" smtClean="0"/>
            </a:br>
            <a:r>
              <a:rPr lang="ru-RU" sz="2400" dirty="0" smtClean="0"/>
              <a:t>ОБЕСПЕЧЕНИЯ.</a:t>
            </a:r>
          </a:p>
          <a:p>
            <a:r>
              <a:rPr lang="ru-RU" sz="2400" dirty="0" smtClean="0"/>
              <a:t>ОЗДОРОВЛЕНИЕ.</a:t>
            </a:r>
            <a:endParaRPr lang="ru-RU" sz="2800" noProof="1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635" y="4652962"/>
            <a:ext cx="1639330" cy="163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0" y="834113"/>
            <a:ext cx="11340000" cy="569960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b="1" noProof="1" smtClean="0">
                <a:solidFill>
                  <a:srgbClr val="002060"/>
                </a:solidFill>
              </a:rPr>
              <a:t>ПСИХОЛОГИ</a:t>
            </a:r>
            <a:endParaRPr lang="ru-RU" sz="3200" b="1" noProof="1">
              <a:solidFill>
                <a:srgbClr val="002060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0DDAC36A-574D-4761-9BCF-874D3C265750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51" y="1803588"/>
            <a:ext cx="1980000" cy="1980000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806F98B-6BF9-4D0F-B7E7-561F064602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66151" y="3895103"/>
            <a:ext cx="2097780" cy="576000"/>
          </a:xfrm>
        </p:spPr>
        <p:txBody>
          <a:bodyPr rtlCol="0">
            <a:noAutofit/>
          </a:bodyPr>
          <a:lstStyle/>
          <a:p>
            <a:pPr rtl="0"/>
            <a:r>
              <a:rPr lang="ru-RU" sz="1600" b="1" noProof="1" smtClean="0"/>
              <a:t>Зайцева</a:t>
            </a:r>
            <a:br>
              <a:rPr lang="ru-RU" sz="1600" b="1" noProof="1" smtClean="0"/>
            </a:br>
            <a:r>
              <a:rPr lang="ru-RU" sz="1600" b="1" noProof="1" smtClean="0"/>
              <a:t>Антонина Игоревна</a:t>
            </a:r>
            <a:endParaRPr lang="ru-RU" sz="1600" b="1" noProof="1"/>
          </a:p>
        </p:txBody>
      </p:sp>
      <p:cxnSp>
        <p:nvCxnSpPr>
          <p:cNvPr id="21" name="Прямая соединительная линия 20" title="Разделитель">
            <a:extLst>
              <a:ext uri="{FF2B5EF4-FFF2-40B4-BE49-F238E27FC236}">
                <a16:creationId xmlns:a16="http://schemas.microsoft.com/office/drawing/2014/main" xmlns="" id="{5A0322F4-E79A-4E4D-98CA-2DC1692F90C3}"/>
              </a:ext>
            </a:extLst>
          </p:cNvPr>
          <p:cNvCxnSpPr>
            <a:cxnSpLocks/>
          </p:cNvCxnSpPr>
          <p:nvPr/>
        </p:nvCxnSpPr>
        <p:spPr>
          <a:xfrm>
            <a:off x="1156151" y="4591197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3A7E12C8-81B9-4B69-8557-9B66C1AD1251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r="20132"/>
          <a:stretch/>
        </p:blipFill>
        <p:spPr>
          <a:xfrm>
            <a:off x="4651675" y="1803588"/>
            <a:ext cx="1977080" cy="1980000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95521" y="3992599"/>
            <a:ext cx="2635380" cy="576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sz="1600" b="1" noProof="1" smtClean="0"/>
              <a:t>Янченко</a:t>
            </a:r>
            <a:br>
              <a:rPr lang="ru-RU" sz="1600" b="1" noProof="1" smtClean="0"/>
            </a:br>
            <a:r>
              <a:rPr lang="ru-RU" sz="1600" b="1" noProof="1" smtClean="0"/>
              <a:t>Елена Александровна</a:t>
            </a:r>
            <a:endParaRPr lang="ru-RU" sz="1600" b="1" noProof="1"/>
          </a:p>
        </p:txBody>
      </p:sp>
      <p:cxnSp>
        <p:nvCxnSpPr>
          <p:cNvPr id="22" name="Прямая соединительная линия 21" title="Разделитель">
            <a:extLst>
              <a:ext uri="{FF2B5EF4-FFF2-40B4-BE49-F238E27FC236}">
                <a16:creationId xmlns:a16="http://schemas.microsoft.com/office/drawing/2014/main" xmlns="" id="{0DC27E82-D5C7-4AE4-BAF3-5DBB12CA0835}"/>
              </a:ext>
            </a:extLst>
          </p:cNvPr>
          <p:cNvCxnSpPr>
            <a:cxnSpLocks/>
          </p:cNvCxnSpPr>
          <p:nvPr/>
        </p:nvCxnSpPr>
        <p:spPr>
          <a:xfrm>
            <a:off x="4913211" y="4674060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698E7AD-8D61-4952-9F38-6E6313EE4B05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79" y="1918021"/>
            <a:ext cx="1977082" cy="1977082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3BF93F76-B979-4659-9F60-ADD378371A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11924" y="4029885"/>
            <a:ext cx="1980000" cy="576000"/>
          </a:xfrm>
        </p:spPr>
        <p:txBody>
          <a:bodyPr rtlCol="0">
            <a:normAutofit fontScale="92500"/>
          </a:bodyPr>
          <a:lstStyle/>
          <a:p>
            <a:r>
              <a:rPr lang="ru-RU" sz="1600" b="1" noProof="1"/>
              <a:t>Кучинская </a:t>
            </a:r>
            <a:br>
              <a:rPr lang="ru-RU" sz="1600" b="1" noProof="1"/>
            </a:br>
            <a:r>
              <a:rPr lang="ru-RU" sz="1600" b="1" noProof="1"/>
              <a:t>Наталья Леонидовна</a:t>
            </a:r>
          </a:p>
        </p:txBody>
      </p:sp>
      <p:cxnSp>
        <p:nvCxnSpPr>
          <p:cNvPr id="23" name="Прямая соединительная линия 22" title="Разделитель">
            <a:extLst>
              <a:ext uri="{FF2B5EF4-FFF2-40B4-BE49-F238E27FC236}">
                <a16:creationId xmlns:a16="http://schemas.microsoft.com/office/drawing/2014/main" xmlns="" id="{8C3BE7D2-4C35-4BA9-9A98-1A6E17A84A71}"/>
              </a:ext>
            </a:extLst>
          </p:cNvPr>
          <p:cNvCxnSpPr>
            <a:cxnSpLocks/>
          </p:cNvCxnSpPr>
          <p:nvPr/>
        </p:nvCxnSpPr>
        <p:spPr>
          <a:xfrm>
            <a:off x="8401924" y="4674060"/>
            <a:ext cx="18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79F4F6B-299B-431B-AD93-01AF893D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6</a:t>
            </a:fld>
            <a:endParaRPr lang="ru-RU" noProof="1"/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81092" y="4680695"/>
            <a:ext cx="2467897" cy="712470"/>
          </a:xfrm>
        </p:spPr>
        <p:txBody>
          <a:bodyPr rtlCol="0">
            <a:noAutofit/>
          </a:bodyPr>
          <a:lstStyle/>
          <a:p>
            <a:pPr rtl="0">
              <a:spcAft>
                <a:spcPts val="1200"/>
              </a:spcAft>
            </a:pPr>
            <a:r>
              <a:rPr lang="ru-RU" sz="1200" noProof="1" smtClean="0"/>
              <a:t>ФКСиС</a:t>
            </a:r>
            <a:br>
              <a:rPr lang="ru-RU" sz="1200" noProof="1" smtClean="0"/>
            </a:br>
            <a:r>
              <a:rPr lang="ru-RU" sz="1200" noProof="1" smtClean="0"/>
              <a:t>педагог-психолог </a:t>
            </a:r>
            <a:endParaRPr lang="ru-RU" sz="1200" noProof="1"/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3654" y="5368210"/>
            <a:ext cx="2467897" cy="1106820"/>
          </a:xfrm>
        </p:spPr>
        <p:txBody>
          <a:bodyPr rtlCol="0">
            <a:noAutofit/>
          </a:bodyPr>
          <a:lstStyle/>
          <a:p>
            <a:pPr algn="l" rtl="0"/>
            <a:r>
              <a:rPr lang="en-US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корпус, каб. 324а</a:t>
            </a:r>
          </a:p>
          <a:p>
            <a:pPr algn="l" rtl="0"/>
            <a:r>
              <a:rPr lang="ru-RU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Тел.: +375 17 293 85 76</a:t>
            </a:r>
          </a:p>
          <a:p>
            <a:pPr algn="l"/>
            <a:r>
              <a:rPr lang="en-US" sz="1200" b="1" noProof="1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a.zajtseva@bsuir.by</a:t>
            </a:r>
            <a:endParaRPr lang="ru-RU" sz="12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79262" y="4754028"/>
            <a:ext cx="2467897" cy="712470"/>
          </a:xfrm>
        </p:spPr>
        <p:txBody>
          <a:bodyPr rtlCol="0">
            <a:noAutofit/>
          </a:bodyPr>
          <a:lstStyle/>
          <a:p>
            <a:pPr>
              <a:spcAft>
                <a:spcPts val="1200"/>
              </a:spcAft>
            </a:pPr>
            <a:r>
              <a:rPr lang="ru-RU" sz="1200" noProof="1" smtClean="0"/>
              <a:t>ФИБ, ФРЭ</a:t>
            </a:r>
            <a:br>
              <a:rPr lang="ru-RU" sz="1200" noProof="1" smtClean="0"/>
            </a:br>
            <a:r>
              <a:rPr lang="ru-RU" sz="1200" noProof="1" smtClean="0"/>
              <a:t>п</a:t>
            </a:r>
            <a:r>
              <a:rPr lang="ru-RU" sz="1200" noProof="1"/>
              <a:t>едагог-психолог 2 категории,</a:t>
            </a:r>
            <a:br>
              <a:rPr lang="ru-RU" sz="1200" noProof="1"/>
            </a:br>
            <a:r>
              <a:rPr lang="ru-RU" sz="1200" noProof="1"/>
              <a:t>магистр технических наук</a:t>
            </a:r>
          </a:p>
        </p:txBody>
      </p:sp>
      <p:sp>
        <p:nvSpPr>
          <p:cNvPr id="31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94325" y="5368210"/>
            <a:ext cx="2467897" cy="1106820"/>
          </a:xfrm>
        </p:spPr>
        <p:txBody>
          <a:bodyPr rtlCol="0">
            <a:noAutofit/>
          </a:bodyPr>
          <a:lstStyle/>
          <a:p>
            <a:pPr algn="l" rtl="0"/>
            <a:r>
              <a:rPr lang="en-US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корпус, каб. 324а</a:t>
            </a:r>
          </a:p>
          <a:p>
            <a:pPr algn="l" rtl="0"/>
            <a:r>
              <a:rPr lang="ru-RU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Тел.: +375 17 293 85 76</a:t>
            </a:r>
          </a:p>
          <a:p>
            <a:pPr algn="l"/>
            <a:r>
              <a:rPr lang="en-US" sz="1200" b="1" noProof="1">
                <a:latin typeface="Arial" panose="020B0604020202020204" pitchFamily="34" charset="0"/>
                <a:cs typeface="Arial" panose="020B0604020202020204" pitchFamily="34" charset="0"/>
              </a:rPr>
              <a:t>E-mail: e.yanchenko@bsuir.by</a:t>
            </a:r>
            <a:endParaRPr lang="ru-RU" sz="12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067975" y="4740667"/>
            <a:ext cx="2467897" cy="712470"/>
          </a:xfrm>
        </p:spPr>
        <p:txBody>
          <a:bodyPr rtlCol="0">
            <a:noAutofit/>
          </a:bodyPr>
          <a:lstStyle/>
          <a:p>
            <a:pPr>
              <a:spcAft>
                <a:spcPts val="1200"/>
              </a:spcAft>
            </a:pPr>
            <a:r>
              <a:rPr lang="ru-RU" sz="1200" noProof="1" smtClean="0"/>
              <a:t>ИЭФ,ФРЭ</a:t>
            </a:r>
          </a:p>
          <a:p>
            <a:pPr>
              <a:spcAft>
                <a:spcPts val="1200"/>
              </a:spcAft>
            </a:pPr>
            <a:r>
              <a:rPr lang="ru-RU" sz="1200" noProof="1" smtClean="0"/>
              <a:t>педагог-психолог </a:t>
            </a:r>
            <a:r>
              <a:rPr lang="ru-RU" sz="1200" noProof="1"/>
              <a:t>1 категории, магистр психологических </a:t>
            </a:r>
            <a:r>
              <a:rPr lang="ru-RU" sz="1200" noProof="1" smtClean="0"/>
              <a:t>наук</a:t>
            </a:r>
            <a:endParaRPr lang="ru-RU" sz="1200" noProof="1"/>
          </a:p>
        </p:txBody>
      </p:sp>
      <p:sp>
        <p:nvSpPr>
          <p:cNvPr id="35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199102" y="5466498"/>
            <a:ext cx="2467897" cy="1106820"/>
          </a:xfrm>
        </p:spPr>
        <p:txBody>
          <a:bodyPr rtlCol="0">
            <a:noAutofit/>
          </a:bodyPr>
          <a:lstStyle/>
          <a:p>
            <a:pPr algn="l" rtl="0"/>
            <a:r>
              <a:rPr lang="en-US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корпус, каб. 324а</a:t>
            </a:r>
          </a:p>
          <a:p>
            <a:pPr algn="l" rtl="0"/>
            <a:r>
              <a:rPr lang="ru-RU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Тел.: +375 17 293 85 76</a:t>
            </a:r>
          </a:p>
          <a:p>
            <a:pPr algn="l"/>
            <a:r>
              <a:rPr lang="en-US" sz="12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E-mail:kuchinskaya@bsuir.by</a:t>
            </a:r>
            <a:endParaRPr lang="en-US" sz="12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0" y="834113"/>
            <a:ext cx="11340000" cy="569960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b="1" noProof="1" smtClean="0">
                <a:solidFill>
                  <a:srgbClr val="002060"/>
                </a:solidFill>
              </a:rPr>
              <a:t>ПСИХОЛОГИ</a:t>
            </a:r>
            <a:endParaRPr lang="ru-RU" sz="3200" b="1" noProof="1">
              <a:solidFill>
                <a:srgbClr val="002060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0DDAC36A-574D-4761-9BCF-874D3C265750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14" y="1784825"/>
            <a:ext cx="1977082" cy="1977082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806F98B-6BF9-4D0F-B7E7-561F064602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64407" y="4106321"/>
            <a:ext cx="2467897" cy="576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sz="1600" b="1" noProof="1" smtClean="0">
                <a:solidFill>
                  <a:schemeClr val="tx1"/>
                </a:solidFill>
              </a:rPr>
              <a:t>Лапотко </a:t>
            </a:r>
            <a:br>
              <a:rPr lang="ru-RU" sz="1600" b="1" noProof="1" smtClean="0">
                <a:solidFill>
                  <a:schemeClr val="tx1"/>
                </a:solidFill>
              </a:rPr>
            </a:br>
            <a:r>
              <a:rPr lang="ru-RU" sz="1600" b="1" noProof="1" smtClean="0">
                <a:solidFill>
                  <a:schemeClr val="tx1"/>
                </a:solidFill>
              </a:rPr>
              <a:t>Ирина Викторовна</a:t>
            </a:r>
            <a:endParaRPr lang="ru-RU" sz="1600" b="1" noProof="1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 title="Разделитель">
            <a:extLst>
              <a:ext uri="{FF2B5EF4-FFF2-40B4-BE49-F238E27FC236}">
                <a16:creationId xmlns:a16="http://schemas.microsoft.com/office/drawing/2014/main" xmlns="" id="{5A0322F4-E79A-4E4D-98CA-2DC1692F90C3}"/>
              </a:ext>
            </a:extLst>
          </p:cNvPr>
          <p:cNvCxnSpPr>
            <a:cxnSpLocks/>
          </p:cNvCxnSpPr>
          <p:nvPr/>
        </p:nvCxnSpPr>
        <p:spPr>
          <a:xfrm>
            <a:off x="1398355" y="4727861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70337" y="4885654"/>
            <a:ext cx="2561967" cy="427855"/>
          </a:xfrm>
        </p:spPr>
        <p:txBody>
          <a:bodyPr rtlCol="0">
            <a:noAutofit/>
          </a:bodyPr>
          <a:lstStyle/>
          <a:p>
            <a:pPr rtl="0"/>
            <a:r>
              <a:rPr lang="ru-RU" sz="1200" noProof="1" smtClean="0"/>
              <a:t>ФКП</a:t>
            </a:r>
            <a:endParaRPr lang="ru-RU" sz="1200" noProof="1"/>
          </a:p>
          <a:p>
            <a:pPr rtl="0"/>
            <a:r>
              <a:rPr lang="ru-RU" sz="1200" noProof="1" smtClean="0"/>
              <a:t>педагог-психолог</a:t>
            </a:r>
            <a:endParaRPr lang="ru-RU" sz="1200" noProof="1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3A7E12C8-81B9-4B69-8557-9B66C1AD1251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57" y="1866516"/>
            <a:ext cx="1977081" cy="1977081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10548" y="4092582"/>
            <a:ext cx="2635380" cy="576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sz="1600" b="1" noProof="1" smtClean="0">
                <a:solidFill>
                  <a:schemeClr val="tx1"/>
                </a:solidFill>
              </a:rPr>
              <a:t>Киселева</a:t>
            </a:r>
            <a:br>
              <a:rPr lang="ru-RU" sz="1600" b="1" noProof="1" smtClean="0">
                <a:solidFill>
                  <a:schemeClr val="tx1"/>
                </a:solidFill>
              </a:rPr>
            </a:br>
            <a:r>
              <a:rPr lang="ru-RU" sz="1600" b="1" noProof="1" smtClean="0">
                <a:solidFill>
                  <a:schemeClr val="tx1"/>
                </a:solidFill>
              </a:rPr>
              <a:t>Наталья Фёдоровна</a:t>
            </a:r>
            <a:endParaRPr lang="ru-RU" sz="1600" b="1" noProof="1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 title="Разделитель">
            <a:extLst>
              <a:ext uri="{FF2B5EF4-FFF2-40B4-BE49-F238E27FC236}">
                <a16:creationId xmlns:a16="http://schemas.microsoft.com/office/drawing/2014/main" xmlns="" id="{0DC27E82-D5C7-4AE4-BAF3-5DBB12CA0835}"/>
              </a:ext>
            </a:extLst>
          </p:cNvPr>
          <p:cNvCxnSpPr>
            <a:cxnSpLocks/>
          </p:cNvCxnSpPr>
          <p:nvPr/>
        </p:nvCxnSpPr>
        <p:spPr>
          <a:xfrm>
            <a:off x="4884757" y="4718965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79F4F6B-299B-431B-AD93-01AF893D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7</a:t>
            </a:fld>
            <a:endParaRPr lang="ru-RU" noProof="1"/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64407" y="5402727"/>
            <a:ext cx="2467897" cy="1106820"/>
          </a:xfrm>
        </p:spPr>
        <p:txBody>
          <a:bodyPr rtlCol="0">
            <a:noAutofit/>
          </a:bodyPr>
          <a:lstStyle/>
          <a:p>
            <a:pPr algn="l" rtl="0"/>
            <a:r>
              <a:rPr lang="ru-RU" sz="1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 №1, каб. 116</a:t>
            </a:r>
          </a:p>
          <a:p>
            <a:pPr algn="l" rtl="0"/>
            <a:r>
              <a:rPr lang="ru-RU" sz="1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+375 17 293 21 44</a:t>
            </a:r>
          </a:p>
          <a:p>
            <a:pPr algn="l"/>
            <a:r>
              <a:rPr lang="en-US" sz="1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i.lapotko@bsuir.by</a:t>
            </a:r>
            <a:endParaRPr lang="ru-RU" sz="12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634550" y="4917567"/>
            <a:ext cx="2467897" cy="42785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sz="1200" noProof="1" smtClean="0"/>
              <a:t>ФИТУ</a:t>
            </a:r>
            <a:br>
              <a:rPr lang="ru-RU" sz="1200" noProof="1" smtClean="0"/>
            </a:br>
            <a:r>
              <a:rPr lang="ru-RU" sz="1200" noProof="1" smtClean="0"/>
              <a:t>педагог-психолог 2 категории</a:t>
            </a:r>
            <a:endParaRPr lang="ru-RU" sz="1200" noProof="1"/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634550" y="5402727"/>
            <a:ext cx="2474494" cy="1106820"/>
          </a:xfrm>
        </p:spPr>
        <p:txBody>
          <a:bodyPr rtlCol="0">
            <a:noAutofit/>
          </a:bodyPr>
          <a:lstStyle/>
          <a:p>
            <a:pPr algn="l" rtl="0"/>
            <a:r>
              <a:rPr lang="ru-RU" sz="1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 №2, каб. 600</a:t>
            </a:r>
          </a:p>
          <a:p>
            <a:pPr algn="l" rtl="0"/>
            <a:r>
              <a:rPr lang="ru-RU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+375 17 293 21 89</a:t>
            </a:r>
          </a:p>
          <a:p>
            <a:pPr algn="l"/>
            <a:r>
              <a:rPr lang="en-US" sz="1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n.kiseleva@bsuir.by</a:t>
            </a:r>
            <a:endParaRPr lang="ru-RU" sz="12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5458" y="4106321"/>
            <a:ext cx="2809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noProof="1" smtClean="0"/>
              <a:t>Милто Ольга Анатольевна</a:t>
            </a:r>
            <a:endParaRPr lang="ru-RU" b="1" noProof="1"/>
          </a:p>
        </p:txBody>
      </p:sp>
      <p:cxnSp>
        <p:nvCxnSpPr>
          <p:cNvPr id="18" name="Прямая соединительная линия 17" title="Разделитель">
            <a:extLst>
              <a:ext uri="{FF2B5EF4-FFF2-40B4-BE49-F238E27FC236}">
                <a16:creationId xmlns:a16="http://schemas.microsoft.com/office/drawing/2014/main" xmlns="" id="{0DC27E82-D5C7-4AE4-BAF3-5DBB12CA0835}"/>
              </a:ext>
            </a:extLst>
          </p:cNvPr>
          <p:cNvCxnSpPr>
            <a:cxnSpLocks/>
          </p:cNvCxnSpPr>
          <p:nvPr/>
        </p:nvCxnSpPr>
        <p:spPr>
          <a:xfrm>
            <a:off x="8660009" y="4752652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326060" y="4926947"/>
            <a:ext cx="2467897" cy="427855"/>
          </a:xfrm>
        </p:spPr>
        <p:txBody>
          <a:bodyPr rtlCol="0">
            <a:noAutofit/>
          </a:bodyPr>
          <a:lstStyle/>
          <a:p>
            <a:pPr rtl="0"/>
            <a:r>
              <a:rPr lang="ru-RU" sz="1100" noProof="1" smtClean="0">
                <a:latin typeface="Arial" panose="020B0604020202020204" pitchFamily="34" charset="0"/>
                <a:cs typeface="Arial" panose="020B0604020202020204" pitchFamily="34" charset="0"/>
              </a:rPr>
              <a:t>педагог-психолог</a:t>
            </a:r>
          </a:p>
          <a:p>
            <a:pPr rtl="0"/>
            <a:r>
              <a:rPr lang="ru-RU" sz="1100" noProof="1" smtClean="0">
                <a:latin typeface="Arial" panose="020B0604020202020204" pitchFamily="34" charset="0"/>
                <a:cs typeface="Arial" panose="020B0604020202020204" pitchFamily="34" charset="0"/>
              </a:rPr>
              <a:t>Общежития №4, №5</a:t>
            </a:r>
            <a:endParaRPr lang="ru-RU" sz="11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52302" y="5377469"/>
            <a:ext cx="3113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 </a:t>
            </a:r>
            <a:r>
              <a:rPr lang="ru-RU" sz="1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 (каб.720), №5</a:t>
            </a:r>
            <a:endParaRPr lang="ru-RU" sz="12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.: +375 17 </a:t>
            </a:r>
            <a:r>
              <a:rPr lang="en-US" sz="1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392 99 41</a:t>
            </a:r>
            <a:endParaRPr lang="ru-RU" sz="1200" b="1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1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o.milto@bsuir.by</a:t>
            </a:r>
            <a:endParaRPr lang="ru-RU" sz="12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4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>
          <a:xfrm>
            <a:off x="8480396" y="1862397"/>
            <a:ext cx="1979613" cy="1981200"/>
          </a:xfrm>
        </p:spPr>
      </p:pic>
    </p:spTree>
    <p:extLst>
      <p:ext uri="{BB962C8B-B14F-4D97-AF65-F5344CB8AC3E}">
        <p14:creationId xmlns:p14="http://schemas.microsoft.com/office/powerpoint/2010/main" val="39662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7950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Принципы </a:t>
            </a:r>
            <a:r>
              <a:rPr lang="ru-RU" sz="3200" dirty="0"/>
              <a:t>оказания психологической </a:t>
            </a:r>
            <a:r>
              <a:rPr lang="ru-RU" sz="3200" dirty="0" smtClean="0"/>
              <a:t>помощи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 smtClean="0"/>
              <a:t>(Закон </a:t>
            </a:r>
            <a:r>
              <a:rPr lang="ru-RU" sz="1400" dirty="0"/>
              <a:t>РЕСПУБЛИКИ </a:t>
            </a:r>
            <a:r>
              <a:rPr lang="ru-RU" sz="1400" dirty="0" smtClean="0"/>
              <a:t>БЕЛАРУСЬ 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dirty="0" smtClean="0"/>
              <a:t> </a:t>
            </a:r>
            <a:r>
              <a:rPr lang="ru-RU" sz="1400" dirty="0"/>
              <a:t>июля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ru-RU" sz="1400" dirty="0"/>
              <a:t> г. №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153-</a:t>
            </a:r>
            <a:r>
              <a:rPr lang="ru-RU" sz="1400" dirty="0" smtClean="0"/>
              <a:t>З «Об </a:t>
            </a:r>
            <a:r>
              <a:rPr lang="ru-RU" sz="1400" dirty="0"/>
              <a:t>оказании психологической </a:t>
            </a:r>
            <a:r>
              <a:rPr lang="ru-RU" sz="1400" dirty="0" smtClean="0"/>
              <a:t>помощи», статья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974550"/>
            <a:ext cx="11029615" cy="43273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Психологическая </a:t>
            </a:r>
            <a:r>
              <a:rPr lang="ru-RU" b="1" dirty="0"/>
              <a:t>помощь оказывается на основе принципов:</a:t>
            </a:r>
          </a:p>
          <a:p>
            <a:r>
              <a:rPr lang="ru-RU" sz="2100" b="1" dirty="0" smtClean="0">
                <a:solidFill>
                  <a:schemeClr val="accent1"/>
                </a:solidFill>
              </a:rPr>
              <a:t>ЗАКОННОСТИ;</a:t>
            </a:r>
          </a:p>
          <a:p>
            <a:r>
              <a:rPr lang="ru-RU" sz="2100" b="1" dirty="0" smtClean="0">
                <a:solidFill>
                  <a:schemeClr val="accent1"/>
                </a:solidFill>
              </a:rPr>
              <a:t>УВАЖЕНИЯ И СОБЛЮДЕНИЯ ПРАВ, ЗАКОННЫХ ИНТЕРЕСОВ И СВОБОД ГРАЖДАН</a:t>
            </a:r>
            <a:br>
              <a:rPr lang="ru-RU" sz="2100" b="1" dirty="0" smtClean="0">
                <a:solidFill>
                  <a:schemeClr val="accent1"/>
                </a:solidFill>
              </a:rPr>
            </a:br>
            <a:r>
              <a:rPr lang="ru-RU" dirty="0" smtClean="0"/>
              <a:t>недопустимо предвзятое отношение к клиенту, какое бы субъективное впечатление он ни производил своим видом, </a:t>
            </a:r>
            <a:br>
              <a:rPr lang="ru-RU" dirty="0" smtClean="0"/>
            </a:br>
            <a:r>
              <a:rPr lang="ru-RU" dirty="0" smtClean="0"/>
              <a:t>юридическим и социальным положением;</a:t>
            </a:r>
          </a:p>
          <a:p>
            <a:r>
              <a:rPr lang="ru-RU" sz="2100" b="1" dirty="0" smtClean="0">
                <a:solidFill>
                  <a:schemeClr val="accent1"/>
                </a:solidFill>
              </a:rPr>
              <a:t>ДОБРОВОЛЬНОСТИ ПОЛУЧЕНИЯ ПСИХОЛОГИЧЕСКОЙ ПОМОЩИ;</a:t>
            </a:r>
          </a:p>
          <a:p>
            <a:r>
              <a:rPr lang="ru-RU" sz="2100" b="1" dirty="0" smtClean="0">
                <a:solidFill>
                  <a:schemeClr val="accent1"/>
                </a:solidFill>
              </a:rPr>
              <a:t>ДОСТУПНОСТИ ПОЛУЧЕНИЯ ПСИХОЛОГИЧЕСКОЙ ПОМОЩИ;</a:t>
            </a:r>
          </a:p>
          <a:p>
            <a:r>
              <a:rPr lang="ru-RU" sz="2100" b="1" dirty="0" smtClean="0">
                <a:solidFill>
                  <a:schemeClr val="accent1"/>
                </a:solidFill>
              </a:rPr>
              <a:t>КОНФИДЕНЦИАЛЬНОСТИ</a:t>
            </a: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dirty="0" smtClean="0"/>
              <a:t>материал</a:t>
            </a:r>
            <a:r>
              <a:rPr lang="ru-RU" dirty="0"/>
              <a:t>, полученный психологом в процессе его работы с испытуемым на основе доверительных отношений, не подлежит сознательному или случайному разглашению и должен быть представлен таким образом, чтобы он не мог скомпрометировать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ни </a:t>
            </a:r>
            <a:r>
              <a:rPr lang="ru-RU" dirty="0"/>
              <a:t>клиента, ни заказчика (лицо/организация, направляющие к психологу), ни психолога, ни психологическую </a:t>
            </a:r>
            <a:r>
              <a:rPr lang="ru-RU" dirty="0" smtClean="0"/>
              <a:t>науку;</a:t>
            </a:r>
            <a:endParaRPr lang="ru-RU" dirty="0"/>
          </a:p>
          <a:p>
            <a:r>
              <a:rPr lang="ru-RU" sz="2100" b="1" dirty="0" smtClean="0">
                <a:solidFill>
                  <a:schemeClr val="accent1"/>
                </a:solidFill>
              </a:rPr>
              <a:t>НАУЧНОЙ ОБОСНОВАННОСТИ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организация </a:t>
            </a:r>
            <a:r>
              <a:rPr lang="ru-RU" dirty="0"/>
              <a:t>работы психолога должна быть такой, чтобы ни ее процесс, ни ее результаты не наносили ущерба здоровью,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состоянию </a:t>
            </a:r>
            <a:r>
              <a:rPr lang="ru-RU" dirty="0"/>
              <a:t>или социальному положению </a:t>
            </a:r>
            <a:r>
              <a:rPr lang="ru-RU" dirty="0" smtClean="0"/>
              <a:t>клиента;</a:t>
            </a:r>
            <a:endParaRPr lang="ru-RU" dirty="0"/>
          </a:p>
          <a:p>
            <a:r>
              <a:rPr lang="ru-RU" sz="2100" b="1" dirty="0" smtClean="0">
                <a:solidFill>
                  <a:schemeClr val="accent1"/>
                </a:solidFill>
              </a:rPr>
              <a:t>ПРОФЕССИОНАЛИЗМА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психолог </a:t>
            </a:r>
            <a:r>
              <a:rPr lang="ru-RU" dirty="0"/>
              <a:t>имеет право браться за решение только тех вопросов, по которым он профессионально осведомлен и наделен соответствующими правами и полномочиями выполнения различных </a:t>
            </a:r>
            <a:r>
              <a:rPr lang="ru-RU" dirty="0" smtClean="0"/>
              <a:t>воздействий.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C05B2B-CD05-4C12-A1EF-05C3A00E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7" y="769752"/>
            <a:ext cx="11340000" cy="432000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b="1" noProof="1" smtClean="0">
                <a:solidFill>
                  <a:srgbClr val="002060"/>
                </a:solidFill>
              </a:rPr>
              <a:t>Направления деятельности психологов</a:t>
            </a:r>
            <a:endParaRPr lang="ru-RU" sz="3200" b="1" noProof="1">
              <a:solidFill>
                <a:srgbClr val="002060"/>
              </a:solidFill>
            </a:endParaRPr>
          </a:p>
        </p:txBody>
      </p:sp>
      <p:grpSp>
        <p:nvGrpSpPr>
          <p:cNvPr id="8" name="Группа 7" hidden="1" title="Логотип">
            <a:extLst>
              <a:ext uri="{FF2B5EF4-FFF2-40B4-BE49-F238E27FC236}">
                <a16:creationId xmlns:a16="http://schemas.microsoft.com/office/drawing/2014/main" xmlns="" id="{94882B89-A9DE-4B01-BA11-418159BD5713}"/>
              </a:ext>
            </a:extLst>
          </p:cNvPr>
          <p:cNvGrpSpPr/>
          <p:nvPr/>
        </p:nvGrpSpPr>
        <p:grpSpPr>
          <a:xfrm>
            <a:off x="8496557" y="2356052"/>
            <a:ext cx="1404722" cy="299741"/>
            <a:chOff x="6510608" y="1858229"/>
            <a:chExt cx="2159571" cy="460812"/>
          </a:xfrm>
          <a:gradFill>
            <a:gsLst>
              <a:gs pos="0">
                <a:schemeClr val="accent1"/>
              </a:gs>
              <a:gs pos="51300">
                <a:schemeClr val="accent2"/>
              </a:gs>
              <a:gs pos="100000">
                <a:schemeClr val="accent3"/>
              </a:gs>
            </a:gsLst>
            <a:lin ang="0" scaled="0"/>
          </a:gradFill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xmlns="" id="{D93F60B0-6C6B-43A8-896B-88989F2D8E27}"/>
                </a:ext>
              </a:extLst>
            </p:cNvPr>
            <p:cNvSpPr/>
            <p:nvPr/>
          </p:nvSpPr>
          <p:spPr>
            <a:xfrm>
              <a:off x="6510608" y="1858229"/>
              <a:ext cx="351467" cy="351467"/>
            </a:xfrm>
            <a:custGeom>
              <a:avLst/>
              <a:gdLst>
                <a:gd name="connsiteX0" fmla="*/ 154255 w 351467"/>
                <a:gd name="connsiteY0" fmla="*/ 228454 h 351467"/>
                <a:gd name="connsiteX1" fmla="*/ 29289 w 351467"/>
                <a:gd name="connsiteY1" fmla="*/ 29289 h 351467"/>
                <a:gd name="connsiteX2" fmla="*/ 115203 w 351467"/>
                <a:gd name="connsiteY2" fmla="*/ 29289 h 351467"/>
                <a:gd name="connsiteX3" fmla="*/ 193307 w 351467"/>
                <a:gd name="connsiteY3" fmla="*/ 162065 h 351467"/>
                <a:gd name="connsiteX4" fmla="*/ 271411 w 351467"/>
                <a:gd name="connsiteY4" fmla="*/ 29289 h 351467"/>
                <a:gd name="connsiteX5" fmla="*/ 353420 w 351467"/>
                <a:gd name="connsiteY5" fmla="*/ 29289 h 351467"/>
                <a:gd name="connsiteX6" fmla="*/ 228454 w 351467"/>
                <a:gd name="connsiteY6" fmla="*/ 224548 h 351467"/>
                <a:gd name="connsiteX7" fmla="*/ 228454 w 351467"/>
                <a:gd name="connsiteY7" fmla="*/ 353420 h 351467"/>
                <a:gd name="connsiteX8" fmla="*/ 154255 w 351467"/>
                <a:gd name="connsiteY8" fmla="*/ 353420 h 351467"/>
                <a:gd name="connsiteX9" fmla="*/ 154255 w 351467"/>
                <a:gd name="connsiteY9" fmla="*/ 228454 h 3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1467" h="351467">
                  <a:moveTo>
                    <a:pt x="154255" y="228454"/>
                  </a:moveTo>
                  <a:lnTo>
                    <a:pt x="29289" y="29289"/>
                  </a:lnTo>
                  <a:lnTo>
                    <a:pt x="115203" y="29289"/>
                  </a:lnTo>
                  <a:lnTo>
                    <a:pt x="193307" y="162065"/>
                  </a:lnTo>
                  <a:lnTo>
                    <a:pt x="271411" y="29289"/>
                  </a:lnTo>
                  <a:lnTo>
                    <a:pt x="353420" y="29289"/>
                  </a:lnTo>
                  <a:lnTo>
                    <a:pt x="228454" y="224548"/>
                  </a:lnTo>
                  <a:lnTo>
                    <a:pt x="228454" y="353420"/>
                  </a:lnTo>
                  <a:lnTo>
                    <a:pt x="154255" y="353420"/>
                  </a:lnTo>
                  <a:lnTo>
                    <a:pt x="154255" y="2284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633A7EE4-6A03-487B-83A4-31794D1C2623}"/>
                </a:ext>
              </a:extLst>
            </p:cNvPr>
            <p:cNvSpPr/>
            <p:nvPr/>
          </p:nvSpPr>
          <p:spPr>
            <a:xfrm>
              <a:off x="6783972" y="1928522"/>
              <a:ext cx="312415" cy="312415"/>
            </a:xfrm>
            <a:custGeom>
              <a:avLst/>
              <a:gdLst>
                <a:gd name="connsiteX0" fmla="*/ 29289 w 312415"/>
                <a:gd name="connsiteY0" fmla="*/ 162065 h 312415"/>
                <a:gd name="connsiteX1" fmla="*/ 29289 w 312415"/>
                <a:gd name="connsiteY1" fmla="*/ 162065 h 312415"/>
                <a:gd name="connsiteX2" fmla="*/ 165971 w 312415"/>
                <a:gd name="connsiteY2" fmla="*/ 29289 h 312415"/>
                <a:gd name="connsiteX3" fmla="*/ 302652 w 312415"/>
                <a:gd name="connsiteY3" fmla="*/ 158160 h 312415"/>
                <a:gd name="connsiteX4" fmla="*/ 302652 w 312415"/>
                <a:gd name="connsiteY4" fmla="*/ 158160 h 312415"/>
                <a:gd name="connsiteX5" fmla="*/ 165971 w 312415"/>
                <a:gd name="connsiteY5" fmla="*/ 287031 h 312415"/>
                <a:gd name="connsiteX6" fmla="*/ 29289 w 312415"/>
                <a:gd name="connsiteY6" fmla="*/ 162065 h 312415"/>
                <a:gd name="connsiteX7" fmla="*/ 232359 w 312415"/>
                <a:gd name="connsiteY7" fmla="*/ 162065 h 312415"/>
                <a:gd name="connsiteX8" fmla="*/ 232359 w 312415"/>
                <a:gd name="connsiteY8" fmla="*/ 162065 h 312415"/>
                <a:gd name="connsiteX9" fmla="*/ 165971 w 312415"/>
                <a:gd name="connsiteY9" fmla="*/ 91772 h 312415"/>
                <a:gd name="connsiteX10" fmla="*/ 99582 w 312415"/>
                <a:gd name="connsiteY10" fmla="*/ 162065 h 312415"/>
                <a:gd name="connsiteX11" fmla="*/ 99582 w 312415"/>
                <a:gd name="connsiteY11" fmla="*/ 162065 h 312415"/>
                <a:gd name="connsiteX12" fmla="*/ 165971 w 312415"/>
                <a:gd name="connsiteY12" fmla="*/ 232359 h 312415"/>
                <a:gd name="connsiteX13" fmla="*/ 232359 w 312415"/>
                <a:gd name="connsiteY13" fmla="*/ 162065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415" h="312415">
                  <a:moveTo>
                    <a:pt x="29289" y="162065"/>
                  </a:moveTo>
                  <a:lnTo>
                    <a:pt x="29289" y="162065"/>
                  </a:lnTo>
                  <a:cubicBezTo>
                    <a:pt x="29289" y="87867"/>
                    <a:pt x="87867" y="29289"/>
                    <a:pt x="165971" y="29289"/>
                  </a:cubicBezTo>
                  <a:cubicBezTo>
                    <a:pt x="244075" y="29289"/>
                    <a:pt x="302652" y="87867"/>
                    <a:pt x="302652" y="158160"/>
                  </a:cubicBezTo>
                  <a:lnTo>
                    <a:pt x="302652" y="158160"/>
                  </a:lnTo>
                  <a:cubicBezTo>
                    <a:pt x="302652" y="228454"/>
                    <a:pt x="244075" y="287031"/>
                    <a:pt x="165971" y="287031"/>
                  </a:cubicBezTo>
                  <a:cubicBezTo>
                    <a:pt x="87867" y="290937"/>
                    <a:pt x="29289" y="236264"/>
                    <a:pt x="29289" y="162065"/>
                  </a:cubicBezTo>
                  <a:close/>
                  <a:moveTo>
                    <a:pt x="232359" y="162065"/>
                  </a:moveTo>
                  <a:lnTo>
                    <a:pt x="232359" y="162065"/>
                  </a:lnTo>
                  <a:cubicBezTo>
                    <a:pt x="232359" y="123013"/>
                    <a:pt x="205023" y="91772"/>
                    <a:pt x="165971" y="91772"/>
                  </a:cubicBezTo>
                  <a:cubicBezTo>
                    <a:pt x="126919" y="91772"/>
                    <a:pt x="99582" y="123013"/>
                    <a:pt x="99582" y="162065"/>
                  </a:cubicBezTo>
                  <a:lnTo>
                    <a:pt x="99582" y="162065"/>
                  </a:lnTo>
                  <a:cubicBezTo>
                    <a:pt x="99582" y="197212"/>
                    <a:pt x="126919" y="232359"/>
                    <a:pt x="165971" y="232359"/>
                  </a:cubicBezTo>
                  <a:cubicBezTo>
                    <a:pt x="208928" y="232359"/>
                    <a:pt x="232359" y="201117"/>
                    <a:pt x="232359" y="162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4BE9D877-72F4-48B2-A755-5AB2A07A0AFF}"/>
                </a:ext>
              </a:extLst>
            </p:cNvPr>
            <p:cNvSpPr/>
            <p:nvPr/>
          </p:nvSpPr>
          <p:spPr>
            <a:xfrm>
              <a:off x="7084671" y="1936333"/>
              <a:ext cx="273363" cy="312415"/>
            </a:xfrm>
            <a:custGeom>
              <a:avLst/>
              <a:gdLst>
                <a:gd name="connsiteX0" fmla="*/ 29289 w 273363"/>
                <a:gd name="connsiteY0" fmla="*/ 189402 h 312415"/>
                <a:gd name="connsiteX1" fmla="*/ 29289 w 273363"/>
                <a:gd name="connsiteY1" fmla="*/ 29289 h 312415"/>
                <a:gd name="connsiteX2" fmla="*/ 99582 w 273363"/>
                <a:gd name="connsiteY2" fmla="*/ 29289 h 312415"/>
                <a:gd name="connsiteX3" fmla="*/ 99582 w 273363"/>
                <a:gd name="connsiteY3" fmla="*/ 169876 h 312415"/>
                <a:gd name="connsiteX4" fmla="*/ 142540 w 273363"/>
                <a:gd name="connsiteY4" fmla="*/ 220643 h 312415"/>
                <a:gd name="connsiteX5" fmla="*/ 185497 w 273363"/>
                <a:gd name="connsiteY5" fmla="*/ 169876 h 312415"/>
                <a:gd name="connsiteX6" fmla="*/ 185497 w 273363"/>
                <a:gd name="connsiteY6" fmla="*/ 29289 h 312415"/>
                <a:gd name="connsiteX7" fmla="*/ 255790 w 273363"/>
                <a:gd name="connsiteY7" fmla="*/ 29289 h 312415"/>
                <a:gd name="connsiteX8" fmla="*/ 255790 w 273363"/>
                <a:gd name="connsiteY8" fmla="*/ 279221 h 312415"/>
                <a:gd name="connsiteX9" fmla="*/ 185497 w 273363"/>
                <a:gd name="connsiteY9" fmla="*/ 279221 h 312415"/>
                <a:gd name="connsiteX10" fmla="*/ 185497 w 273363"/>
                <a:gd name="connsiteY10" fmla="*/ 244074 h 312415"/>
                <a:gd name="connsiteX11" fmla="*/ 111298 w 273363"/>
                <a:gd name="connsiteY11" fmla="*/ 283126 h 312415"/>
                <a:gd name="connsiteX12" fmla="*/ 29289 w 273363"/>
                <a:gd name="connsiteY12" fmla="*/ 189402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363" h="312415">
                  <a:moveTo>
                    <a:pt x="29289" y="189402"/>
                  </a:moveTo>
                  <a:lnTo>
                    <a:pt x="29289" y="29289"/>
                  </a:lnTo>
                  <a:lnTo>
                    <a:pt x="99582" y="29289"/>
                  </a:lnTo>
                  <a:lnTo>
                    <a:pt x="99582" y="169876"/>
                  </a:lnTo>
                  <a:cubicBezTo>
                    <a:pt x="99582" y="205022"/>
                    <a:pt x="115203" y="220643"/>
                    <a:pt x="142540" y="220643"/>
                  </a:cubicBezTo>
                  <a:cubicBezTo>
                    <a:pt x="169876" y="220643"/>
                    <a:pt x="185497" y="205022"/>
                    <a:pt x="185497" y="169876"/>
                  </a:cubicBezTo>
                  <a:lnTo>
                    <a:pt x="185497" y="29289"/>
                  </a:lnTo>
                  <a:lnTo>
                    <a:pt x="255790" y="29289"/>
                  </a:lnTo>
                  <a:lnTo>
                    <a:pt x="255790" y="279221"/>
                  </a:lnTo>
                  <a:lnTo>
                    <a:pt x="185497" y="279221"/>
                  </a:lnTo>
                  <a:lnTo>
                    <a:pt x="185497" y="244074"/>
                  </a:lnTo>
                  <a:cubicBezTo>
                    <a:pt x="169876" y="263600"/>
                    <a:pt x="146445" y="283126"/>
                    <a:pt x="111298" y="283126"/>
                  </a:cubicBezTo>
                  <a:cubicBezTo>
                    <a:pt x="60530" y="283126"/>
                    <a:pt x="29289" y="247980"/>
                    <a:pt x="29289" y="1894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8089AA1D-88B4-444B-90E5-5AD55D3E4B7B}"/>
                </a:ext>
              </a:extLst>
            </p:cNvPr>
            <p:cNvSpPr/>
            <p:nvPr/>
          </p:nvSpPr>
          <p:spPr>
            <a:xfrm>
              <a:off x="7354130" y="1932003"/>
              <a:ext cx="195260" cy="312415"/>
            </a:xfrm>
            <a:custGeom>
              <a:avLst/>
              <a:gdLst>
                <a:gd name="connsiteX0" fmla="*/ 29289 w 195259"/>
                <a:gd name="connsiteY0" fmla="*/ 33618 h 312415"/>
                <a:gd name="connsiteX1" fmla="*/ 99582 w 195259"/>
                <a:gd name="connsiteY1" fmla="*/ 33618 h 312415"/>
                <a:gd name="connsiteX2" fmla="*/ 99582 w 195259"/>
                <a:gd name="connsiteY2" fmla="*/ 84386 h 312415"/>
                <a:gd name="connsiteX3" fmla="*/ 181591 w 195259"/>
                <a:gd name="connsiteY3" fmla="*/ 29713 h 312415"/>
                <a:gd name="connsiteX4" fmla="*/ 181591 w 195259"/>
                <a:gd name="connsiteY4" fmla="*/ 103912 h 312415"/>
                <a:gd name="connsiteX5" fmla="*/ 177686 w 195259"/>
                <a:gd name="connsiteY5" fmla="*/ 103912 h 312415"/>
                <a:gd name="connsiteX6" fmla="*/ 99582 w 195259"/>
                <a:gd name="connsiteY6" fmla="*/ 193731 h 312415"/>
                <a:gd name="connsiteX7" fmla="*/ 99582 w 195259"/>
                <a:gd name="connsiteY7" fmla="*/ 287456 h 312415"/>
                <a:gd name="connsiteX8" fmla="*/ 29289 w 195259"/>
                <a:gd name="connsiteY8" fmla="*/ 287456 h 312415"/>
                <a:gd name="connsiteX9" fmla="*/ 29289 w 195259"/>
                <a:gd name="connsiteY9" fmla="*/ 33618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59" h="312415">
                  <a:moveTo>
                    <a:pt x="29289" y="33618"/>
                  </a:moveTo>
                  <a:lnTo>
                    <a:pt x="99582" y="33618"/>
                  </a:lnTo>
                  <a:lnTo>
                    <a:pt x="99582" y="84386"/>
                  </a:lnTo>
                  <a:cubicBezTo>
                    <a:pt x="115203" y="49239"/>
                    <a:pt x="138634" y="25808"/>
                    <a:pt x="181591" y="29713"/>
                  </a:cubicBezTo>
                  <a:lnTo>
                    <a:pt x="181591" y="103912"/>
                  </a:lnTo>
                  <a:lnTo>
                    <a:pt x="177686" y="103912"/>
                  </a:lnTo>
                  <a:cubicBezTo>
                    <a:pt x="130824" y="103912"/>
                    <a:pt x="99582" y="131248"/>
                    <a:pt x="99582" y="193731"/>
                  </a:cubicBezTo>
                  <a:lnTo>
                    <a:pt x="99582" y="287456"/>
                  </a:lnTo>
                  <a:lnTo>
                    <a:pt x="29289" y="287456"/>
                  </a:lnTo>
                  <a:lnTo>
                    <a:pt x="29289" y="33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E96405CA-959F-4FFB-B47B-81F207975076}"/>
                </a:ext>
              </a:extLst>
            </p:cNvPr>
            <p:cNvSpPr/>
            <p:nvPr/>
          </p:nvSpPr>
          <p:spPr>
            <a:xfrm>
              <a:off x="7533769" y="1858229"/>
              <a:ext cx="273363" cy="351467"/>
            </a:xfrm>
            <a:custGeom>
              <a:avLst/>
              <a:gdLst>
                <a:gd name="connsiteX0" fmla="*/ 29289 w 273363"/>
                <a:gd name="connsiteY0" fmla="*/ 29289 h 351467"/>
                <a:gd name="connsiteX1" fmla="*/ 99582 w 273363"/>
                <a:gd name="connsiteY1" fmla="*/ 29289 h 351467"/>
                <a:gd name="connsiteX2" fmla="*/ 99582 w 273363"/>
                <a:gd name="connsiteY2" fmla="*/ 290937 h 351467"/>
                <a:gd name="connsiteX3" fmla="*/ 263601 w 273363"/>
                <a:gd name="connsiteY3" fmla="*/ 290937 h 351467"/>
                <a:gd name="connsiteX4" fmla="*/ 263601 w 273363"/>
                <a:gd name="connsiteY4" fmla="*/ 357325 h 351467"/>
                <a:gd name="connsiteX5" fmla="*/ 29289 w 273363"/>
                <a:gd name="connsiteY5" fmla="*/ 357325 h 351467"/>
                <a:gd name="connsiteX6" fmla="*/ 29289 w 273363"/>
                <a:gd name="connsiteY6" fmla="*/ 29289 h 3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363" h="351467">
                  <a:moveTo>
                    <a:pt x="29289" y="29289"/>
                  </a:moveTo>
                  <a:lnTo>
                    <a:pt x="99582" y="29289"/>
                  </a:lnTo>
                  <a:lnTo>
                    <a:pt x="99582" y="290937"/>
                  </a:lnTo>
                  <a:lnTo>
                    <a:pt x="263601" y="290937"/>
                  </a:lnTo>
                  <a:lnTo>
                    <a:pt x="263601" y="357325"/>
                  </a:lnTo>
                  <a:lnTo>
                    <a:pt x="29289" y="357325"/>
                  </a:lnTo>
                  <a:lnTo>
                    <a:pt x="29289" y="292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xmlns="" id="{81D83BE8-9DDA-47A6-BFB7-C337C9D8267C}"/>
                </a:ext>
              </a:extLst>
            </p:cNvPr>
            <p:cNvSpPr/>
            <p:nvPr/>
          </p:nvSpPr>
          <p:spPr>
            <a:xfrm>
              <a:off x="7775891" y="1928522"/>
              <a:ext cx="312415" cy="312415"/>
            </a:xfrm>
            <a:custGeom>
              <a:avLst/>
              <a:gdLst>
                <a:gd name="connsiteX0" fmla="*/ 29289 w 312415"/>
                <a:gd name="connsiteY0" fmla="*/ 162065 h 312415"/>
                <a:gd name="connsiteX1" fmla="*/ 29289 w 312415"/>
                <a:gd name="connsiteY1" fmla="*/ 162065 h 312415"/>
                <a:gd name="connsiteX2" fmla="*/ 165971 w 312415"/>
                <a:gd name="connsiteY2" fmla="*/ 29289 h 312415"/>
                <a:gd name="connsiteX3" fmla="*/ 302652 w 312415"/>
                <a:gd name="connsiteY3" fmla="*/ 158160 h 312415"/>
                <a:gd name="connsiteX4" fmla="*/ 302652 w 312415"/>
                <a:gd name="connsiteY4" fmla="*/ 158160 h 312415"/>
                <a:gd name="connsiteX5" fmla="*/ 165971 w 312415"/>
                <a:gd name="connsiteY5" fmla="*/ 287031 h 312415"/>
                <a:gd name="connsiteX6" fmla="*/ 29289 w 312415"/>
                <a:gd name="connsiteY6" fmla="*/ 162065 h 312415"/>
                <a:gd name="connsiteX7" fmla="*/ 232359 w 312415"/>
                <a:gd name="connsiteY7" fmla="*/ 162065 h 312415"/>
                <a:gd name="connsiteX8" fmla="*/ 232359 w 312415"/>
                <a:gd name="connsiteY8" fmla="*/ 162065 h 312415"/>
                <a:gd name="connsiteX9" fmla="*/ 165971 w 312415"/>
                <a:gd name="connsiteY9" fmla="*/ 91772 h 312415"/>
                <a:gd name="connsiteX10" fmla="*/ 99582 w 312415"/>
                <a:gd name="connsiteY10" fmla="*/ 162065 h 312415"/>
                <a:gd name="connsiteX11" fmla="*/ 99582 w 312415"/>
                <a:gd name="connsiteY11" fmla="*/ 162065 h 312415"/>
                <a:gd name="connsiteX12" fmla="*/ 165971 w 312415"/>
                <a:gd name="connsiteY12" fmla="*/ 232359 h 312415"/>
                <a:gd name="connsiteX13" fmla="*/ 232359 w 312415"/>
                <a:gd name="connsiteY13" fmla="*/ 162065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415" h="312415">
                  <a:moveTo>
                    <a:pt x="29289" y="162065"/>
                  </a:moveTo>
                  <a:lnTo>
                    <a:pt x="29289" y="162065"/>
                  </a:lnTo>
                  <a:cubicBezTo>
                    <a:pt x="29289" y="87867"/>
                    <a:pt x="87867" y="29289"/>
                    <a:pt x="165971" y="29289"/>
                  </a:cubicBezTo>
                  <a:cubicBezTo>
                    <a:pt x="244075" y="29289"/>
                    <a:pt x="302652" y="87867"/>
                    <a:pt x="302652" y="158160"/>
                  </a:cubicBezTo>
                  <a:lnTo>
                    <a:pt x="302652" y="158160"/>
                  </a:lnTo>
                  <a:cubicBezTo>
                    <a:pt x="302652" y="228454"/>
                    <a:pt x="244075" y="287031"/>
                    <a:pt x="165971" y="287031"/>
                  </a:cubicBezTo>
                  <a:cubicBezTo>
                    <a:pt x="87867" y="290937"/>
                    <a:pt x="29289" y="236264"/>
                    <a:pt x="29289" y="162065"/>
                  </a:cubicBezTo>
                  <a:close/>
                  <a:moveTo>
                    <a:pt x="232359" y="162065"/>
                  </a:moveTo>
                  <a:lnTo>
                    <a:pt x="232359" y="162065"/>
                  </a:lnTo>
                  <a:cubicBezTo>
                    <a:pt x="232359" y="123013"/>
                    <a:pt x="205023" y="91772"/>
                    <a:pt x="165971" y="91772"/>
                  </a:cubicBezTo>
                  <a:cubicBezTo>
                    <a:pt x="126919" y="91772"/>
                    <a:pt x="99582" y="123013"/>
                    <a:pt x="99582" y="162065"/>
                  </a:cubicBezTo>
                  <a:lnTo>
                    <a:pt x="99582" y="162065"/>
                  </a:lnTo>
                  <a:cubicBezTo>
                    <a:pt x="99582" y="197212"/>
                    <a:pt x="126919" y="232359"/>
                    <a:pt x="165971" y="232359"/>
                  </a:cubicBezTo>
                  <a:cubicBezTo>
                    <a:pt x="205023" y="232359"/>
                    <a:pt x="232359" y="201117"/>
                    <a:pt x="232359" y="162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5" name="Полилиния: фигура 14">
              <a:extLst>
                <a:ext uri="{FF2B5EF4-FFF2-40B4-BE49-F238E27FC236}">
                  <a16:creationId xmlns:a16="http://schemas.microsoft.com/office/drawing/2014/main" xmlns="" id="{C8EB93A1-2BC7-45DA-ABB0-9EC686F96169}"/>
                </a:ext>
              </a:extLst>
            </p:cNvPr>
            <p:cNvSpPr/>
            <p:nvPr/>
          </p:nvSpPr>
          <p:spPr>
            <a:xfrm>
              <a:off x="8060970" y="1928522"/>
              <a:ext cx="312415" cy="390519"/>
            </a:xfrm>
            <a:custGeom>
              <a:avLst/>
              <a:gdLst>
                <a:gd name="connsiteX0" fmla="*/ 44910 w 312415"/>
                <a:gd name="connsiteY0" fmla="*/ 337799 h 390519"/>
                <a:gd name="connsiteX1" fmla="*/ 68341 w 312415"/>
                <a:gd name="connsiteY1" fmla="*/ 283126 h 390519"/>
                <a:gd name="connsiteX2" fmla="*/ 154255 w 312415"/>
                <a:gd name="connsiteY2" fmla="*/ 306557 h 390519"/>
                <a:gd name="connsiteX3" fmla="*/ 224549 w 312415"/>
                <a:gd name="connsiteY3" fmla="*/ 236264 h 390519"/>
                <a:gd name="connsiteX4" fmla="*/ 224549 w 312415"/>
                <a:gd name="connsiteY4" fmla="*/ 224548 h 390519"/>
                <a:gd name="connsiteX5" fmla="*/ 142539 w 312415"/>
                <a:gd name="connsiteY5" fmla="*/ 263600 h 390519"/>
                <a:gd name="connsiteX6" fmla="*/ 29289 w 312415"/>
                <a:gd name="connsiteY6" fmla="*/ 146445 h 390519"/>
                <a:gd name="connsiteX7" fmla="*/ 29289 w 312415"/>
                <a:gd name="connsiteY7" fmla="*/ 146445 h 390519"/>
                <a:gd name="connsiteX8" fmla="*/ 142539 w 312415"/>
                <a:gd name="connsiteY8" fmla="*/ 29289 h 390519"/>
                <a:gd name="connsiteX9" fmla="*/ 224549 w 312415"/>
                <a:gd name="connsiteY9" fmla="*/ 68341 h 390519"/>
                <a:gd name="connsiteX10" fmla="*/ 224549 w 312415"/>
                <a:gd name="connsiteY10" fmla="*/ 37099 h 390519"/>
                <a:gd name="connsiteX11" fmla="*/ 294842 w 312415"/>
                <a:gd name="connsiteY11" fmla="*/ 37099 h 390519"/>
                <a:gd name="connsiteX12" fmla="*/ 294842 w 312415"/>
                <a:gd name="connsiteY12" fmla="*/ 232359 h 390519"/>
                <a:gd name="connsiteX13" fmla="*/ 263601 w 312415"/>
                <a:gd name="connsiteY13" fmla="*/ 329989 h 390519"/>
                <a:gd name="connsiteX14" fmla="*/ 154255 w 312415"/>
                <a:gd name="connsiteY14" fmla="*/ 365135 h 390519"/>
                <a:gd name="connsiteX15" fmla="*/ 44910 w 312415"/>
                <a:gd name="connsiteY15" fmla="*/ 337799 h 390519"/>
                <a:gd name="connsiteX16" fmla="*/ 224549 w 312415"/>
                <a:gd name="connsiteY16" fmla="*/ 150350 h 390519"/>
                <a:gd name="connsiteX17" fmla="*/ 224549 w 312415"/>
                <a:gd name="connsiteY17" fmla="*/ 150350 h 390519"/>
                <a:gd name="connsiteX18" fmla="*/ 162065 w 312415"/>
                <a:gd name="connsiteY18" fmla="*/ 91772 h 390519"/>
                <a:gd name="connsiteX19" fmla="*/ 99582 w 312415"/>
                <a:gd name="connsiteY19" fmla="*/ 150350 h 390519"/>
                <a:gd name="connsiteX20" fmla="*/ 99582 w 312415"/>
                <a:gd name="connsiteY20" fmla="*/ 150350 h 390519"/>
                <a:gd name="connsiteX21" fmla="*/ 162065 w 312415"/>
                <a:gd name="connsiteY21" fmla="*/ 208928 h 390519"/>
                <a:gd name="connsiteX22" fmla="*/ 224549 w 312415"/>
                <a:gd name="connsiteY22" fmla="*/ 150350 h 39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2415" h="390519">
                  <a:moveTo>
                    <a:pt x="44910" y="337799"/>
                  </a:moveTo>
                  <a:lnTo>
                    <a:pt x="68341" y="283126"/>
                  </a:lnTo>
                  <a:cubicBezTo>
                    <a:pt x="95677" y="298747"/>
                    <a:pt x="119108" y="306557"/>
                    <a:pt x="154255" y="306557"/>
                  </a:cubicBezTo>
                  <a:cubicBezTo>
                    <a:pt x="201117" y="306557"/>
                    <a:pt x="224549" y="283126"/>
                    <a:pt x="224549" y="236264"/>
                  </a:cubicBezTo>
                  <a:lnTo>
                    <a:pt x="224549" y="224548"/>
                  </a:lnTo>
                  <a:cubicBezTo>
                    <a:pt x="205023" y="247980"/>
                    <a:pt x="181591" y="263600"/>
                    <a:pt x="142539" y="263600"/>
                  </a:cubicBezTo>
                  <a:cubicBezTo>
                    <a:pt x="83962" y="263600"/>
                    <a:pt x="29289" y="220643"/>
                    <a:pt x="29289" y="146445"/>
                  </a:cubicBezTo>
                  <a:lnTo>
                    <a:pt x="29289" y="146445"/>
                  </a:lnTo>
                  <a:cubicBezTo>
                    <a:pt x="29289" y="72246"/>
                    <a:pt x="83962" y="29289"/>
                    <a:pt x="142539" y="29289"/>
                  </a:cubicBezTo>
                  <a:cubicBezTo>
                    <a:pt x="181591" y="29289"/>
                    <a:pt x="205023" y="44910"/>
                    <a:pt x="224549" y="68341"/>
                  </a:cubicBezTo>
                  <a:lnTo>
                    <a:pt x="224549" y="37099"/>
                  </a:lnTo>
                  <a:lnTo>
                    <a:pt x="294842" y="37099"/>
                  </a:lnTo>
                  <a:lnTo>
                    <a:pt x="294842" y="232359"/>
                  </a:lnTo>
                  <a:cubicBezTo>
                    <a:pt x="294842" y="279221"/>
                    <a:pt x="283126" y="310463"/>
                    <a:pt x="263601" y="329989"/>
                  </a:cubicBezTo>
                  <a:cubicBezTo>
                    <a:pt x="240169" y="353420"/>
                    <a:pt x="205023" y="365135"/>
                    <a:pt x="154255" y="365135"/>
                  </a:cubicBezTo>
                  <a:cubicBezTo>
                    <a:pt x="115203" y="361230"/>
                    <a:pt x="76151" y="353420"/>
                    <a:pt x="44910" y="337799"/>
                  </a:cubicBezTo>
                  <a:close/>
                  <a:moveTo>
                    <a:pt x="224549" y="150350"/>
                  </a:moveTo>
                  <a:lnTo>
                    <a:pt x="224549" y="150350"/>
                  </a:lnTo>
                  <a:cubicBezTo>
                    <a:pt x="224549" y="115203"/>
                    <a:pt x="197212" y="91772"/>
                    <a:pt x="162065" y="91772"/>
                  </a:cubicBezTo>
                  <a:cubicBezTo>
                    <a:pt x="126919" y="91772"/>
                    <a:pt x="99582" y="115203"/>
                    <a:pt x="99582" y="150350"/>
                  </a:cubicBezTo>
                  <a:lnTo>
                    <a:pt x="99582" y="150350"/>
                  </a:lnTo>
                  <a:cubicBezTo>
                    <a:pt x="99582" y="185497"/>
                    <a:pt x="126919" y="208928"/>
                    <a:pt x="162065" y="208928"/>
                  </a:cubicBezTo>
                  <a:cubicBezTo>
                    <a:pt x="201117" y="208928"/>
                    <a:pt x="224549" y="181591"/>
                    <a:pt x="224549" y="1503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D443B018-2B7A-44B0-BBE3-B288D709AF5E}"/>
                </a:ext>
              </a:extLst>
            </p:cNvPr>
            <p:cNvSpPr/>
            <p:nvPr/>
          </p:nvSpPr>
          <p:spPr>
            <a:xfrm>
              <a:off x="8357764" y="1928522"/>
              <a:ext cx="312415" cy="312415"/>
            </a:xfrm>
            <a:custGeom>
              <a:avLst/>
              <a:gdLst>
                <a:gd name="connsiteX0" fmla="*/ 29289 w 312415"/>
                <a:gd name="connsiteY0" fmla="*/ 162065 h 312415"/>
                <a:gd name="connsiteX1" fmla="*/ 29289 w 312415"/>
                <a:gd name="connsiteY1" fmla="*/ 162065 h 312415"/>
                <a:gd name="connsiteX2" fmla="*/ 165971 w 312415"/>
                <a:gd name="connsiteY2" fmla="*/ 29289 h 312415"/>
                <a:gd name="connsiteX3" fmla="*/ 302652 w 312415"/>
                <a:gd name="connsiteY3" fmla="*/ 158160 h 312415"/>
                <a:gd name="connsiteX4" fmla="*/ 302652 w 312415"/>
                <a:gd name="connsiteY4" fmla="*/ 158160 h 312415"/>
                <a:gd name="connsiteX5" fmla="*/ 165971 w 312415"/>
                <a:gd name="connsiteY5" fmla="*/ 287031 h 312415"/>
                <a:gd name="connsiteX6" fmla="*/ 29289 w 312415"/>
                <a:gd name="connsiteY6" fmla="*/ 162065 h 312415"/>
                <a:gd name="connsiteX7" fmla="*/ 228454 w 312415"/>
                <a:gd name="connsiteY7" fmla="*/ 162065 h 312415"/>
                <a:gd name="connsiteX8" fmla="*/ 228454 w 312415"/>
                <a:gd name="connsiteY8" fmla="*/ 162065 h 312415"/>
                <a:gd name="connsiteX9" fmla="*/ 162066 w 312415"/>
                <a:gd name="connsiteY9" fmla="*/ 91772 h 312415"/>
                <a:gd name="connsiteX10" fmla="*/ 95677 w 312415"/>
                <a:gd name="connsiteY10" fmla="*/ 162065 h 312415"/>
                <a:gd name="connsiteX11" fmla="*/ 95677 w 312415"/>
                <a:gd name="connsiteY11" fmla="*/ 162065 h 312415"/>
                <a:gd name="connsiteX12" fmla="*/ 162066 w 312415"/>
                <a:gd name="connsiteY12" fmla="*/ 232359 h 312415"/>
                <a:gd name="connsiteX13" fmla="*/ 228454 w 312415"/>
                <a:gd name="connsiteY13" fmla="*/ 162065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415" h="312415">
                  <a:moveTo>
                    <a:pt x="29289" y="162065"/>
                  </a:moveTo>
                  <a:lnTo>
                    <a:pt x="29289" y="162065"/>
                  </a:lnTo>
                  <a:cubicBezTo>
                    <a:pt x="29289" y="87867"/>
                    <a:pt x="87867" y="29289"/>
                    <a:pt x="165971" y="29289"/>
                  </a:cubicBezTo>
                  <a:cubicBezTo>
                    <a:pt x="244075" y="29289"/>
                    <a:pt x="302652" y="87867"/>
                    <a:pt x="302652" y="158160"/>
                  </a:cubicBezTo>
                  <a:lnTo>
                    <a:pt x="302652" y="158160"/>
                  </a:lnTo>
                  <a:cubicBezTo>
                    <a:pt x="302652" y="228454"/>
                    <a:pt x="244075" y="287031"/>
                    <a:pt x="165971" y="287031"/>
                  </a:cubicBezTo>
                  <a:cubicBezTo>
                    <a:pt x="83962" y="290937"/>
                    <a:pt x="29289" y="236264"/>
                    <a:pt x="29289" y="162065"/>
                  </a:cubicBezTo>
                  <a:close/>
                  <a:moveTo>
                    <a:pt x="228454" y="162065"/>
                  </a:moveTo>
                  <a:lnTo>
                    <a:pt x="228454" y="162065"/>
                  </a:lnTo>
                  <a:cubicBezTo>
                    <a:pt x="228454" y="123013"/>
                    <a:pt x="201117" y="91772"/>
                    <a:pt x="162066" y="91772"/>
                  </a:cubicBezTo>
                  <a:cubicBezTo>
                    <a:pt x="123014" y="91772"/>
                    <a:pt x="95677" y="123013"/>
                    <a:pt x="95677" y="162065"/>
                  </a:cubicBezTo>
                  <a:lnTo>
                    <a:pt x="95677" y="162065"/>
                  </a:lnTo>
                  <a:cubicBezTo>
                    <a:pt x="95677" y="197212"/>
                    <a:pt x="123014" y="232359"/>
                    <a:pt x="162066" y="232359"/>
                  </a:cubicBezTo>
                  <a:cubicBezTo>
                    <a:pt x="205023" y="232359"/>
                    <a:pt x="228454" y="201117"/>
                    <a:pt x="228454" y="162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sp>
        <p:nvSpPr>
          <p:cNvPr id="23" name="Группа 7">
            <a:extLst>
              <a:ext uri="{FF2B5EF4-FFF2-40B4-BE49-F238E27FC236}">
                <a16:creationId xmlns:a16="http://schemas.microsoft.com/office/drawing/2014/main" xmlns="" id="{E3FA37FE-1587-46B1-B84C-9258F2496666}"/>
              </a:ext>
            </a:extLst>
          </p:cNvPr>
          <p:cNvSpPr txBox="1"/>
          <p:nvPr/>
        </p:nvSpPr>
        <p:spPr bwMode="gray">
          <a:xfrm>
            <a:off x="211946" y="1404731"/>
            <a:ext cx="586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noProof="1" smtClean="0">
                <a:gradFill>
                  <a:gsLst>
                    <a:gs pos="0">
                      <a:schemeClr val="accent1"/>
                    </a:gs>
                    <a:gs pos="5130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rPr>
              <a:t>ИНДИВИДУАЛЬНОЕ КОНСУЛЬТИРОВАНИЕ</a:t>
            </a:r>
            <a:endParaRPr lang="ru-RU" sz="2000" b="1" noProof="1">
              <a:gradFill>
                <a:gsLst>
                  <a:gs pos="0">
                    <a:schemeClr val="accent1"/>
                  </a:gs>
                  <a:gs pos="513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2A27AD6-29D0-4D60-8CE8-6374042DD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9</a:t>
            </a:fld>
            <a:endParaRPr lang="ru-RU" noProof="1"/>
          </a:p>
        </p:txBody>
      </p:sp>
      <p:sp>
        <p:nvSpPr>
          <p:cNvPr id="28" name="Группа 7">
            <a:extLst>
              <a:ext uri="{FF2B5EF4-FFF2-40B4-BE49-F238E27FC236}">
                <a16:creationId xmlns:a16="http://schemas.microsoft.com/office/drawing/2014/main" xmlns="" id="{E3FA37FE-1587-46B1-B84C-9258F2496666}"/>
              </a:ext>
            </a:extLst>
          </p:cNvPr>
          <p:cNvSpPr txBox="1"/>
          <p:nvPr/>
        </p:nvSpPr>
        <p:spPr bwMode="gray">
          <a:xfrm>
            <a:off x="211946" y="3668637"/>
            <a:ext cx="5865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noProof="1" smtClean="0">
                <a:gradFill>
                  <a:gsLst>
                    <a:gs pos="0">
                      <a:schemeClr val="accent1"/>
                    </a:gs>
                    <a:gs pos="5130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rPr>
              <a:t>ПСИХОЛОГИЧЕСКОЕ ПРОСВЕЩЕНИЕ </a:t>
            </a:r>
            <a:br>
              <a:rPr lang="ru-RU" sz="2000" b="1" noProof="1" smtClean="0">
                <a:gradFill>
                  <a:gsLst>
                    <a:gs pos="0">
                      <a:schemeClr val="accent1"/>
                    </a:gs>
                    <a:gs pos="5130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rPr>
            </a:br>
            <a:r>
              <a:rPr lang="ru-RU" sz="2000" b="1" noProof="1" smtClean="0">
                <a:gradFill>
                  <a:gsLst>
                    <a:gs pos="0">
                      <a:schemeClr val="accent1"/>
                    </a:gs>
                    <a:gs pos="5130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rPr>
              <a:t>И ПРОФИЛАКТИКА</a:t>
            </a:r>
            <a:endParaRPr lang="ru-RU" sz="2000" b="1" noProof="1">
              <a:gradFill>
                <a:gsLst>
                  <a:gs pos="0">
                    <a:schemeClr val="accent1"/>
                  </a:gs>
                  <a:gs pos="513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29" name="Группа 7">
            <a:extLst>
              <a:ext uri="{FF2B5EF4-FFF2-40B4-BE49-F238E27FC236}">
                <a16:creationId xmlns:a16="http://schemas.microsoft.com/office/drawing/2014/main" xmlns="" id="{E3FA37FE-1587-46B1-B84C-9258F2496666}"/>
              </a:ext>
            </a:extLst>
          </p:cNvPr>
          <p:cNvSpPr txBox="1"/>
          <p:nvPr/>
        </p:nvSpPr>
        <p:spPr bwMode="gray">
          <a:xfrm>
            <a:off x="6239575" y="1404731"/>
            <a:ext cx="586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noProof="1" smtClean="0">
                <a:gradFill>
                  <a:gsLst>
                    <a:gs pos="0">
                      <a:schemeClr val="accent1"/>
                    </a:gs>
                    <a:gs pos="5130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rPr>
              <a:t>ПСИХОДИАГНОСТИКА</a:t>
            </a:r>
            <a:endParaRPr lang="ru-RU" sz="2000" b="1" noProof="1">
              <a:gradFill>
                <a:gsLst>
                  <a:gs pos="0">
                    <a:schemeClr val="accent1"/>
                  </a:gs>
                  <a:gs pos="513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30" name="Группа 7">
            <a:extLst>
              <a:ext uri="{FF2B5EF4-FFF2-40B4-BE49-F238E27FC236}">
                <a16:creationId xmlns:a16="http://schemas.microsoft.com/office/drawing/2014/main" xmlns="" id="{E3FA37FE-1587-46B1-B84C-9258F2496666}"/>
              </a:ext>
            </a:extLst>
          </p:cNvPr>
          <p:cNvSpPr txBox="1"/>
          <p:nvPr/>
        </p:nvSpPr>
        <p:spPr bwMode="gray">
          <a:xfrm>
            <a:off x="6229415" y="3668637"/>
            <a:ext cx="586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noProof="1" smtClean="0">
                <a:gradFill>
                  <a:gsLst>
                    <a:gs pos="0">
                      <a:schemeClr val="accent1"/>
                    </a:gs>
                    <a:gs pos="5130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rPr>
              <a:t>ТРЕНИНГОВАЯ И КОРРЕКЦИОННАЯ РАБОТА</a:t>
            </a:r>
            <a:endParaRPr lang="ru-RU" sz="2000" b="1" noProof="1">
              <a:gradFill>
                <a:gsLst>
                  <a:gs pos="0">
                    <a:schemeClr val="accent1"/>
                  </a:gs>
                  <a:gs pos="513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529232" y="2142568"/>
            <a:ext cx="5364894" cy="1396104"/>
          </a:xfrm>
          <a:prstGeom prst="rect">
            <a:avLst/>
          </a:prstGeom>
        </p:spPr>
        <p:txBody>
          <a:bodyPr numCol="2">
            <a:normAutofit fontScale="2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личных взаимоотношений;</a:t>
            </a:r>
          </a:p>
          <a:p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внутренним и межличностным конфликтам;</a:t>
            </a:r>
          </a:p>
          <a:p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преодолению стрессовых ситуаций; </a:t>
            </a:r>
          </a:p>
          <a:p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личностного роста;</a:t>
            </a:r>
          </a:p>
          <a:p>
            <a:endParaRPr lang="en-US" sz="48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улучшению памяти, внимания, мышления; </a:t>
            </a:r>
          </a:p>
          <a:p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рациональным приемам обучения;</a:t>
            </a:r>
          </a:p>
          <a:p>
            <a:r>
              <a:rPr lang="ru-RU" sz="4800" dirty="0" err="1" smtClean="0">
                <a:latin typeface="+mj-lt"/>
                <a:cs typeface="Times New Roman" panose="02020603050405020304" pitchFamily="18" charset="0"/>
              </a:rPr>
              <a:t>саморегуляции</a:t>
            </a: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 и др.</a:t>
            </a:r>
          </a:p>
          <a:p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9859" y="1723060"/>
            <a:ext cx="4278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+mj-lt"/>
                <a:cs typeface="Times New Roman" panose="02020603050405020304" pitchFamily="18" charset="0"/>
              </a:rPr>
              <a:t>студентов и сотрудников университета по вопросам:</a:t>
            </a: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6382393" y="1887040"/>
            <a:ext cx="5364894" cy="782905"/>
          </a:xfrm>
          <a:prstGeom prst="rect">
            <a:avLst/>
          </a:prstGeom>
        </p:spPr>
        <p:txBody>
          <a:bodyPr numCol="2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+mj-lt"/>
                <a:cs typeface="Times New Roman" panose="02020603050405020304" pitchFamily="18" charset="0"/>
              </a:rPr>
              <a:t>темперамента;</a:t>
            </a:r>
          </a:p>
          <a:p>
            <a:r>
              <a:rPr lang="ru-RU" sz="1200" dirty="0" smtClean="0">
                <a:latin typeface="+mj-lt"/>
                <a:cs typeface="Times New Roman" panose="02020603050405020304" pitchFamily="18" charset="0"/>
              </a:rPr>
              <a:t>черт характера;</a:t>
            </a:r>
          </a:p>
          <a:p>
            <a:r>
              <a:rPr lang="ru-RU" sz="1200" dirty="0" smtClean="0">
                <a:latin typeface="+mj-lt"/>
                <a:cs typeface="Times New Roman" panose="02020603050405020304" pitchFamily="18" charset="0"/>
              </a:rPr>
              <a:t>коммуникабельности; </a:t>
            </a:r>
          </a:p>
          <a:p>
            <a:r>
              <a:rPr lang="ru-RU" sz="1200" dirty="0" smtClean="0">
                <a:latin typeface="+mj-lt"/>
                <a:cs typeface="Times New Roman" panose="02020603050405020304" pitchFamily="18" charset="0"/>
              </a:rPr>
              <a:t>особенностей мышления; </a:t>
            </a:r>
          </a:p>
          <a:p>
            <a:r>
              <a:rPr lang="ru-RU" sz="1200" dirty="0" smtClean="0">
                <a:latin typeface="+mj-lt"/>
                <a:cs typeface="Times New Roman" panose="02020603050405020304" pitchFamily="18" charset="0"/>
              </a:rPr>
              <a:t>деловых и лидерских качеств</a:t>
            </a:r>
          </a:p>
          <a:p>
            <a:pPr marL="0" indent="0">
              <a:buNone/>
            </a:pPr>
            <a:r>
              <a:rPr lang="ru-RU" sz="1200" dirty="0" smtClean="0">
                <a:latin typeface="+mj-lt"/>
                <a:cs typeface="Times New Roman" panose="02020603050405020304" pitchFamily="18" charset="0"/>
              </a:rPr>
              <a:t>или по вашему запросу.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82393" y="2862751"/>
            <a:ext cx="3255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Проведение социологических опросов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529232" y="4230325"/>
            <a:ext cx="5364894" cy="1396104"/>
          </a:xfrm>
          <a:prstGeom prst="rect">
            <a:avLst/>
          </a:prstGeom>
        </p:spPr>
        <p:txBody>
          <a:bodyPr numCol="1">
            <a:normAutofit fontScale="2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>
                <a:latin typeface="+mj-lt"/>
                <a:cs typeface="Times New Roman" panose="02020603050405020304" pitchFamily="18" charset="0"/>
              </a:rPr>
              <a:t>«Тайм-менеджмент: искусство управлять временем»</a:t>
            </a:r>
          </a:p>
          <a:p>
            <a:r>
              <a:rPr lang="ru-RU" sz="4800" dirty="0">
                <a:latin typeface="+mj-lt"/>
                <a:cs typeface="Times New Roman" panose="02020603050405020304" pitchFamily="18" charset="0"/>
              </a:rPr>
              <a:t>«Как подготовиться и успешно сдать экзамен»</a:t>
            </a:r>
          </a:p>
          <a:p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Эффективные приёмы общения»</a:t>
            </a:r>
          </a:p>
          <a:p>
            <a:r>
              <a:rPr lang="ru-RU" sz="4800" dirty="0">
                <a:latin typeface="+mj-lt"/>
                <a:cs typeface="Times New Roman" panose="02020603050405020304" pitchFamily="18" charset="0"/>
              </a:rPr>
              <a:t>«Тимбилдинг – способы сплочения коллектива»</a:t>
            </a:r>
          </a:p>
          <a:p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Конфликт в жизни человека: две стороны одной медали»</a:t>
            </a:r>
          </a:p>
          <a:p>
            <a:r>
              <a:rPr lang="ru-RU" sz="4800" dirty="0">
                <a:latin typeface="+mj-lt"/>
                <a:cs typeface="Times New Roman" panose="02020603050405020304" pitchFamily="18" charset="0"/>
              </a:rPr>
              <a:t>«Стресс и способы его преодоления» </a:t>
            </a:r>
          </a:p>
          <a:p>
            <a:r>
              <a:rPr lang="ru-RU" sz="4800" dirty="0">
                <a:latin typeface="+mj-lt"/>
                <a:cs typeface="Times New Roman" panose="02020603050405020304" pitchFamily="18" charset="0"/>
              </a:rPr>
              <a:t>«Синдром эмоционального выгорания и его профилактика»</a:t>
            </a:r>
          </a:p>
          <a:p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Эффективная </a:t>
            </a:r>
            <a:r>
              <a:rPr lang="ru-RU" sz="4800" dirty="0" err="1">
                <a:latin typeface="+mj-lt"/>
                <a:cs typeface="Times New Roman" panose="02020603050405020304" pitchFamily="18" charset="0"/>
              </a:rPr>
              <a:t>самопрезентация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4800" dirty="0">
                <a:latin typeface="+mj-lt"/>
                <a:cs typeface="Times New Roman" panose="02020603050405020304" pitchFamily="18" charset="0"/>
              </a:rPr>
              <a:t>или по вашему  запросу</a:t>
            </a:r>
          </a:p>
          <a:p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6276423" y="4078234"/>
            <a:ext cx="5364894" cy="1396104"/>
          </a:xfrm>
          <a:prstGeom prst="rect">
            <a:avLst/>
          </a:prstGeom>
        </p:spPr>
        <p:txBody>
          <a:bodyPr numCol="1">
            <a:normAutofit fontScale="2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>
                <a:latin typeface="+mj-lt"/>
                <a:cs typeface="Times New Roman" panose="02020603050405020304" pitchFamily="18" charset="0"/>
              </a:rPr>
              <a:t>Тренинг </a:t>
            </a: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эффективной межличностной 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коммуникации </a:t>
            </a:r>
          </a:p>
          <a:p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Тренинг 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«Разрешение конфликта</a:t>
            </a: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» </a:t>
            </a:r>
            <a:endParaRPr lang="ru-RU" sz="4800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4800" dirty="0">
                <a:latin typeface="+mj-lt"/>
                <a:cs typeface="Times New Roman" panose="02020603050405020304" pitchFamily="18" charset="0"/>
              </a:rPr>
              <a:t>Тренинг личностного роста	</a:t>
            </a:r>
          </a:p>
          <a:p>
            <a:r>
              <a:rPr lang="ru-RU" sz="4800" dirty="0">
                <a:latin typeface="+mj-lt"/>
                <a:cs typeface="Times New Roman" panose="02020603050405020304" pitchFamily="18" charset="0"/>
              </a:rPr>
              <a:t>Тренинг жизненного самоопределения	</a:t>
            </a:r>
          </a:p>
          <a:p>
            <a:r>
              <a:rPr lang="ru-RU" sz="4800" dirty="0">
                <a:latin typeface="+mj-lt"/>
                <a:cs typeface="Times New Roman" panose="02020603050405020304" pitchFamily="18" charset="0"/>
              </a:rPr>
              <a:t>Тренинг социальной активности	</a:t>
            </a:r>
          </a:p>
          <a:p>
            <a:r>
              <a:rPr lang="ru-RU" sz="4800" dirty="0">
                <a:latin typeface="+mj-lt"/>
                <a:cs typeface="Times New Roman" panose="02020603050405020304" pitchFamily="18" charset="0"/>
              </a:rPr>
              <a:t>Тренинг групповой сплоченности </a:t>
            </a:r>
          </a:p>
          <a:p>
            <a:r>
              <a:rPr lang="ru-RU" sz="4800" dirty="0">
                <a:latin typeface="+mj-lt"/>
                <a:cs typeface="Times New Roman" panose="02020603050405020304" pitchFamily="18" charset="0"/>
              </a:rPr>
              <a:t>Тренинг </a:t>
            </a:r>
            <a:r>
              <a:rPr lang="ru-RU" sz="4800" dirty="0" err="1">
                <a:latin typeface="+mj-lt"/>
                <a:cs typeface="Times New Roman" panose="02020603050405020304" pitchFamily="18" charset="0"/>
              </a:rPr>
              <a:t>саморегуляции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4800" dirty="0" smtClean="0">
                <a:latin typeface="+mj-lt"/>
                <a:cs typeface="Times New Roman" panose="02020603050405020304" pitchFamily="18" charset="0"/>
              </a:rPr>
              <a:t>или по вашему запросу</a:t>
            </a:r>
            <a:r>
              <a:rPr lang="ru-RU" sz="4800" dirty="0">
                <a:latin typeface="+mj-lt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257475" y="6138699"/>
            <a:ext cx="56908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+mj-lt"/>
                <a:cs typeface="Times New Roman" panose="02020603050405020304" pitchFamily="18" charset="0"/>
              </a:rPr>
              <a:t>Тренинги проводятся в группах 10-12 человек. </a:t>
            </a:r>
          </a:p>
          <a:p>
            <a:r>
              <a:rPr lang="ru-RU" sz="1200" dirty="0">
                <a:latin typeface="+mj-lt"/>
                <a:cs typeface="Times New Roman" panose="02020603050405020304" pitchFamily="18" charset="0"/>
              </a:rPr>
              <a:t>Записаться в группы можно по телефонам СППС в общежитиях БГУИР и 4 </a:t>
            </a:r>
            <a:r>
              <a:rPr lang="ru-RU" sz="1200" dirty="0" smtClean="0">
                <a:latin typeface="+mj-lt"/>
                <a:cs typeface="Times New Roman" panose="02020603050405020304" pitchFamily="18" charset="0"/>
              </a:rPr>
              <a:t>корпусе</a:t>
            </a:r>
            <a:r>
              <a:rPr lang="ru-RU" sz="12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2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BC12AA-1C15-4500-BC9C-8EE83A441DE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«Дивиденд» для ИТ-бизнеса</Template>
  <TotalTime>0</TotalTime>
  <Words>945</Words>
  <Application>Microsoft Office PowerPoint</Application>
  <PresentationFormat>Широкоэкранный</PresentationFormat>
  <Paragraphs>281</Paragraphs>
  <Slides>19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Gill Sans MT</vt:lpstr>
      <vt:lpstr>Times New Roman</vt:lpstr>
      <vt:lpstr>Wingdings 2</vt:lpstr>
      <vt:lpstr>Дивиденд</vt:lpstr>
      <vt:lpstr>СОЦИАЛЬНО-ПЕДАГОГИЧЕСКАЯ И ПСИХОЛОГИЧЕСКАЯ СЛУЖБА БГУИР</vt:lpstr>
      <vt:lpstr>     Что такое СППС ?</vt:lpstr>
      <vt:lpstr>Педагоги социальные</vt:lpstr>
      <vt:lpstr>Направления деятельности педагогов социальных</vt:lpstr>
      <vt:lpstr>ОСНОВНЫЕ ВИДЫ СОЦИАЛЬНОЙ ПОМОЩИ  В УНИВЕРСИТЕТЕ</vt:lpstr>
      <vt:lpstr>ПСИХОЛОГИ</vt:lpstr>
      <vt:lpstr>ПСИХОЛОГИ</vt:lpstr>
      <vt:lpstr>Принципы оказания психологической помощи (Закон РЕСПУБЛИКИ БЕЛАРУСЬ от 1 июля 2010 г. № 153-З «Об оказании психологической помощи», статья 14)</vt:lpstr>
      <vt:lpstr>Направления деятельности психологов</vt:lpstr>
      <vt:lpstr>Взаимодействие куратора и специалистов СППС</vt:lpstr>
      <vt:lpstr>Принципы взаимодействия специалистов сппс и куратора</vt:lpstr>
      <vt:lpstr>Модель эффективного взаимодействия СППС и куратора</vt:lpstr>
      <vt:lpstr>Презентация PowerPoint</vt:lpstr>
      <vt:lpstr>Информационные проекты</vt:lpstr>
      <vt:lpstr>Презентация PowerPoint</vt:lpstr>
      <vt:lpstr>СВОЕВРЕМЕННОЕ ОБРАЩЕНИЕ ЗА ПОМОЩЬЮ  – ЗАЛОГ ПСИХИЧЕСКОГО ЗДОРОВЬЯ И ДУШЕВНОГО РАВНОВЕСИЯ</vt:lpstr>
      <vt:lpstr>Порядок оказания медицинской помощи иностранным гражданам (платный или бесплатный) определяется статусом иностранного гражданина на территории Республики Беларусь, а также международными договорами в области здравоохранения между Республикой Беларусь и страной, гражданином которой является иностранец.  Подробнее с информацией можно ознакомиться на сайте Министерства здравоохранения Республики Беларусь </vt:lpstr>
      <vt:lpstr>‼ НЕЗНАНИЕ ЗАКОНА РЕСПУБЛИКИ БЕЛАРУСЬ НЕ ОСВОБОЖДАЕТ ОТ ОТВЕТСТВЕННОСТИ</vt:lpstr>
      <vt:lpstr>Мы всегда рады сотрудничеству!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2023-08-30T05:49:03Z</dcterms:created>
  <dcterms:modified xsi:type="dcterms:W3CDTF">2025-09-10T12:04:37Z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