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86" r:id="rId10"/>
    <p:sldId id="284" r:id="rId11"/>
    <p:sldId id="285" r:id="rId12"/>
    <p:sldId id="267" r:id="rId13"/>
    <p:sldId id="266" r:id="rId14"/>
    <p:sldId id="269" r:id="rId15"/>
    <p:sldId id="283" r:id="rId16"/>
    <p:sldId id="271" r:id="rId17"/>
    <p:sldId id="272" r:id="rId18"/>
    <p:sldId id="273" r:id="rId19"/>
    <p:sldId id="274" r:id="rId20"/>
    <p:sldId id="276" r:id="rId21"/>
    <p:sldId id="287" r:id="rId22"/>
    <p:sldId id="278" r:id="rId23"/>
    <p:sldId id="279" r:id="rId24"/>
    <p:sldId id="280" r:id="rId25"/>
    <p:sldId id="282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D5A"/>
    <a:srgbClr val="0D2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6A6DA-18A3-4281-B3E8-56A55A497C43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EDCDF-B2E0-4713-8CBC-28EADBA52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14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217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45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7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47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460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095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491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375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442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6710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49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48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073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8928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0805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924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9516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663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792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191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28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58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128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00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EDCDF-B2E0-4713-8CBC-28EADBA527D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3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6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3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0196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32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2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04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848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8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2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7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63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63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24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2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46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2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8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1" y="1052736"/>
            <a:ext cx="8568952" cy="936104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064896" cy="3888432"/>
          </a:xfrm>
          <a:effectLst/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</a:t>
            </a:r>
            <a:endParaRPr lang="en-US" sz="4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кураторских</a:t>
            </a:r>
          </a:p>
          <a:p>
            <a:pPr algn="ctr"/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информационных часов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0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128791" cy="576064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 кураторского часа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064895" cy="5256584"/>
          </a:xfrm>
        </p:spPr>
        <p:txBody>
          <a:bodyPr>
            <a:normAutofit/>
          </a:bodyPr>
          <a:lstStyle/>
          <a:p>
            <a:pPr lvl="0"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кураторского часа, формулировка его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исходя из задач воспитательной работы с группой. </a:t>
            </a:r>
          </a:p>
          <a:p>
            <a:pPr lvl="0"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Тщательный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 материала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поставленных целей и задач, исходя из требований к содержанию кураторского часа (актуальность, связь с жизнью, опытом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возрастными особенностями, образность и эмоциональность, логичность и последовательность).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4392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24936" cy="6048672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подготовки и проведения </a:t>
            </a:r>
            <a:r>
              <a:rPr lang="ru-RU" sz="26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кураторского </a:t>
            </a:r>
            <a:r>
              <a:rPr lang="ru-RU" sz="260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часа. 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endParaRPr lang="ru-RU" sz="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наглядных пособий, музыкального оформления, подготовка помещения, создание обстановки, благоприятной для эффективного проведения кураторского часа. </a:t>
            </a:r>
          </a:p>
          <a:p>
            <a:pPr marL="0" lvl="0" indent="0" algn="just">
              <a:spcBef>
                <a:spcPts val="0"/>
              </a:spcBef>
            </a:pPr>
            <a:endParaRPr lang="ru-RU" sz="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целесообразности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кураторском  часе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обсуждаемой проблеме. 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куратором своей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процессе подготовки и проведения кураторского часа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возможностей по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закреплению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полученной на кураторском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часе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в дальнейшей практической деятельности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студентов.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172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04856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3200" b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кураторского часа</a:t>
            </a:r>
            <a:endParaRPr lang="ru-RU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352928" cy="5688632"/>
          </a:xfrm>
        </p:spPr>
        <p:txBody>
          <a:bodyPr>
            <a:noAutofit/>
          </a:bodyPr>
          <a:lstStyle/>
          <a:p>
            <a:pPr lvl="0" algn="just"/>
            <a:r>
              <a:rPr lang="ru-RU" sz="2400" b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(обоснование актуальности выбранной темы, постановка цели, задач).</a:t>
            </a:r>
          </a:p>
          <a:p>
            <a:pPr lvl="0" algn="just"/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проблеме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(видеосюжет, выступление компетентного собеседника, сообщения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куратора по обсуждаемой проблеме).</a:t>
            </a:r>
          </a:p>
          <a:p>
            <a:pPr lvl="0" algn="just"/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реализация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содержательных компонентов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кураторского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 (проведение конкурсов, тренингов, анкетирования, выполнение соответствующих упражнений и за­­даний).</a:t>
            </a:r>
          </a:p>
          <a:p>
            <a:pPr lvl="0" algn="just"/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мнениями по проблеме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(сопоставление собственных представлений с общественно-значимой нормой).</a:t>
            </a:r>
          </a:p>
          <a:p>
            <a:pPr lvl="0" algn="just"/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</a:t>
            </a:r>
            <a:r>
              <a:rPr lang="ru-RU" sz="2400" b="1" u="sng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ксия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(обсуждение успешности мероприятия, принятие решений на будущее)</a:t>
            </a:r>
            <a:endParaRPr lang="ru-RU" sz="2400" dirty="0">
              <a:solidFill>
                <a:srgbClr val="163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56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120680" cy="576064"/>
          </a:xfrm>
        </p:spPr>
        <p:txBody>
          <a:bodyPr>
            <a:normAutofit fontScale="90000"/>
          </a:bodyPr>
          <a:lstStyle/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проведения кураторских часов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Calibri" panose="020F0502020204030204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280920" cy="576064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Лекционные: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"Публичная лекция", "Уроки замечательной личности", "Устный журнал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лекция-рассуждение и др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ru-RU" sz="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Дискуссионные: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"Беседа за круглым столом", "Круглый стол с острыми углами", "Открытая кафедра", "Открытый микрофон", "Сократовская беседа", "Философский стол", "Ток-шоу", дебаты, конференция, и др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ru-RU" sz="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Конкурсно-игровые: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"Интеллектуальный аукцион", тематическая вик­торина, конкурсы брейн-ринг, КВН, "Театр-экспромт", "Турнир ораторов", защита проекта, ролевая игра и др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</a:pPr>
            <a:endParaRPr lang="ru-RU" sz="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Интеллектуально-познавательные: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"Сократовская беседа",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мира", "Интеллектуальный марафон", "Эстафета смыслов", заочное путешествие и др.</a:t>
            </a:r>
            <a:endParaRPr lang="ru-RU" sz="2400" b="1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63314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4752528" cy="648072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Информационный час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7992888" cy="5256584"/>
          </a:xfrm>
          <a:noFill/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час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форма организации воспитательного процесса, направленная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гражданской позиции, политической и информационной культуры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обучающихся,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их кругозора, социализацию личности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предполагает восприятие социального опыта, преемственность и сохранение национальных традиций и исторического наследия, участие в обсуждении экономических, социальных, политических и духовных проблем общества.</a:t>
            </a:r>
          </a:p>
          <a:p>
            <a:pPr algn="just"/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6840760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информационного часа: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7992888" cy="4824536"/>
          </a:xfrm>
          <a:noFill/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студентам ориентироваться в потоке событий, 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активную гражданскую позицию,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осознанно участвовать в общественной жизни страны,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отстаивать личные интересы с учетом собственной позиции.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61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7848872" cy="5472608"/>
          </a:xfrm>
        </p:spPr>
        <p:txBody>
          <a:bodyPr>
            <a:normAutofit/>
          </a:bodyPr>
          <a:lstStyle/>
          <a:p>
            <a:pPr marL="84138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от:</a:t>
            </a:r>
          </a:p>
          <a:p>
            <a:pPr marL="84138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-объема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предлагаемого материала,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138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рассматриваемых тем,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138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рассмотрения,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138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часы подразделяются на: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обзорные и тематические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29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56784" cy="648072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Обзорный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информационный час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7920880" cy="4680520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Обзорный информационный час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краткий обзор основных политических, культурных и спортивных событий, произошедших за определенный отрезок времени в стране и за рубежом.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 algn="just">
              <a:buNone/>
            </a:pPr>
            <a:endParaRPr lang="ru-RU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04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404664"/>
            <a:ext cx="8280920" cy="576064"/>
          </a:xfrm>
        </p:spPr>
        <p:txBody>
          <a:bodyPr>
            <a:noAutofit/>
          </a:bodyPr>
          <a:lstStyle/>
          <a:p>
            <a:pPr lvl="0" algn="ctr" defTabSz="914400">
              <a:lnSpc>
                <a:spcPct val="90000"/>
              </a:lnSpc>
              <a:spcBef>
                <a:spcPts val="1000"/>
              </a:spcBef>
            </a:pP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Обзорный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информационный час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052736"/>
            <a:ext cx="8424935" cy="5472608"/>
          </a:xfrm>
        </p:spPr>
        <p:txBody>
          <a:bodyPr>
            <a:normAutofit/>
          </a:bodyPr>
          <a:lstStyle/>
          <a:p>
            <a:pPr marL="0" indent="442913" algn="just"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проводить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следующей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государственная политика;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государственная политика; 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значимые события, произошедшие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рассматриваемый период в мире;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 экологические проблемы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пути их решения;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науки, культуры,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здравоохранения,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862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620689"/>
            <a:ext cx="6984775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обзорных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часов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27584" y="1844824"/>
            <a:ext cx="2016224" cy="504056"/>
          </a:xfrm>
        </p:spPr>
        <p:txBody>
          <a:bodyPr/>
          <a:lstStyle/>
          <a:p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27584" y="2096852"/>
            <a:ext cx="6912768" cy="3168352"/>
          </a:xfrm>
        </p:spPr>
        <p:txBody>
          <a:bodyPr>
            <a:noAutofit/>
          </a:bodyPr>
          <a:lstStyle/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«Информ-дайджест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Спрашивали – отвечаем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«Информация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+»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 страницам молодежных СМИ»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04664"/>
            <a:ext cx="4824536" cy="79208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Кураторский час</a:t>
            </a:r>
            <a:endParaRPr lang="ru-RU" sz="4000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7848872" cy="5184576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Кураторский час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это динамичная и вариативная форма воспитательной работы, включающая специально организованную ценностно-ориентационную деятельность, направленную на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коллектива группы, развитие личностных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профессиональных качеств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студентов,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способности к самореализации и самосовершенствованию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использованием разнообразных приемов, средств и способов взаимодействия кураторов и обучающихся.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472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7" y="692696"/>
            <a:ext cx="7274769" cy="65916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информационный час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545" y="1700808"/>
            <a:ext cx="7848871" cy="4752528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информационный час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посвящен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одной теме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используется для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глубокого обсуждения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актуальной проблемы. 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научить обучающихся самостоятельно вносить предложения по актуализации тем для рассмотрения и отбирать нужный материал для информационного часа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83064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1682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тематических</a:t>
            </a:r>
            <a:b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часов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1619672" y="1700809"/>
            <a:ext cx="6336704" cy="482453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«Беседа «за круглым столом»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«Политическая дискуссия»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это было»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«Годы и люди»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«Пресс-конференция»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«Тематический блиц-опрос»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журнал»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«Семинар-информация» </a:t>
            </a:r>
          </a:p>
          <a:p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98236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04664"/>
            <a:ext cx="7202761" cy="72008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информационных часов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424936" cy="525658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>
                <a:solidFill>
                  <a:schemeClr val="tx1"/>
                </a:solidFill>
                <a:latin typeface="Tahoma" panose="020B0604030504040204" pitchFamily="34" charset="0"/>
              </a:rPr>
              <a:t>I</a:t>
            </a:r>
            <a:r>
              <a:rPr lang="ru-RU" sz="3400" dirty="0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  <a:r>
              <a:rPr lang="en-US" sz="3400" dirty="0">
                <a:solidFill>
                  <a:schemeClr val="tx1"/>
                </a:solidFill>
                <a:latin typeface="Tahoma" panose="020B0604030504040204" pitchFamily="34" charset="0"/>
              </a:rPr>
              <a:t> </a:t>
            </a:r>
            <a:r>
              <a:rPr lang="ru-RU" sz="3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подготовки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темы информационного часа, постановка целей и задач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3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модератора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(ведущего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подтем информационного часа между его участниками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подготовки и проведения информационного часа. </a:t>
            </a: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352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вопросов, конкретизирующих тему. Вопросы должны быть направлены на всестороннее раскрытие выбранной 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838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7704856" cy="5832648"/>
          </a:xfrm>
        </p:spPr>
        <p:txBody>
          <a:bodyPr>
            <a:noAutofit/>
          </a:bodyPr>
          <a:lstStyle/>
          <a:p>
            <a:pPr marL="0" lvl="0" indent="360363" algn="just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персональных и коллективных заданий для участников информационного часа с учетом уровня их подготовки и индивидуальных особенностей развития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360363" algn="just">
              <a:spcBef>
                <a:spcPts val="0"/>
              </a:spcBef>
              <a:buNone/>
            </a:pP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363" algn="just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обеспечение, в том числе подбор актуальных материалов по теме. 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363" algn="just">
              <a:spcBef>
                <a:spcPts val="0"/>
              </a:spcBef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наглядных материалов – пособий, аудио- и видеосюжетов, при необходимости (и по возможности), работа в Интернете.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spcBef>
                <a:spcPts val="0"/>
              </a:spcBef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363" algn="just">
              <a:spcBef>
                <a:spcPts val="0"/>
              </a:spcBef>
              <a:buNone/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инструментария оценки эффективности проведения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часа 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(анкеты, отзывы)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27931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352928" cy="64807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ahoma" panose="020B0604030504040204" pitchFamily="34" charset="0"/>
              </a:rPr>
              <a:t>II</a:t>
            </a:r>
            <a:r>
              <a:rPr lang="ru-RU" sz="2500" dirty="0">
                <a:solidFill>
                  <a:schemeClr val="tx1"/>
                </a:solidFill>
                <a:latin typeface="Tahoma" panose="020B0604030504040204" pitchFamily="34" charset="0"/>
              </a:rPr>
              <a:t>.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информационного часа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информационного часа координирует модератор (ведущий). Он сообщает тему, цель информационного часа, обосновывает актуальность обсуждаемой проблемы, устанавливает очередность выступающих.</a:t>
            </a:r>
            <a:b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каждого сообщения обучающегося ведущий предусматривает для группы возможность: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задать вопросы выступающему;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дополнить сообщения иными фактами, примерами;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обменяться мнениями;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выводы по обсуждаемому вопросу.</a:t>
            </a:r>
          </a:p>
          <a:p>
            <a:pPr marL="0" indent="444500" algn="just">
              <a:spcBef>
                <a:spcPts val="0"/>
              </a:spcBef>
              <a:buNone/>
            </a:pP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всех выступлений и дискуссий модератор (ведущий) подводит итог информационного часа.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500" dirty="0">
                <a:solidFill>
                  <a:schemeClr val="tx1"/>
                </a:solidFill>
                <a:latin typeface="Tahoma" panose="020B0604030504040204" pitchFamily="34" charset="0"/>
              </a:rPr>
              <a:t>III</a:t>
            </a:r>
            <a:r>
              <a:rPr lang="ru-RU" sz="2500" dirty="0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  <a:r>
              <a:rPr lang="ru-RU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проведения </a:t>
            </a:r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часа</a:t>
            </a:r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7657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2420888"/>
            <a:ext cx="8352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7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352928" cy="58527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кураторских часов направлено</a:t>
            </a:r>
            <a:r>
              <a:rPr lang="ru-RU" sz="2800" b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800" b="1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</a:pP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5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 </a:t>
            </a: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дополнительными знаниями о профессии, о современных достижениях в науке и технике, об уникальных возможностях человека и др.;</a:t>
            </a:r>
          </a:p>
          <a:p>
            <a:pPr marL="0" lvl="0" indent="0" algn="just">
              <a:spcBef>
                <a:spcPts val="0"/>
              </a:spcBef>
            </a:pP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усвоение обучающимися умений и навыков познавательной и практической деятельности;</a:t>
            </a:r>
          </a:p>
          <a:p>
            <a:pPr marL="0" lvl="0" indent="0" algn="just">
              <a:spcBef>
                <a:spcPts val="0"/>
              </a:spcBef>
            </a:pP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эмоционально-чувственной сферы и ценностных отношений студентов к себе и окружающим;</a:t>
            </a:r>
          </a:p>
          <a:p>
            <a:pPr marL="0" lvl="0" indent="0" algn="just">
              <a:spcBef>
                <a:spcPts val="0"/>
              </a:spcBef>
            </a:pP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содействие становлению и проявлению субъектности и индивидуальности студента, развитию его творческого потенциала;</a:t>
            </a:r>
          </a:p>
          <a:p>
            <a:pPr marL="0" lvl="0" indent="0" algn="just">
              <a:spcBef>
                <a:spcPts val="0"/>
              </a:spcBef>
            </a:pPr>
            <a:r>
              <a:rPr lang="ru-RU" sz="25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коллектива группы как благоприятной среды развития и жизнедеятельности </a:t>
            </a:r>
            <a:r>
              <a:rPr lang="en-US" sz="25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5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тудентов.</a:t>
            </a:r>
            <a:endParaRPr lang="ru-RU" sz="25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sz="25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79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7992887" cy="5328592"/>
          </a:xfrm>
        </p:spPr>
        <p:txBody>
          <a:bodyPr>
            <a:normAutofit/>
          </a:bodyPr>
          <a:lstStyle/>
          <a:p>
            <a:pPr indent="103188" algn="just">
              <a:buNone/>
            </a:pPr>
            <a:r>
              <a:rPr lang="ru-RU" sz="36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 выдвигаемых задач </a:t>
            </a:r>
            <a:r>
              <a:rPr lang="ru-RU" sz="36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</a:t>
            </a:r>
            <a:r>
              <a:rPr lang="ru-RU" sz="36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03188" algn="just">
              <a:buNone/>
            </a:pPr>
            <a:endParaRPr lang="ru-RU" sz="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u="sng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ситуационные</a:t>
            </a:r>
            <a:r>
              <a:rPr lang="en-US" sz="3600" b="1" i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3600" b="1" i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u="sng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</a:t>
            </a:r>
            <a:r>
              <a:rPr lang="ru-RU" sz="3600" b="1" i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кураторские </a:t>
            </a:r>
            <a:r>
              <a:rPr lang="ru-RU" sz="36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часы.</a:t>
            </a:r>
          </a:p>
          <a:p>
            <a:pPr algn="just">
              <a:buNone/>
            </a:pP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 технологии проведения у них разные. </a:t>
            </a:r>
          </a:p>
          <a:p>
            <a:pPr algn="just"/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Общим является структура воспитательного </a:t>
            </a:r>
            <a:r>
              <a:rPr lang="ru-RU" sz="28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часа.</a:t>
            </a:r>
            <a:endParaRPr lang="ru-RU" sz="2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793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784" y="620688"/>
            <a:ext cx="7418785" cy="8640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</a:t>
            </a:r>
            <a:r>
              <a:rPr lang="ru-RU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кураторский час</a:t>
            </a:r>
            <a:endParaRPr lang="ru-RU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556792"/>
            <a:ext cx="7344816" cy="4484571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кураторский час проводится в результате возникновения назревшей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разрешения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конфликта, дисциплины и порядка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успеваемости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группе. </a:t>
            </a:r>
          </a:p>
          <a:p>
            <a:pPr algn="just"/>
            <a:endParaRPr lang="ru-RU" sz="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Куратору вместе со студентами необходимо проанализировать ситуацию в целом, выявить причины данного поведения и найти правильные пути решения.</a:t>
            </a:r>
          </a:p>
          <a:p>
            <a:endParaRPr lang="ru-RU" sz="2800" dirty="0">
              <a:solidFill>
                <a:srgbClr val="163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7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064895" cy="6480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i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ситуационного</a:t>
            </a:r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кураторского часа</a:t>
            </a:r>
            <a:endParaRPr lang="ru-RU" sz="3200" b="1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4006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социально-нравственная адаптация личности;</a:t>
            </a:r>
          </a:p>
          <a:p>
            <a:pPr lvl="0"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ценностного отношения к себе, устройству человеческой жизни, ответственности за свою судьбу;</a:t>
            </a:r>
          </a:p>
          <a:p>
            <a:pPr lvl="0"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тудентов к нравственно-этическим нормам поведения;</a:t>
            </a:r>
          </a:p>
          <a:p>
            <a:pPr lvl="0"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перехода выработанных в обществе нравственных ценностей в систему внутренних требований к самому себе.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ситуационного кураторского часа позволяет анализировать собственное поведение в ситуациях «после событий», чтобы учиться на собственном опыте и разрабатывать стратегию поведения на будущее.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6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064896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3200" b="1" i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ситуационного</a:t>
            </a:r>
            <a:r>
              <a:rPr lang="ru-RU" sz="32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кураторского часа</a:t>
            </a:r>
            <a:endParaRPr lang="ru-RU" sz="3200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472608"/>
          </a:xfrm>
        </p:spPr>
        <p:txBody>
          <a:bodyPr>
            <a:noAutofit/>
          </a:bodyPr>
          <a:lstStyle/>
          <a:p>
            <a:pPr marL="324000"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событиях за прошедшую неделю </a:t>
            </a:r>
            <a:endParaRPr lang="ru-RU" sz="2400" b="1" dirty="0" smtClean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lvl="0" algn="just">
              <a:spcBef>
                <a:spcPts val="0"/>
              </a:spcBef>
            </a:pPr>
            <a:r>
              <a:rPr lang="ru-RU" sz="2400" b="1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ситуации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(выступление куратора группы).</a:t>
            </a:r>
          </a:p>
          <a:p>
            <a:pPr marL="324000"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ситуации по алгоритму:</a:t>
            </a:r>
          </a:p>
          <a:p>
            <a:pPr marL="0" lvl="0" indent="358775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-выступление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студента, главного участника возникшей ситуации, со своей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позицией;</a:t>
            </a:r>
            <a:endParaRPr lang="ru-RU" sz="24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8775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-выявление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возникновения данной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ситуации;</a:t>
            </a:r>
            <a:endParaRPr lang="ru-RU" sz="24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8775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-соотношение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происходящих событий и общественно-значимой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нормы;</a:t>
            </a:r>
            <a:endParaRPr lang="ru-RU" sz="24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8775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-высказывания </a:t>
            </a:r>
            <a:r>
              <a:rPr lang="ru-RU" sz="24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и оценка ситуации (дискуссия по проблеме).</a:t>
            </a:r>
          </a:p>
          <a:p>
            <a:pPr marL="324000" lvl="0" algn="just">
              <a:spcBef>
                <a:spcPts val="0"/>
              </a:spcBef>
            </a:pP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</a:t>
            </a:r>
            <a:r>
              <a:rPr lang="ru-RU" sz="2400" b="1" u="sng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ксия</a:t>
            </a:r>
            <a:r>
              <a:rPr lang="ru-RU" sz="2400" i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(подведение итогов и определение своей точки зрения о сложившейся </a:t>
            </a:r>
            <a:r>
              <a:rPr lang="ru-RU" sz="2400" smtClean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ситуации).</a:t>
            </a:r>
            <a:endParaRPr lang="ru-RU" sz="2400" dirty="0" smtClean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2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69674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</a:t>
            </a:r>
            <a:r>
              <a:rPr lang="ru-RU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кураторский час</a:t>
            </a:r>
            <a:endParaRPr lang="ru-RU" dirty="0">
              <a:solidFill>
                <a:srgbClr val="163D5A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064896" cy="525658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кураторский час –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форма внеучебной деятельности,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проводимая по определенной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тематике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ориентированная на 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об­щественно и личностно значимые ценности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студента, отвечающая его потребностям,  интересам и способствующая самовыражению.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163D5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кураторский час</a:t>
            </a:r>
            <a:r>
              <a:rPr lang="ru-RU" sz="2800" b="1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163D5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стать комплексным тематическим блоком воспитательных мероприятий, дополненных другими форма­ми воспитательной работы.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181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208912" cy="4896544"/>
          </a:xfrm>
        </p:spPr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тематического кураторского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часа:</a:t>
            </a:r>
          </a:p>
          <a:p>
            <a:pPr marL="0" indent="442913" algn="just">
              <a:buNone/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мировоззренческих основ личности;</a:t>
            </a:r>
          </a:p>
          <a:p>
            <a:pPr lvl="0" algn="just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формировании потребности  к принятию базовых компонентов культуры; готовности к выполнению различных социально приемлемых ролей (гражданина, семьянина, труженика);</a:t>
            </a:r>
          </a:p>
          <a:p>
            <a:pPr lvl="0" algn="just"/>
            <a:r>
              <a:rPr lang="ru-RU" sz="2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самосовершенствование своих интеллектуальных знаний, практических умений, навыков, социальных действий. </a:t>
            </a:r>
          </a:p>
          <a:p>
            <a:pPr algn="just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1857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799</TotalTime>
  <Words>1214</Words>
  <Application>Microsoft Office PowerPoint</Application>
  <PresentationFormat>Экран (4:3)</PresentationFormat>
  <Paragraphs>170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</vt:lpstr>
      <vt:lpstr>Кураторский час</vt:lpstr>
      <vt:lpstr>Презентация PowerPoint</vt:lpstr>
      <vt:lpstr>Презентация PowerPoint</vt:lpstr>
      <vt:lpstr>Ситуационный кураторский час</vt:lpstr>
      <vt:lpstr>Задачи ситуационного кураторского часа</vt:lpstr>
      <vt:lpstr>Технология ситуационного кураторского часа</vt:lpstr>
      <vt:lpstr>Тематический кураторский час</vt:lpstr>
      <vt:lpstr>Презентация PowerPoint</vt:lpstr>
      <vt:lpstr>Подготовительный этап кураторского часа </vt:lpstr>
      <vt:lpstr>Презентация PowerPoint</vt:lpstr>
      <vt:lpstr>Технология проведения кураторского часа</vt:lpstr>
      <vt:lpstr>Формы проведения кураторских часов </vt:lpstr>
      <vt:lpstr> Информационный час</vt:lpstr>
      <vt:lpstr>Цель информационного часа: </vt:lpstr>
      <vt:lpstr>Презентация PowerPoint</vt:lpstr>
      <vt:lpstr>Обзорный информационный час</vt:lpstr>
      <vt:lpstr>Обзорный информационный час</vt:lpstr>
      <vt:lpstr>Формы проведения обзорных информационных часов  </vt:lpstr>
      <vt:lpstr>Тематический информационный час</vt:lpstr>
      <vt:lpstr>Формы проведения тематических информационных часов  </vt:lpstr>
      <vt:lpstr>Организация информационных часов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 университета по воспитательной работе</dc:title>
  <dc:creator>Metodist</dc:creator>
  <cp:lastModifiedBy>Metodist</cp:lastModifiedBy>
  <cp:revision>113</cp:revision>
  <cp:lastPrinted>2017-02-08T10:40:24Z</cp:lastPrinted>
  <dcterms:modified xsi:type="dcterms:W3CDTF">2025-02-07T06:39:26Z</dcterms:modified>
</cp:coreProperties>
</file>