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8"/>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6" r:id="rId20"/>
    <p:sldId id="275" r:id="rId21"/>
    <p:sldId id="277" r:id="rId22"/>
    <p:sldId id="278" r:id="rId23"/>
    <p:sldId id="279" r:id="rId24"/>
    <p:sldId id="280" r:id="rId25"/>
    <p:sldId id="281" r:id="rId26"/>
    <p:sldId id="282" r:id="rId27"/>
    <p:sldId id="283" r:id="rId28"/>
    <p:sldId id="287" r:id="rId29"/>
    <p:sldId id="286" r:id="rId30"/>
    <p:sldId id="285" r:id="rId31"/>
    <p:sldId id="284"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677" y="-7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A29688-3ECA-4C42-9550-340E41E7A633}" type="datetimeFigureOut">
              <a:rPr lang="ru-RU" smtClean="0"/>
              <a:t>03.12.2024</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EF1577-5F09-4796-BC12-6522CDB533B5}" type="slidenum">
              <a:rPr lang="ru-RU" smtClean="0"/>
              <a:t>‹#›</a:t>
            </a:fld>
            <a:endParaRPr lang="ru-RU"/>
          </a:p>
        </p:txBody>
      </p:sp>
    </p:spTree>
    <p:extLst>
      <p:ext uri="{BB962C8B-B14F-4D97-AF65-F5344CB8AC3E}">
        <p14:creationId xmlns:p14="http://schemas.microsoft.com/office/powerpoint/2010/main" val="487412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05E7BD67-3268-4BEC-8F15-2A55741983D6}" type="slidenum">
              <a:rPr lang="ru-RU" smtClean="0"/>
              <a:t>42</a:t>
            </a:fld>
            <a:endParaRPr lang="ru-RU"/>
          </a:p>
        </p:txBody>
      </p:sp>
    </p:spTree>
    <p:extLst>
      <p:ext uri="{BB962C8B-B14F-4D97-AF65-F5344CB8AC3E}">
        <p14:creationId xmlns:p14="http://schemas.microsoft.com/office/powerpoint/2010/main" val="3593787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03.12.2024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03.12.2024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03.12.2024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03.12.2024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03.12.2024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03.12.2024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03.12.2024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03.12.2024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03.12.2024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03.12.2024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03.12.2024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03.12.2024</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a:t>
            </a:r>
            <a:r>
              <a:rPr lang="be-BY" sz="3400" dirty="0">
                <a:solidFill>
                  <a:schemeClr val="tx1"/>
                </a:solidFill>
                <a:latin typeface="Verdana" pitchFamily="34" charset="0"/>
                <a:ea typeface="Verdana" pitchFamily="34" charset="0"/>
              </a:rPr>
              <a:t>В работе рассматриваются перспективы применения искусственного интеллекта (ИИ) в кардиологии, включая диагностику, лечение и управление сердечно-сосудистыми заболеваниями (ССЗ). ИИ уже активно используется для анализа медицинских изображений (МРТ, КТ) и электрокардиограмм, а также для разработки предиктивных моделей, прогнозирующих риски ССЗ. ИИ также используется для персонализированного лечения, учитывая индивидуальные данные пациентов. Внедрение ИИ сталкивается с вызовами, такими как качество данных и этические вопросы, однако его потенциал для повышения точности диагностики, оптимизации лечения и снижения медицинских затрат остается высоким. </a:t>
            </a:r>
            <a:endParaRPr lang="ru-RU" sz="3400" dirty="0">
              <a:solidFill>
                <a:schemeClr val="tx1"/>
              </a:solidFill>
              <a:latin typeface="Verdana" pitchFamily="34" charset="0"/>
              <a:ea typeface="Verdana" pitchFamily="34" charset="0"/>
            </a:endParaRPr>
          </a:p>
          <a:p>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ПРИМЕНЕНИЕ ИСКУССТВЕННОГО </a:t>
            </a:r>
            <a:r>
              <a:rPr lang="ru-RU" sz="1600" b="1" dirty="0" smtClean="0">
                <a:latin typeface="Verdana" pitchFamily="34" charset="0"/>
                <a:ea typeface="Verdana" pitchFamily="34" charset="0"/>
              </a:rPr>
              <a:t>ИНТЕЛЛЕКТА</a:t>
            </a:r>
            <a:r>
              <a:rPr lang="en-US" sz="1600" b="1" dirty="0" smtClean="0">
                <a:latin typeface="Verdana" pitchFamily="34" charset="0"/>
                <a:ea typeface="Verdana" pitchFamily="34" charset="0"/>
              </a:rPr>
              <a:t> </a:t>
            </a:r>
            <a:br>
              <a:rPr lang="en-US" sz="1600" b="1" dirty="0" smtClean="0">
                <a:latin typeface="Verdana" pitchFamily="34" charset="0"/>
                <a:ea typeface="Verdana" pitchFamily="34" charset="0"/>
              </a:rPr>
            </a:br>
            <a:r>
              <a:rPr lang="ru-RU" sz="1600" b="1" dirty="0" smtClean="0">
                <a:latin typeface="Verdana" pitchFamily="34" charset="0"/>
                <a:ea typeface="Verdana" pitchFamily="34" charset="0"/>
              </a:rPr>
              <a:t>В КАРДИОЛОГИИ И </a:t>
            </a:r>
            <a:r>
              <a:rPr lang="ru-RU" sz="1600" b="1" dirty="0">
                <a:latin typeface="Verdana" pitchFamily="34" charset="0"/>
                <a:ea typeface="Verdana" pitchFamily="34" charset="0"/>
              </a:rPr>
              <a:t>ПЕРСПЕКТИВЫ ЕГО ДАЛЬНЕЙШЕГО ВНЕДРЕНИЯ</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Н.А. ЛАРЧЕНКО, Е.А. КУРЛЮК, М.В. ДАВЫДОВ, Е.К. КУРЛЯНСКАЯ</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3038272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571750"/>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Показана способность низкоинтенсивного излучения видимой области спектра оказывать ингибирующее действие на раковые и нетрансформированные клетки в условиях </a:t>
            </a:r>
            <a:r>
              <a:rPr lang="ru-RU" sz="1200" dirty="0" err="1">
                <a:solidFill>
                  <a:schemeClr val="tx1"/>
                </a:solidFill>
                <a:latin typeface="Verdana" pitchFamily="34" charset="0"/>
                <a:ea typeface="Verdana" pitchFamily="34" charset="0"/>
              </a:rPr>
              <a:t>in</a:t>
            </a:r>
            <a:r>
              <a:rPr lang="ru-RU" sz="1200" dirty="0">
                <a:solidFill>
                  <a:schemeClr val="tx1"/>
                </a:solidFill>
                <a:latin typeface="Verdana" pitchFamily="34" charset="0"/>
                <a:ea typeface="Verdana" pitchFamily="34" charset="0"/>
              </a:rPr>
              <a:t> </a:t>
            </a:r>
            <a:r>
              <a:rPr lang="ru-RU" sz="1200" dirty="0" err="1">
                <a:solidFill>
                  <a:schemeClr val="tx1"/>
                </a:solidFill>
                <a:latin typeface="Verdana" pitchFamily="34" charset="0"/>
                <a:ea typeface="Verdana" pitchFamily="34" charset="0"/>
              </a:rPr>
              <a:t>vitro</a:t>
            </a:r>
            <a:r>
              <a:rPr lang="ru-RU" sz="1200" dirty="0">
                <a:solidFill>
                  <a:schemeClr val="tx1"/>
                </a:solidFill>
                <a:latin typeface="Verdana" pitchFamily="34" charset="0"/>
                <a:ea typeface="Verdana" pitchFamily="34" charset="0"/>
              </a:rPr>
              <a:t>. Отмечается отсутствие принципиальных различий в действии монохроматического лазерного и квазимонохроматического излучения светодиодных источников близких длин волн. Показано, что наблюдаемые фотобиологические эффекты обусловлены фотохимическими процессами с участием активных форм кислорода, генерируемых за счет возбуждения эндогенных фотосенсибилизаторов, и прежде всего свободных оснований </a:t>
            </a:r>
            <a:r>
              <a:rPr lang="ru-RU" sz="1200" dirty="0" err="1">
                <a:solidFill>
                  <a:schemeClr val="tx1"/>
                </a:solidFill>
                <a:latin typeface="Verdana" pitchFamily="34" charset="0"/>
                <a:ea typeface="Verdana" pitchFamily="34" charset="0"/>
              </a:rPr>
              <a:t>порфиринов</a:t>
            </a:r>
            <a:r>
              <a:rPr lang="ru-RU" sz="1200" dirty="0">
                <a:solidFill>
                  <a:schemeClr val="tx1"/>
                </a:solidFill>
                <a:latin typeface="Verdana" pitchFamily="34" charset="0"/>
                <a:ea typeface="Verdana" pitchFamily="34" charset="0"/>
              </a:rPr>
              <a:t> и их цинковых комплексов. Установлено, что раковые клетки характеризуются повышенной чувствительностью к действию света сине-зеленой области спектра и это обусловлено более высокой концентрацией в них эндогенных </a:t>
            </a:r>
            <a:r>
              <a:rPr lang="ru-RU" sz="1200" dirty="0" err="1">
                <a:solidFill>
                  <a:schemeClr val="tx1"/>
                </a:solidFill>
                <a:latin typeface="Verdana" pitchFamily="34" charset="0"/>
                <a:ea typeface="Verdana" pitchFamily="34" charset="0"/>
              </a:rPr>
              <a:t>порфириновых</a:t>
            </a:r>
            <a:r>
              <a:rPr lang="ru-RU" sz="1200" dirty="0">
                <a:solidFill>
                  <a:schemeClr val="tx1"/>
                </a:solidFill>
                <a:latin typeface="Verdana" pitchFamily="34" charset="0"/>
                <a:ea typeface="Verdana" pitchFamily="34" charset="0"/>
              </a:rPr>
              <a:t> сенсибилизаторов по сравнению с нормальными нетрансформированными клетками. Определяющая роль </a:t>
            </a:r>
            <a:r>
              <a:rPr lang="ru-RU" sz="1200" dirty="0" err="1">
                <a:solidFill>
                  <a:schemeClr val="tx1"/>
                </a:solidFill>
                <a:latin typeface="Verdana" pitchFamily="34" charset="0"/>
                <a:ea typeface="Verdana" pitchFamily="34" charset="0"/>
              </a:rPr>
              <a:t>порфиринов</a:t>
            </a:r>
            <a:r>
              <a:rPr lang="ru-RU" sz="1200" dirty="0">
                <a:solidFill>
                  <a:schemeClr val="tx1"/>
                </a:solidFill>
                <a:latin typeface="Verdana" pitchFamily="34" charset="0"/>
                <a:ea typeface="Verdana" pitchFamily="34" charset="0"/>
              </a:rPr>
              <a:t> подтверждена регистрацией их флуоресценции в живых клетках, а также спектральной зависимостью выживаемости клеток и зависимостью интенсивности </a:t>
            </a:r>
            <a:r>
              <a:rPr lang="ru-RU" sz="1200" dirty="0" err="1">
                <a:solidFill>
                  <a:schemeClr val="tx1"/>
                </a:solidFill>
                <a:latin typeface="Verdana" pitchFamily="34" charset="0"/>
                <a:ea typeface="Verdana" pitchFamily="34" charset="0"/>
              </a:rPr>
              <a:t>светоиндуцированной</a:t>
            </a:r>
            <a:r>
              <a:rPr lang="ru-RU" sz="1200" dirty="0">
                <a:solidFill>
                  <a:schemeClr val="tx1"/>
                </a:solidFill>
                <a:latin typeface="Verdana" pitchFamily="34" charset="0"/>
                <a:ea typeface="Verdana" pitchFamily="34" charset="0"/>
              </a:rPr>
              <a:t> хемилюминесценции суспензии клеток от длины волны воздействующего излучения.</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854968" y="461822"/>
            <a:ext cx="7601000" cy="1102519"/>
          </a:xfrm>
        </p:spPr>
        <p:txBody>
          <a:bodyPr>
            <a:noAutofit/>
          </a:bodyPr>
          <a:lstStyle/>
          <a:p>
            <a:r>
              <a:rPr lang="ru-RU" sz="1600" b="1" dirty="0">
                <a:latin typeface="Verdana" pitchFamily="34" charset="0"/>
                <a:ea typeface="Verdana" pitchFamily="34" charset="0"/>
              </a:rPr>
              <a:t>АУТОСЕНСИБИЛИЗИРОВАННОЕ СЕЛЕКТИВНОЕ ИНГИБИРОВАНИЕ РОСТА РАКОВЫХ КЛЕТОК ИЗЛУЧЕНИЕМ ВИДИМОЙ ОБЛАСТИ СПЕКТРА</a:t>
            </a:r>
          </a:p>
        </p:txBody>
      </p:sp>
      <p:sp>
        <p:nvSpPr>
          <p:cNvPr id="8" name="Заголовок 1"/>
          <p:cNvSpPr txBox="1">
            <a:spLocks/>
          </p:cNvSpPr>
          <p:nvPr/>
        </p:nvSpPr>
        <p:spPr>
          <a:xfrm>
            <a:off x="539552" y="1253207"/>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В.Ю. ПЛАВСКИЙ, Л.Г. ПЛАВСКАЯ, О.Н. ДУДИНОВА, А.И. ТРЕТЬЯКОВА,</a:t>
            </a:r>
          </a:p>
          <a:p>
            <a:r>
              <a:rPr lang="ru-RU" sz="1600" dirty="0">
                <a:latin typeface="Verdana" pitchFamily="34" charset="0"/>
                <a:ea typeface="Verdana" pitchFamily="34" charset="0"/>
              </a:rPr>
              <a:t>А.В. МИКУЛИЧ, А.Н. СОБЧУК, Р.К. НАГОРНЫЙ, Т.С. АНАНИЧ, </a:t>
            </a:r>
            <a:endParaRPr lang="ru-RU" sz="1600" dirty="0" smtClean="0">
              <a:latin typeface="Verdana" pitchFamily="34" charset="0"/>
              <a:ea typeface="Verdana" pitchFamily="34" charset="0"/>
            </a:endParaRPr>
          </a:p>
          <a:p>
            <a:r>
              <a:rPr lang="ru-RU" sz="1600" dirty="0" smtClean="0">
                <a:latin typeface="Verdana" pitchFamily="34" charset="0"/>
                <a:ea typeface="Verdana" pitchFamily="34" charset="0"/>
              </a:rPr>
              <a:t>А.Д</a:t>
            </a:r>
            <a:r>
              <a:rPr lang="ru-RU" sz="1600" dirty="0">
                <a:latin typeface="Verdana" pitchFamily="34" charset="0"/>
                <a:ea typeface="Verdana" pitchFamily="34" charset="0"/>
              </a:rPr>
              <a:t>. </a:t>
            </a:r>
            <a:r>
              <a:rPr lang="ru-RU" sz="1600" dirty="0" smtClean="0">
                <a:latin typeface="Verdana" pitchFamily="34" charset="0"/>
                <a:ea typeface="Verdana" pitchFamily="34" charset="0"/>
              </a:rPr>
              <a:t>СВЕЧКО, Н.Д</a:t>
            </a:r>
            <a:r>
              <a:rPr lang="ru-RU" sz="1600" dirty="0">
                <a:latin typeface="Verdana" pitchFamily="34" charset="0"/>
                <a:ea typeface="Verdana" pitchFamily="34" charset="0"/>
              </a:rPr>
              <a:t>. ПРОКОПЕНКО, С.В. ЯКИМЧУК, И.А. ЛЕУСЕНКО</a:t>
            </a:r>
          </a:p>
        </p:txBody>
      </p:sp>
      <p:sp>
        <p:nvSpPr>
          <p:cNvPr id="10" name="Заголовок 1"/>
          <p:cNvSpPr txBox="1">
            <a:spLocks/>
          </p:cNvSpPr>
          <p:nvPr/>
        </p:nvSpPr>
        <p:spPr>
          <a:xfrm>
            <a:off x="539552" y="1829271"/>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Институт физики НАН Беларуси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630589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Указаны преимущества немедикаментозных методов лечения и особенности человеческой психики, обеспечивающие возможность сознательного регулирования вегетативных функций  организма. Описываются физиологические принципы биологической обратной связи (БОС) и различные варианты технического процесса. Обосновывается возможность применения указанного  метода в психиатрии, наркологии и психотерапии.</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КОМПЬЮТЕРНОЕ БИОУПРАВЛЕНИЕ:</a:t>
            </a:r>
            <a:br>
              <a:rPr lang="ru-RU" sz="1600" b="1" dirty="0">
                <a:latin typeface="Verdana" pitchFamily="34" charset="0"/>
                <a:ea typeface="Verdana" pitchFamily="34" charset="0"/>
              </a:rPr>
            </a:br>
            <a:r>
              <a:rPr lang="ru-RU" sz="1600" b="1" dirty="0">
                <a:latin typeface="Verdana" pitchFamily="34" charset="0"/>
                <a:ea typeface="Verdana" pitchFamily="34" charset="0"/>
              </a:rPr>
              <a:t>НОВАЯ ТЕХНОЛОГИЯ В ТЕРАПИИ АДДИКЦИЙ</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Ф.Б. ПЛОТКИН</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dirty="0"/>
              <a:t>Минский городской клинический наркологический центр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38622836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931790"/>
            <a:ext cx="8856984" cy="1817340"/>
          </a:xfrm>
        </p:spPr>
        <p:txBody>
          <a:bodyPr>
            <a:no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Были проанализированы современные профессиональные базы и литературные источники США, Европы и Российской Федерации, посвященные проблеме искусственного интеллекта (ИИ). Рассмотрены его основные возможности, перспективы в медицине и концепция ответственности искусственного интеллекта (ОИИ). Определены задачи решения этических, юридических и социальных проблем ОИИ.</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ПЕРСПЕКТИВЫ И ОТВЕТСТВЕННОСТЬ</a:t>
            </a:r>
            <a:br>
              <a:rPr lang="ru-RU" sz="1600" b="1" dirty="0">
                <a:latin typeface="Verdana" pitchFamily="34" charset="0"/>
                <a:ea typeface="Verdana" pitchFamily="34" charset="0"/>
              </a:rPr>
            </a:br>
            <a:r>
              <a:rPr lang="ru-RU" sz="1600" b="1" dirty="0">
                <a:latin typeface="Verdana" pitchFamily="34" charset="0"/>
                <a:ea typeface="Verdana" pitchFamily="34" charset="0"/>
              </a:rPr>
              <a:t>ИСКУССТВЕННОГО ИНТЕЛЛЕКТА В МЕДИЦИНЕ</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И.М. МАЛОЛЕТНИКОВА</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Н.С. ПАРАМОНОВА</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В.Л. ШАЧИНОВА</a:t>
            </a:r>
            <a:r>
              <a:rPr lang="ru-RU" sz="1600" baseline="30000" dirty="0">
                <a:latin typeface="Verdana" pitchFamily="34" charset="0"/>
                <a:ea typeface="Verdana" pitchFamily="34" charset="0"/>
              </a:rPr>
              <a:t>3</a:t>
            </a:r>
            <a:r>
              <a:rPr lang="ru-RU" sz="1600" dirty="0">
                <a:latin typeface="Verdana" pitchFamily="34" charset="0"/>
                <a:ea typeface="Verdana" pitchFamily="34" charset="0"/>
              </a:rPr>
              <a:t>,</a:t>
            </a:r>
          </a:p>
          <a:p>
            <a:r>
              <a:rPr lang="ru-RU" sz="1600" dirty="0">
                <a:latin typeface="Verdana" pitchFamily="34" charset="0"/>
                <a:ea typeface="Verdana" pitchFamily="34" charset="0"/>
              </a:rPr>
              <a:t>Х.М. МАЛОЛЕТНИКОВА</a:t>
            </a:r>
            <a:r>
              <a:rPr lang="ru-RU" sz="1600" baseline="30000" dirty="0">
                <a:latin typeface="Verdana" pitchFamily="34" charset="0"/>
                <a:ea typeface="Verdana" pitchFamily="34" charset="0"/>
              </a:rPr>
              <a:t>4</a:t>
            </a:r>
            <a:r>
              <a:rPr lang="ru-RU" sz="1600" dirty="0">
                <a:latin typeface="Verdana" pitchFamily="34" charset="0"/>
                <a:ea typeface="Verdana" pitchFamily="34" charset="0"/>
              </a:rPr>
              <a:t> </a:t>
            </a:r>
          </a:p>
        </p:txBody>
      </p:sp>
      <p:sp>
        <p:nvSpPr>
          <p:cNvPr id="10" name="Заголовок 1"/>
          <p:cNvSpPr txBox="1">
            <a:spLocks/>
          </p:cNvSpPr>
          <p:nvPr/>
        </p:nvSpPr>
        <p:spPr>
          <a:xfrm>
            <a:off x="539552" y="1829271"/>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baseline="30000" dirty="0" smtClean="0"/>
              <a:t>1</a:t>
            </a:r>
            <a:r>
              <a:rPr lang="be-BY" sz="1600" i="1" dirty="0" smtClean="0"/>
              <a:t>Гомельский </a:t>
            </a:r>
            <a:r>
              <a:rPr lang="be-BY" sz="1600" i="1" dirty="0"/>
              <a:t>государственный медицинский </a:t>
            </a:r>
            <a:r>
              <a:rPr lang="be-BY" sz="1600" i="1" dirty="0" smtClean="0"/>
              <a:t>университет,</a:t>
            </a:r>
            <a:endParaRPr lang="be-BY" sz="1600" i="1" dirty="0" smtClean="0"/>
          </a:p>
          <a:p>
            <a:r>
              <a:rPr lang="be-BY" sz="1600" i="1" baseline="30000" dirty="0"/>
              <a:t>2</a:t>
            </a:r>
            <a:r>
              <a:rPr lang="be-BY" sz="1600" i="1" dirty="0" smtClean="0"/>
              <a:t>Гродненский </a:t>
            </a:r>
            <a:r>
              <a:rPr lang="be-BY" sz="1600" i="1" dirty="0"/>
              <a:t>государственный медицинский </a:t>
            </a:r>
            <a:r>
              <a:rPr lang="be-BY" sz="1600" i="1" dirty="0" smtClean="0"/>
              <a:t>университет,</a:t>
            </a:r>
            <a:endParaRPr lang="be-BY" sz="1600" i="1" dirty="0" smtClean="0"/>
          </a:p>
          <a:p>
            <a:r>
              <a:rPr lang="be-BY" sz="1600" i="1" baseline="30000" dirty="0" smtClean="0"/>
              <a:t>3</a:t>
            </a:r>
            <a:r>
              <a:rPr lang="ru-RU" sz="1600" i="1" dirty="0" err="1" smtClean="0"/>
              <a:t>Бобруйская</a:t>
            </a:r>
            <a:r>
              <a:rPr lang="ru-RU" sz="1600" i="1" dirty="0" smtClean="0"/>
              <a:t> </a:t>
            </a:r>
            <a:r>
              <a:rPr lang="ru-RU" sz="1600" i="1" dirty="0"/>
              <a:t>центральная больница, филиал </a:t>
            </a:r>
            <a:r>
              <a:rPr lang="ru-RU" sz="1600" i="1" dirty="0" err="1"/>
              <a:t>Бобруйский</a:t>
            </a:r>
            <a:r>
              <a:rPr lang="ru-RU" sz="1600" i="1" dirty="0"/>
              <a:t> наркологический </a:t>
            </a:r>
            <a:r>
              <a:rPr lang="ru-RU" sz="1600" i="1" dirty="0" smtClean="0"/>
              <a:t>диспансер,</a:t>
            </a:r>
            <a:endParaRPr lang="ru-RU" sz="1600" i="1" dirty="0" smtClean="0"/>
          </a:p>
          <a:p>
            <a:r>
              <a:rPr lang="be-BY" sz="1600" i="1" baseline="30000" dirty="0" smtClean="0"/>
              <a:t>4</a:t>
            </a:r>
            <a:r>
              <a:rPr lang="ru-RU" sz="1600" i="1" dirty="0"/>
              <a:t>Гомельская городская клиническая больница № 3</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3150452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Создание новых и совершенствование уже существующих методов оценки состояния человека является важным направлением медицинских и междисциплинарных исследований. Цифровая обработка электроэнцефалограмм, отражающих в определённом смысле состояние нейронной сети головного мозга человека, является современным методом определения их информативно-значимых параметров и характеристик. Рассмотрены вопросы применения амплитудных спектров, полосовых спектров, временных трендов, цифровой фильтрации при сравнительном анализе электроэнцефалограмм для оценки влияния электросудорожной терапии на состояние нейронной сети головного мозга человека. Представлены результаты обработки экспериментальных данных.</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ИНФОРМАТИВНЫЕ ПРИЗНАКИ И ХАРАКТЕРИСТИКИ ЭЛЕКТРОЭНЦЕФАЛОГРАММ</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П.Ю. БРАНЦЕВИЧ</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Т.В. ДОКУКИНА</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Н.Н. МИСЮК</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П.П. КОРОЛЕВИЧ</a:t>
            </a:r>
            <a:r>
              <a:rPr lang="ru-RU" sz="1600" baseline="30000" dirty="0">
                <a:latin typeface="Verdana" pitchFamily="34" charset="0"/>
                <a:ea typeface="Verdana" pitchFamily="34" charset="0"/>
              </a:rPr>
              <a:t>2</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baseline="30000" dirty="0" smtClean="0"/>
              <a:t>1</a:t>
            </a:r>
            <a:r>
              <a:rPr lang="be-BY" sz="1600" i="1" dirty="0" smtClean="0"/>
              <a:t>Белорусский </a:t>
            </a:r>
            <a:r>
              <a:rPr lang="be-BY" sz="1600" i="1" dirty="0"/>
              <a:t>государственный университет информатики и </a:t>
            </a:r>
            <a:r>
              <a:rPr lang="be-BY" sz="1600" i="1" dirty="0" smtClean="0"/>
              <a:t>радиоэлектроники,</a:t>
            </a:r>
            <a:endParaRPr lang="be-BY" sz="1600" i="1" dirty="0" smtClean="0"/>
          </a:p>
          <a:p>
            <a:r>
              <a:rPr lang="ru-RU" sz="1600" i="1" baseline="30000" dirty="0" smtClean="0"/>
              <a:t>2</a:t>
            </a:r>
            <a:r>
              <a:rPr lang="ru-RU" sz="1600" i="1" dirty="0" smtClean="0"/>
              <a:t>Республиканский </a:t>
            </a:r>
            <a:r>
              <a:rPr lang="ru-RU" sz="1600" i="1" dirty="0"/>
              <a:t>научно-практический центр психического здоровья </a:t>
            </a:r>
            <a:r>
              <a:rPr lang="be-BY" sz="1600" i="1" dirty="0" smtClean="0"/>
              <a:t> </a:t>
            </a:r>
            <a:endParaRPr lang="ru-RU" sz="1600" b="1" dirty="0">
              <a:latin typeface="Verdana" pitchFamily="34" charset="0"/>
              <a:ea typeface="Verdana" pitchFamily="34" charset="0"/>
            </a:endParaRPr>
          </a:p>
          <a:p>
            <a:r>
              <a:rPr lang="be-BY" sz="1600" i="1" dirty="0" smtClean="0"/>
              <a:t>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935829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В статье рассмотрены возможности использования однофотонной эмиссионной компьютерной томографии в определении нарушений систолической и диастолической функций сердца у молодых пациентов с длительной желудочковой стимуляцией.</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ОДНОФОТОННАЯ ЭМИССИОННАЯ КОМПЬЮТЕРНАЯ ТОМОГРАФИЯ В ДИАГНОСТИКЕ НАРУШЕНИЙ ФУНКЦИИ СЕРДЦА У МОЛОДЫХ ПАЦИЕНТОВ С ЭЛЕКТРОКАРДИОСТИМУЛЯЦИЕЙ</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А.С. ГАРИПОВ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И.В. ПАТЕЮК</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В.И. ТЕРЕХОВ</a:t>
            </a:r>
            <a:r>
              <a:rPr lang="ru-RU" sz="1600" baseline="30000" dirty="0">
                <a:latin typeface="Verdana" pitchFamily="34" charset="0"/>
                <a:ea typeface="Verdana" pitchFamily="34" charset="0"/>
              </a:rPr>
              <a:t>3</a:t>
            </a:r>
            <a:r>
              <a:rPr lang="ru-RU" sz="1600" dirty="0">
                <a:latin typeface="Verdana" pitchFamily="34" charset="0"/>
                <a:ea typeface="Verdana" pitchFamily="34" charset="0"/>
              </a:rPr>
              <a:t>, К.В. ДРОЗДОВСКИЙ</a:t>
            </a:r>
            <a:r>
              <a:rPr lang="ru-RU" sz="1600" baseline="30000" dirty="0">
                <a:latin typeface="Verdana" pitchFamily="34" charset="0"/>
                <a:ea typeface="Verdana" pitchFamily="34" charset="0"/>
              </a:rPr>
              <a:t>1</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baseline="30000" dirty="0" smtClean="0"/>
              <a:t>1</a:t>
            </a:r>
            <a:r>
              <a:rPr lang="be-BY" sz="1600" i="1" dirty="0" smtClean="0"/>
              <a:t>Республиканский </a:t>
            </a:r>
            <a:r>
              <a:rPr lang="be-BY" sz="1600" i="1" dirty="0"/>
              <a:t>научно-практический центр </a:t>
            </a:r>
            <a:r>
              <a:rPr lang="be-BY" sz="1600" i="1" dirty="0" smtClean="0"/>
              <a:t>детской,</a:t>
            </a:r>
            <a:endParaRPr lang="be-BY" sz="1600" i="1" dirty="0" smtClean="0"/>
          </a:p>
          <a:p>
            <a:r>
              <a:rPr lang="be-BY" sz="1600" i="1" baseline="30000" dirty="0" smtClean="0"/>
              <a:t>2</a:t>
            </a:r>
            <a:r>
              <a:rPr lang="be-BY" sz="1600" i="1" dirty="0" smtClean="0"/>
              <a:t>Белорусский </a:t>
            </a:r>
            <a:r>
              <a:rPr lang="be-BY" sz="1600" i="1" dirty="0"/>
              <a:t>государственный медицинский </a:t>
            </a:r>
            <a:r>
              <a:rPr lang="be-BY" sz="1600" i="1" dirty="0" smtClean="0"/>
              <a:t>университет, </a:t>
            </a:r>
            <a:endParaRPr lang="be-BY" sz="1600" i="1" dirty="0" smtClean="0"/>
          </a:p>
          <a:p>
            <a:r>
              <a:rPr lang="ru-RU" sz="1600" i="1" baseline="30000" dirty="0" smtClean="0"/>
              <a:t>3</a:t>
            </a:r>
            <a:r>
              <a:rPr lang="ru-RU" sz="1600" i="1" dirty="0" smtClean="0"/>
              <a:t>5-я </a:t>
            </a:r>
            <a:r>
              <a:rPr lang="ru-RU" sz="1600" i="1" dirty="0"/>
              <a:t>городская клиническая больница </a:t>
            </a:r>
            <a:r>
              <a:rPr lang="be-BY" sz="1600" i="1" dirty="0" smtClean="0"/>
              <a:t>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39589651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В последние годы дополненная реальность привлекает внимание как инновационное средство в области медицинской реабилитации. Данная статья рассматривает применение AR-технологий для улучшения процессов восстановления пациентов после травм и операций. Исследование охватывает теоретические аспекты использования AR, методику внедрения технологий в реабилитацию, а также результаты экспериментального анализа. Экспериментальная группа, использующая AR, продемонстрировала значительное снижение уровня боли, улучшение функциональных возможностей и повышение качества жизни по сравнению с контрольной группой, проходящей традиционные методы реабилитации. Вовлеченность и интерактивность, предоставляемые AR, способствовали созданию более мотивирующей и увлекательной среды для пациентов. Результаты исследования подтверждают эффективность дополненной реальности как инструмента в реабилитации, открывая новые перспективы для дальнейших исследований в этой области и возможность интеграции AR в медицинскую </a:t>
            </a:r>
            <a:r>
              <a:rPr lang="ru-RU" sz="1200" dirty="0" smtClean="0">
                <a:solidFill>
                  <a:schemeClr val="tx1"/>
                </a:solidFill>
                <a:latin typeface="Verdana" pitchFamily="34" charset="0"/>
                <a:ea typeface="Verdana" pitchFamily="34" charset="0"/>
              </a:rPr>
              <a:t>практику</a:t>
            </a:r>
            <a:r>
              <a:rPr lang="en-US" sz="1200" dirty="0">
                <a:solidFill>
                  <a:schemeClr val="tx1"/>
                </a:solidFill>
                <a:latin typeface="Verdana" pitchFamily="34" charset="0"/>
                <a:ea typeface="Verdana" pitchFamily="34" charset="0"/>
              </a:rPr>
              <a:t>.</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РЕАБИЛИТАЦИЯ С ПОМОЩЬЮ ДОПОЛНЕННОЙ РЕАЛЬНОСТИ</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Е.А. МОХОВИКОВА</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859333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9866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В этом обзоре рассматриваются новые тенденции в технологии интерфейса мозг-компьютер (ИМК), подчеркивая достижения, приложения и проблемы по состоянию на 2024 год. BCI создают прямой путь связи между мозгом и внешними устройствами, позволяя осуществлять управление посредством нейронных сигналов. Заметный рост исследований ИМК с 2019 года был обусловлен государственным финансированием и институциональной поддержкой. В обзоре освещаются приложения ИМК в здравоохранении, особенно в реабилитации лиц с неврологическими нарушениями, а также их потенциал в робототехнике, образовании и безопасности. Несмотря на такие проблемы, как качество сигнала и этические соображения, текущие междисциплинарные исследования обещают светлое будущее для технологии ИМК.</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ОБЗОР: ТЕНДЕНЦИИ В ОБЛАСТИ ТЕХНОЛОГИЙ ИНТЕРФЕЙСА МОЗГ-КОМПЬЮТЕР (ИМК)</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И. ОРАЗОВ, Н. БАЙРАМОВА</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851670"/>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dirty="0"/>
              <a:t>Преподаватель кафедры </a:t>
            </a:r>
            <a:r>
              <a:rPr lang="ru-RU" sz="1600" i="1" dirty="0" err="1"/>
              <a:t>Киберфизические</a:t>
            </a:r>
            <a:r>
              <a:rPr lang="ru-RU" sz="1600" i="1" dirty="0"/>
              <a:t> системы Инженерно-технологического университета Туркменистана имени Огуз хана. (Ашхабад, Туркменистан</a:t>
            </a:r>
            <a:r>
              <a:rPr lang="ru-RU" sz="1600" i="1" dirty="0" smtClean="0"/>
              <a:t>),</a:t>
            </a:r>
            <a:endParaRPr lang="en-US" sz="1600" i="1" dirty="0" smtClean="0"/>
          </a:p>
          <a:p>
            <a:r>
              <a:rPr lang="ru-RU" sz="1600" i="1" dirty="0"/>
              <a:t>Студент Инженерно-технологического университета Туркменистана имени Огуз хана по специальности Физика современных технологий. (Ашхабад, Туркменистан)</a:t>
            </a:r>
            <a:endParaRPr lang="ru-RU" sz="1600" dirty="0"/>
          </a:p>
          <a:p>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2654428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Рассматривается принцип снятия и анализа электрокардиограммы, полученной с помощью умных часов </a:t>
            </a:r>
            <a:r>
              <a:rPr lang="ru-RU" sz="1400" dirty="0" err="1">
                <a:solidFill>
                  <a:schemeClr val="tx1"/>
                </a:solidFill>
                <a:latin typeface="Verdana" pitchFamily="34" charset="0"/>
                <a:ea typeface="Verdana" pitchFamily="34" charset="0"/>
              </a:rPr>
              <a:t>Apple</a:t>
            </a:r>
            <a:r>
              <a:rPr lang="ru-RU" sz="1400" dirty="0">
                <a:solidFill>
                  <a:schemeClr val="tx1"/>
                </a:solidFill>
                <a:latin typeface="Verdana" pitchFamily="34" charset="0"/>
                <a:ea typeface="Verdana" pitchFamily="34" charset="0"/>
              </a:rPr>
              <a:t> </a:t>
            </a:r>
            <a:r>
              <a:rPr lang="ru-RU" sz="1400" dirty="0" err="1">
                <a:solidFill>
                  <a:schemeClr val="tx1"/>
                </a:solidFill>
                <a:latin typeface="Verdana" pitchFamily="34" charset="0"/>
                <a:ea typeface="Verdana" pitchFamily="34" charset="0"/>
              </a:rPr>
              <a:t>Watch</a:t>
            </a:r>
            <a:r>
              <a:rPr lang="ru-RU" sz="1400" dirty="0">
                <a:solidFill>
                  <a:schemeClr val="tx1"/>
                </a:solidFill>
                <a:latin typeface="Verdana" pitchFamily="34" charset="0"/>
                <a:ea typeface="Verdana" pitchFamily="34" charset="0"/>
              </a:rPr>
              <a:t> 6, восстановление сигнала электрокардиограммы из ее изображения, расчет частоты сердечных сокращений был произведен по обнаруженным QRS-комплексам с помощью алгоритма Пана-Томпкинса</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АНАЛИЗ РЕЗУЛЬТАТОВ ИЗМЕРЕНИЙ ЧАСТОТЫ СЕРДЕЧНЫХ СОКРАЩЕНИЙ ПО СИГНАЛУ ЭЛЕКТРОКАРДИОГРАММЫ</a:t>
            </a:r>
            <a:br>
              <a:rPr lang="ru-RU" sz="1600" b="1" dirty="0">
                <a:latin typeface="Verdana" pitchFamily="34" charset="0"/>
                <a:ea typeface="Verdana" pitchFamily="34" charset="0"/>
              </a:rPr>
            </a:br>
            <a:r>
              <a:rPr lang="ru-RU" sz="1600" b="1" dirty="0">
                <a:latin typeface="Verdana" pitchFamily="34" charset="0"/>
                <a:ea typeface="Verdana" pitchFamily="34" charset="0"/>
              </a:rPr>
              <a:t>С ПОМОЩЬЮ УМНЫХ ЧАСОВ</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В.А. РЕДЖЕПОВ, Д.Ю. ПЕРЦЕВ</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7050038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Сравнительный анализ результатов высокочастотной вариационной </a:t>
            </a:r>
            <a:r>
              <a:rPr lang="ru-RU" sz="1200" dirty="0" err="1">
                <a:solidFill>
                  <a:schemeClr val="tx1"/>
                </a:solidFill>
                <a:latin typeface="Verdana" pitchFamily="34" charset="0"/>
                <a:ea typeface="Verdana" pitchFamily="34" charset="0"/>
              </a:rPr>
              <a:t>пупиллометрии</a:t>
            </a:r>
            <a:r>
              <a:rPr lang="ru-RU" sz="1200" dirty="0">
                <a:solidFill>
                  <a:schemeClr val="tx1"/>
                </a:solidFill>
                <a:latin typeface="Verdana" pitchFamily="34" charset="0"/>
                <a:ea typeface="Verdana" pitchFamily="34" charset="0"/>
              </a:rPr>
              <a:t> (вариабельности размеров зрачка) и сердечного ритма при их синхронной регистрации позволил выявить определенные ограничения в возможности оценки тонуса структур автономной нервной системы, локализованных на уровне среднего мозга, а также </a:t>
            </a:r>
            <a:r>
              <a:rPr lang="ru-RU" sz="1200" dirty="0" err="1">
                <a:solidFill>
                  <a:schemeClr val="tx1"/>
                </a:solidFill>
                <a:latin typeface="Verdana" pitchFamily="34" charset="0"/>
                <a:ea typeface="Verdana" pitchFamily="34" charset="0"/>
              </a:rPr>
              <a:t>надсегментарных</a:t>
            </a:r>
            <a:r>
              <a:rPr lang="ru-RU" sz="1200" dirty="0">
                <a:solidFill>
                  <a:schemeClr val="tx1"/>
                </a:solidFill>
                <a:latin typeface="Verdana" pitchFamily="34" charset="0"/>
                <a:ea typeface="Verdana" pitchFamily="34" charset="0"/>
              </a:rPr>
              <a:t> уровней вегетативной регуляции по данным анализа вариабельности сердечного ритма. В условиях локального теплового воздействия выявлены сдвиги показателей вариабельности размеров зрачка и сердечного ритма, указывающие на противоположную направленность изменений тонуса центров автономной нервной системы, расположенных на различных уровнях центральной нервной системы. Одновременная оценка показателей изменения вариабельности размеров зрачка и сердечного ритма расширяет возможности для более полного и корректного заключения об участии автономной нервной системы в регуляции кровообращения и других висцеральных функций. </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ВЫСОКОЧАСТОТНАЯ ВАРИАЦИОННАЯ ПУПИЛЛОМЕТРИЯ В ОЦЕНКЕ ВЕГЕТАТИВНОЙ РЕАКТИВНОСТИ ПРИ ЛОКАЛЬНОМ ТЕПЛОВОМ ВОЗДЕЙСТВИИ НА КИСТЬ РУКИ</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Д.А. АЛЕКСАНДРОВ</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dirty="0"/>
              <a:t>Учреждение образования «Белорусский государственный медицинский университет»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4528256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3634730"/>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Программно-технические комплексы являются важным компонентом обеспечения доступности амбулаторно-поликлинической помощи населению. Представлены техническое описание, принцип работы и возможности комплекса «Электронная очередь», анализ статистических данных работы регистратуры, отделений и лабораторий поликлиники. Внедрение комплекса позволило значительно оптимизировать и повысить эффективность работы лечебно-профилактических учреждений.</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ПРИМЕНЕНИЕ КОМПЬЮТЕРНОЙ СИСТЕМЫ «ЭЛЕКТРОННАЯ ОЧЕРЕДЬ» ДЛЯ ОПТИМИЗАЦИИ РАБОТЫ НА ДОГОСПИТАЛЬНОМ ЭТАПЕ ОКАЗАНИЯ МЕДИЦИНСКОЙ ПОМОЩИ</a:t>
            </a:r>
          </a:p>
        </p:txBody>
      </p:sp>
      <p:sp>
        <p:nvSpPr>
          <p:cNvPr id="8" name="Заголовок 1"/>
          <p:cNvSpPr txBox="1">
            <a:spLocks/>
          </p:cNvSpPr>
          <p:nvPr/>
        </p:nvSpPr>
        <p:spPr>
          <a:xfrm>
            <a:off x="539552" y="127560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Г.Д. СИТНИК</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И.В. ПАТЕЮК</a:t>
            </a:r>
            <a:r>
              <a:rPr lang="ru-RU" sz="1600" baseline="30000" dirty="0">
                <a:latin typeface="Verdana" pitchFamily="34" charset="0"/>
                <a:ea typeface="Verdana" pitchFamily="34" charset="0"/>
              </a:rPr>
              <a:t>1</a:t>
            </a:r>
            <a:r>
              <a:rPr lang="ru-RU" sz="1600" dirty="0" smtClean="0">
                <a:latin typeface="Verdana" pitchFamily="34" charset="0"/>
                <a:ea typeface="Verdana" pitchFamily="34" charset="0"/>
              </a:rPr>
              <a:t>,</a:t>
            </a:r>
            <a:r>
              <a:rPr lang="en-US" sz="1600" dirty="0" smtClean="0">
                <a:latin typeface="Verdana" pitchFamily="34" charset="0"/>
                <a:ea typeface="Verdana" pitchFamily="34" charset="0"/>
              </a:rPr>
              <a:t> </a:t>
            </a:r>
            <a:r>
              <a:rPr lang="ru-RU" sz="1600" dirty="0" smtClean="0">
                <a:latin typeface="Verdana" pitchFamily="34" charset="0"/>
                <a:ea typeface="Verdana" pitchFamily="34" charset="0"/>
              </a:rPr>
              <a:t>С.К</a:t>
            </a:r>
            <a:r>
              <a:rPr lang="ru-RU" sz="1600" dirty="0">
                <a:latin typeface="Verdana" pitchFamily="34" charset="0"/>
                <a:ea typeface="Verdana" pitchFamily="34" charset="0"/>
              </a:rPr>
              <a:t>. </a:t>
            </a:r>
            <a:r>
              <a:rPr lang="ru-RU" sz="1600" dirty="0" smtClean="0">
                <a:latin typeface="Verdana" pitchFamily="34" charset="0"/>
                <a:ea typeface="Verdana" pitchFamily="34" charset="0"/>
              </a:rPr>
              <a:t>ДИК</a:t>
            </a:r>
            <a:r>
              <a:rPr lang="ru-RU" sz="1600" baseline="30000" dirty="0" smtClean="0">
                <a:latin typeface="Verdana" pitchFamily="34" charset="0"/>
                <a:ea typeface="Verdana" pitchFamily="34" charset="0"/>
              </a:rPr>
              <a:t>5</a:t>
            </a:r>
            <a:r>
              <a:rPr lang="ru-RU" sz="1600" dirty="0">
                <a:latin typeface="Verdana" pitchFamily="34" charset="0"/>
                <a:ea typeface="Verdana" pitchFamily="34" charset="0"/>
              </a:rPr>
              <a:t>, В.В. ВОЙТОВ</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a:t>
            </a:r>
            <a:endParaRPr lang="en-US" sz="1600" dirty="0" smtClean="0">
              <a:latin typeface="Verdana" pitchFamily="34" charset="0"/>
              <a:ea typeface="Verdana" pitchFamily="34" charset="0"/>
            </a:endParaRPr>
          </a:p>
          <a:p>
            <a:r>
              <a:rPr lang="ru-RU" sz="1600" dirty="0" smtClean="0">
                <a:latin typeface="Verdana" pitchFamily="34" charset="0"/>
                <a:ea typeface="Verdana" pitchFamily="34" charset="0"/>
              </a:rPr>
              <a:t>О.Я</a:t>
            </a:r>
            <a:r>
              <a:rPr lang="ru-RU" sz="1600" dirty="0">
                <a:latin typeface="Verdana" pitchFamily="34" charset="0"/>
                <a:ea typeface="Verdana" pitchFamily="34" charset="0"/>
              </a:rPr>
              <a:t>. </a:t>
            </a:r>
            <a:r>
              <a:rPr lang="ru-RU" sz="1600" dirty="0" smtClean="0">
                <a:latin typeface="Verdana" pitchFamily="34" charset="0"/>
                <a:ea typeface="Verdana" pitchFamily="34" charset="0"/>
              </a:rPr>
              <a:t>КУЗНЕЦОВ</a:t>
            </a:r>
            <a:r>
              <a:rPr lang="ru-RU" sz="1600" baseline="30000" dirty="0" smtClean="0">
                <a:latin typeface="Verdana" pitchFamily="34" charset="0"/>
                <a:ea typeface="Verdana" pitchFamily="34" charset="0"/>
              </a:rPr>
              <a:t>3</a:t>
            </a:r>
            <a:r>
              <a:rPr lang="ru-RU" sz="1600" dirty="0" smtClean="0">
                <a:latin typeface="Verdana" pitchFamily="34" charset="0"/>
                <a:ea typeface="Verdana" pitchFamily="34" charset="0"/>
              </a:rPr>
              <a:t>,</a:t>
            </a:r>
            <a:r>
              <a:rPr lang="en-US" sz="1600" dirty="0" smtClean="0">
                <a:latin typeface="Verdana" pitchFamily="34" charset="0"/>
                <a:ea typeface="Verdana" pitchFamily="34" charset="0"/>
              </a:rPr>
              <a:t> </a:t>
            </a:r>
            <a:r>
              <a:rPr lang="ru-RU" sz="1600" dirty="0" smtClean="0">
                <a:latin typeface="Verdana" pitchFamily="34" charset="0"/>
                <a:ea typeface="Verdana" pitchFamily="34" charset="0"/>
              </a:rPr>
              <a:t>А.В</a:t>
            </a:r>
            <a:r>
              <a:rPr lang="ru-RU" sz="1600" dirty="0">
                <a:latin typeface="Verdana" pitchFamily="34" charset="0"/>
                <a:ea typeface="Verdana" pitchFamily="34" charset="0"/>
              </a:rPr>
              <a:t>. ГОРЮНОВ</a:t>
            </a:r>
            <a:r>
              <a:rPr lang="ru-RU" sz="1600" baseline="30000" dirty="0">
                <a:latin typeface="Verdana" pitchFamily="34" charset="0"/>
                <a:ea typeface="Verdana" pitchFamily="34" charset="0"/>
              </a:rPr>
              <a:t>4</a:t>
            </a:r>
            <a:r>
              <a:rPr lang="ru-RU" sz="1600" dirty="0">
                <a:latin typeface="Verdana" pitchFamily="34" charset="0"/>
                <a:ea typeface="Verdana" pitchFamily="34" charset="0"/>
              </a:rPr>
              <a:t>, Н.Н. ПРОТЬКО</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Е.И. ЛЕЩЕВИЧ</a:t>
            </a:r>
            <a:r>
              <a:rPr lang="ru-RU" sz="1600" baseline="30000" dirty="0">
                <a:latin typeface="Verdana" pitchFamily="34" charset="0"/>
                <a:ea typeface="Verdana" pitchFamily="34" charset="0"/>
              </a:rPr>
              <a:t>5</a:t>
            </a:r>
            <a:r>
              <a:rPr lang="ru-RU" sz="1600" dirty="0">
                <a:latin typeface="Verdana" pitchFamily="34" charset="0"/>
                <a:ea typeface="Verdana" pitchFamily="34" charset="0"/>
              </a:rPr>
              <a:t>, </a:t>
            </a:r>
            <a:endParaRPr lang="en-US" sz="1600" dirty="0" smtClean="0">
              <a:latin typeface="Verdana" pitchFamily="34" charset="0"/>
              <a:ea typeface="Verdana" pitchFamily="34" charset="0"/>
            </a:endParaRPr>
          </a:p>
          <a:p>
            <a:r>
              <a:rPr lang="ru-RU" sz="1600" dirty="0" smtClean="0">
                <a:latin typeface="Verdana" pitchFamily="34" charset="0"/>
                <a:ea typeface="Verdana" pitchFamily="34" charset="0"/>
              </a:rPr>
              <a:t>И.И</a:t>
            </a:r>
            <a:r>
              <a:rPr lang="ru-RU" sz="1600" dirty="0">
                <a:latin typeface="Verdana" pitchFamily="34" charset="0"/>
                <a:ea typeface="Verdana" pitchFamily="34" charset="0"/>
              </a:rPr>
              <a:t>. РЕВИНСКАЯ</a:t>
            </a:r>
            <a:r>
              <a:rPr lang="ru-RU" sz="1600" baseline="30000" dirty="0">
                <a:latin typeface="Verdana" pitchFamily="34" charset="0"/>
                <a:ea typeface="Verdana" pitchFamily="34" charset="0"/>
              </a:rPr>
              <a:t>5</a:t>
            </a:r>
            <a:r>
              <a:rPr lang="ru-RU" sz="1600" dirty="0">
                <a:latin typeface="Verdana" pitchFamily="34" charset="0"/>
                <a:ea typeface="Verdana" pitchFamily="34" charset="0"/>
              </a:rPr>
              <a:t> </a:t>
            </a:r>
          </a:p>
        </p:txBody>
      </p:sp>
      <p:sp>
        <p:nvSpPr>
          <p:cNvPr id="10" name="Заголовок 1"/>
          <p:cNvSpPr txBox="1">
            <a:spLocks/>
          </p:cNvSpPr>
          <p:nvPr/>
        </p:nvSpPr>
        <p:spPr>
          <a:xfrm>
            <a:off x="539552" y="2477343"/>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600" i="1" baseline="30000" dirty="0" smtClean="0"/>
              <a:t>1</a:t>
            </a:r>
            <a:r>
              <a:rPr lang="be-BY" sz="1600" i="1" dirty="0" smtClean="0"/>
              <a:t>Белорусский </a:t>
            </a:r>
            <a:r>
              <a:rPr lang="be-BY" sz="1600" i="1" dirty="0"/>
              <a:t>государственный медицинский </a:t>
            </a:r>
            <a:r>
              <a:rPr lang="be-BY" sz="1600" i="1" dirty="0" smtClean="0"/>
              <a:t>университет,</a:t>
            </a:r>
            <a:endParaRPr lang="en-US" sz="1600" i="1" dirty="0" smtClean="0"/>
          </a:p>
          <a:p>
            <a:r>
              <a:rPr lang="be-BY" sz="1600" i="1" baseline="30000" dirty="0"/>
              <a:t>2</a:t>
            </a:r>
            <a:r>
              <a:rPr lang="be-BY" sz="1600" i="1" dirty="0"/>
              <a:t>39-ая городская клиническая </a:t>
            </a:r>
            <a:r>
              <a:rPr lang="be-BY" sz="1600" i="1" dirty="0" smtClean="0"/>
              <a:t>поликлиника,</a:t>
            </a:r>
            <a:endParaRPr lang="en-US" sz="1600" i="1" dirty="0" smtClean="0"/>
          </a:p>
          <a:p>
            <a:r>
              <a:rPr lang="be-BY" sz="1600" i="1" baseline="30000" dirty="0"/>
              <a:t>3</a:t>
            </a:r>
            <a:r>
              <a:rPr lang="be-BY" sz="1600" i="1" dirty="0"/>
              <a:t> 5-ая городская клиническая </a:t>
            </a:r>
            <a:r>
              <a:rPr lang="be-BY" sz="1600" i="1" dirty="0" smtClean="0"/>
              <a:t>поликлиника,</a:t>
            </a:r>
            <a:endParaRPr lang="en-US" sz="1600" i="1" dirty="0" smtClean="0"/>
          </a:p>
          <a:p>
            <a:r>
              <a:rPr lang="be-BY" sz="1600" i="1" baseline="30000" dirty="0"/>
              <a:t>4</a:t>
            </a:r>
            <a:r>
              <a:rPr lang="be-BY" sz="1600" i="1" dirty="0"/>
              <a:t>40-ая городская клиническая </a:t>
            </a:r>
            <a:r>
              <a:rPr lang="be-BY" sz="1600" i="1" dirty="0" smtClean="0"/>
              <a:t>поликлиника,</a:t>
            </a:r>
            <a:endParaRPr lang="en-US" sz="1600" i="1" dirty="0" smtClean="0"/>
          </a:p>
          <a:p>
            <a:r>
              <a:rPr lang="be-BY" sz="1600" i="1" baseline="30000" dirty="0"/>
              <a:t>5</a:t>
            </a:r>
            <a:r>
              <a:rPr lang="be-BY" sz="1600" i="1" dirty="0"/>
              <a:t> Белорусский государственный университет информатики и радиоэлектроники</a:t>
            </a:r>
            <a:endParaRPr lang="ru-RU" sz="1600" dirty="0"/>
          </a:p>
          <a:p>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867428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smtClean="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Фотостат для фотограмметрии фаса и профиля лица позволяет обеспечить естественное и легко воспроизводимое при повторных обследованиях положение головы исследуемого, стабильное положение фотоаппарата относительно объекта фотосъемки, а также возможность производить серию </a:t>
            </a:r>
            <a:r>
              <a:rPr lang="ru-RU" sz="3400" dirty="0" err="1">
                <a:solidFill>
                  <a:schemeClr val="tx1"/>
                </a:solidFill>
                <a:latin typeface="Verdana" pitchFamily="34" charset="0"/>
                <a:ea typeface="Verdana" pitchFamily="34" charset="0"/>
              </a:rPr>
              <a:t>фотограмм</a:t>
            </a:r>
            <a:r>
              <a:rPr lang="ru-RU" sz="3400" dirty="0">
                <a:solidFill>
                  <a:schemeClr val="tx1"/>
                </a:solidFill>
                <a:latin typeface="Verdana" pitchFamily="34" charset="0"/>
                <a:ea typeface="Verdana" pitchFamily="34" charset="0"/>
              </a:rPr>
              <a:t> в фас и профиль, не меняя положения обследуемого. Такой подход позволяет получить серию стандартизованных фотографий, что делает возможным их последующий компьютерный анализ. Применение фотостата позволяет унифицировать процесс антропометрического исследования и сократить трудозатраты на его проведение.</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ПРИМЕНЕНИЕ ФОТОСТАТА ДЛЯ СТАНДАРТИЗИРОВАННОЙ ФОТОГРАММЕТРИИ В ОРТОДОНТИИ</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С.П. РУБНИКОВИЧ</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А.С. ГРИЩЕНКОВ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Е.В. КУЗЬМЕНКО</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А.К. УСОВИЧ</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baseline="30000" dirty="0" smtClean="0"/>
              <a:t>1</a:t>
            </a:r>
            <a:r>
              <a:rPr lang="be-BY" sz="1600" i="1" dirty="0" smtClean="0"/>
              <a:t>Белорусский </a:t>
            </a:r>
            <a:r>
              <a:rPr lang="be-BY" sz="1600" i="1" dirty="0"/>
              <a:t>государственный университет информатики и </a:t>
            </a:r>
            <a:r>
              <a:rPr lang="be-BY" sz="1600" i="1" dirty="0" smtClean="0"/>
              <a:t>радиоэлектроники,</a:t>
            </a:r>
            <a:endParaRPr lang="be-BY" sz="1600" i="1" dirty="0" smtClean="0"/>
          </a:p>
          <a:p>
            <a:r>
              <a:rPr lang="ru-RU" sz="1600" i="1" baseline="30000" dirty="0"/>
              <a:t>2</a:t>
            </a:r>
            <a:r>
              <a:rPr lang="ru-RU" sz="1600" i="1" dirty="0"/>
              <a:t>Витебский государственный ордена Дружбы народов медицинский университет </a:t>
            </a:r>
            <a:r>
              <a:rPr lang="be-BY" sz="1600" i="1" dirty="0" smtClean="0"/>
              <a:t>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6261864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Рассмотрен новый подход в решении обратных задач оптики рассеивающих сред – на основе установления регрессионных соотношений между измеряемыми оптическими параметрами и определяемыми микрофизическими характеристиками аэродисперсных и газовых сред, форменных элементов крови, структурно–морфологическими параметрами кожи и слизистых человека, а также </a:t>
            </a:r>
            <a:r>
              <a:rPr lang="ru-RU" sz="3400" dirty="0" err="1">
                <a:solidFill>
                  <a:schemeClr val="tx1"/>
                </a:solidFill>
                <a:latin typeface="Verdana" pitchFamily="34" charset="0"/>
                <a:ea typeface="Verdana" pitchFamily="34" charset="0"/>
              </a:rPr>
              <a:t>аппроксимационных</a:t>
            </a:r>
            <a:r>
              <a:rPr lang="ru-RU" sz="3400" dirty="0">
                <a:solidFill>
                  <a:schemeClr val="tx1"/>
                </a:solidFill>
                <a:latin typeface="Verdana" pitchFamily="34" charset="0"/>
                <a:ea typeface="Verdana" pitchFamily="34" charset="0"/>
              </a:rPr>
              <a:t> функций для потоков многократного рассеяния излучения  крови, </a:t>
            </a:r>
            <a:r>
              <a:rPr lang="ru-RU" sz="3400" dirty="0" err="1">
                <a:solidFill>
                  <a:schemeClr val="tx1"/>
                </a:solidFill>
                <a:latin typeface="Verdana" pitchFamily="34" charset="0"/>
                <a:ea typeface="Verdana" pitchFamily="34" charset="0"/>
              </a:rPr>
              <a:t>биотканей</a:t>
            </a:r>
            <a:r>
              <a:rPr lang="ru-RU" sz="3400" dirty="0">
                <a:solidFill>
                  <a:schemeClr val="tx1"/>
                </a:solidFill>
                <a:latin typeface="Verdana" pitchFamily="34" charset="0"/>
                <a:ea typeface="Verdana" pitchFamily="34" charset="0"/>
              </a:rPr>
              <a:t>. Оценена эффективность методов и систем оптико-физической диагностики неоднородных рассеивающих сред на основе данного подхода.</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ОБРАТНЫЕ ЗАДАЧИ ОПТИКИ РАССЕИВАЮЩИХ СРЕД</a:t>
            </a:r>
            <a:br>
              <a:rPr lang="ru-RU" sz="1600" b="1" dirty="0">
                <a:latin typeface="Verdana" pitchFamily="34" charset="0"/>
                <a:ea typeface="Verdana" pitchFamily="34" charset="0"/>
              </a:rPr>
            </a:br>
            <a:r>
              <a:rPr lang="ru-RU" sz="1600" b="1" dirty="0">
                <a:latin typeface="Verdana" pitchFamily="34" charset="0"/>
                <a:ea typeface="Verdana" pitchFamily="34" charset="0"/>
              </a:rPr>
              <a:t>(МЕДИЦИНА, ЭКОЛОГИЯ)</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М.М.КУГЕЙКО</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33435206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Проведено исследование оптических характеристик спектральных свойств монодисперсных и полидисперсных частиц серебра и золота в  крови человека, используемых в качестве контрастных агентов  для методов оптической визуализации (флуоресцентная микроскопию, спектроскопия с пространственным разрешением) и терапии патологических очагов. Оценены максимальные сечения рассеяния и поглощения в крови для них.</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МОДЕЛИРОВАНИЕ ОПТИЧЕСКИХ СВОЙСТВ НАНОЧАСТИЦ AG, AU</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Л.А ТРУСЕВИЧ, М.М. КУГЕЙКО</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36548636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100" b="1" dirty="0">
                <a:solidFill>
                  <a:schemeClr val="tx1"/>
                </a:solidFill>
                <a:latin typeface="Verdana" pitchFamily="34" charset="0"/>
                <a:ea typeface="Verdana" pitchFamily="34" charset="0"/>
              </a:rPr>
              <a:t>Аннотация.</a:t>
            </a:r>
            <a:r>
              <a:rPr lang="ru-RU" sz="1100" dirty="0">
                <a:solidFill>
                  <a:schemeClr val="tx1"/>
                </a:solidFill>
                <a:latin typeface="Verdana" pitchFamily="34" charset="0"/>
                <a:ea typeface="Verdana" pitchFamily="34" charset="0"/>
              </a:rPr>
              <a:t> Разработан и изготовлен лазерный </a:t>
            </a:r>
            <a:r>
              <a:rPr lang="ru-RU" sz="1100" dirty="0" err="1">
                <a:solidFill>
                  <a:schemeClr val="tx1"/>
                </a:solidFill>
                <a:latin typeface="Verdana" pitchFamily="34" charset="0"/>
                <a:ea typeface="Verdana" pitchFamily="34" charset="0"/>
              </a:rPr>
              <a:t>спектрофлуориметр</a:t>
            </a:r>
            <a:r>
              <a:rPr lang="ru-RU" sz="1100" dirty="0">
                <a:solidFill>
                  <a:schemeClr val="tx1"/>
                </a:solidFill>
                <a:latin typeface="Verdana" pitchFamily="34" charset="0"/>
                <a:ea typeface="Verdana" pitchFamily="34" charset="0"/>
              </a:rPr>
              <a:t> для спектрально-кинетического люминесцентного анализа, который позволяет регистрировать стационарный спектр флуоресценции, кинетику затухания флуоресценции по методу время-коррелированного счета одиночных фотонов при возбуждении импульсным лазерным источником света. Разработано программное обеспечение для анализа кинетики затухания флуоресценции. Выполнен подбор эталонных образцов для контроля работы аппаратуры для измерения длительности затухания флуоресценции. Для наносекундного временного диапазона предложено использовать набор растворов органических красителей в органических растворителях. В него вошли растворы в этаноле красителей </a:t>
            </a:r>
            <a:r>
              <a:rPr lang="ru-RU" sz="1100" dirty="0" err="1">
                <a:solidFill>
                  <a:schemeClr val="tx1"/>
                </a:solidFill>
                <a:latin typeface="Verdana" pitchFamily="34" charset="0"/>
                <a:ea typeface="Verdana" pitchFamily="34" charset="0"/>
              </a:rPr>
              <a:t>оксазин</a:t>
            </a:r>
            <a:r>
              <a:rPr lang="ru-RU" sz="1100" dirty="0">
                <a:solidFill>
                  <a:schemeClr val="tx1"/>
                </a:solidFill>
                <a:latin typeface="Verdana" pitchFamily="34" charset="0"/>
                <a:ea typeface="Verdana" pitchFamily="34" charset="0"/>
              </a:rPr>
              <a:t> 17, DCM, родамин 6Ж и </a:t>
            </a:r>
            <a:r>
              <a:rPr lang="ru-RU" sz="1100" dirty="0" err="1">
                <a:solidFill>
                  <a:schemeClr val="tx1"/>
                </a:solidFill>
                <a:latin typeface="Verdana" pitchFamily="34" charset="0"/>
                <a:ea typeface="Verdana" pitchFamily="34" charset="0"/>
              </a:rPr>
              <a:t>индотрикарбоцианинового</a:t>
            </a:r>
            <a:r>
              <a:rPr lang="ru-RU" sz="1100" dirty="0">
                <a:solidFill>
                  <a:schemeClr val="tx1"/>
                </a:solidFill>
                <a:latin typeface="Verdana" pitchFamily="34" charset="0"/>
                <a:ea typeface="Verdana" pitchFamily="34" charset="0"/>
              </a:rPr>
              <a:t> красителя HITC, а также раствор нового </a:t>
            </a:r>
            <a:r>
              <a:rPr lang="ru-RU" sz="1100" dirty="0" err="1">
                <a:solidFill>
                  <a:schemeClr val="tx1"/>
                </a:solidFill>
                <a:latin typeface="Verdana" pitchFamily="34" charset="0"/>
                <a:ea typeface="Verdana" pitchFamily="34" charset="0"/>
              </a:rPr>
              <a:t>индотрикарбоцианинового</a:t>
            </a:r>
            <a:r>
              <a:rPr lang="ru-RU" sz="1100" dirty="0">
                <a:solidFill>
                  <a:schemeClr val="tx1"/>
                </a:solidFill>
                <a:latin typeface="Verdana" pitchFamily="34" charset="0"/>
                <a:ea typeface="Verdana" pitchFamily="34" charset="0"/>
              </a:rPr>
              <a:t> красителя в о-</a:t>
            </a:r>
            <a:r>
              <a:rPr lang="ru-RU" sz="1100" dirty="0" err="1">
                <a:solidFill>
                  <a:schemeClr val="tx1"/>
                </a:solidFill>
                <a:latin typeface="Verdana" pitchFamily="34" charset="0"/>
                <a:ea typeface="Verdana" pitchFamily="34" charset="0"/>
              </a:rPr>
              <a:t>дихлорбензоле</a:t>
            </a:r>
            <a:r>
              <a:rPr lang="ru-RU" sz="1100" dirty="0">
                <a:solidFill>
                  <a:schemeClr val="tx1"/>
                </a:solidFill>
                <a:latin typeface="Verdana" pitchFamily="34" charset="0"/>
                <a:ea typeface="Verdana" pitchFamily="34" charset="0"/>
              </a:rPr>
              <a:t>. Показано, что в таких средах растворы представляют собой систему из одного поглощающего и флуоресцирующего центра, высокая стабильность при хранении красителей в виде порошка и достаточная для проведения измерений в соответствующих растворах. Для микросекундного диапазона предложено использовать сапфир с титаном. </a:t>
            </a:r>
            <a:endParaRPr lang="ru-RU" sz="11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СПЕКТРОФЛУОРИМЕТР ДЛЯ СПЕКТРАЛЬНО-КИНЕТИЧЕСКОГО АНАЛИЗА БИОЛОГИЧЕСКИХ ОБЪЕКТОВ</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М.П. САМЦОВ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Д.С. ТАРАСОВ</a:t>
            </a:r>
            <a:r>
              <a:rPr lang="ru-RU" sz="1600" baseline="30000" dirty="0">
                <a:latin typeface="Verdana" pitchFamily="34" charset="0"/>
                <a:ea typeface="Verdana" pitchFamily="34" charset="0"/>
              </a:rPr>
              <a:t>1, 2</a:t>
            </a:r>
            <a:r>
              <a:rPr lang="ru-RU" sz="1600" dirty="0">
                <a:latin typeface="Verdana" pitchFamily="34" charset="0"/>
                <a:ea typeface="Verdana" pitchFamily="34" charset="0"/>
              </a:rPr>
              <a:t>, А.Е. РАДЬКО</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К.А. ШЕВЧЕНКО</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А.А. КИРСАНОВ</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Н.В. ЛАБОДА</a:t>
            </a:r>
            <a:r>
              <a:rPr lang="ru-RU" sz="1600" baseline="30000" dirty="0">
                <a:latin typeface="Verdana" pitchFamily="34" charset="0"/>
                <a:ea typeface="Verdana" pitchFamily="34" charset="0"/>
              </a:rPr>
              <a:t>1, 2</a:t>
            </a:r>
            <a:r>
              <a:rPr lang="ru-RU" sz="1600" dirty="0">
                <a:latin typeface="Verdana" pitchFamily="34" charset="0"/>
                <a:ea typeface="Verdana" pitchFamily="34" charset="0"/>
              </a:rPr>
              <a:t>, Е.С. ВОРОПАЙ</a:t>
            </a:r>
            <a:r>
              <a:rPr lang="ru-RU" sz="1600" baseline="30000" dirty="0">
                <a:latin typeface="Verdana" pitchFamily="34" charset="0"/>
                <a:ea typeface="Verdana" pitchFamily="34" charset="0"/>
              </a:rPr>
              <a:t>2</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НИУ «Институт прикладных физических проблем имени А.Н. </a:t>
            </a:r>
            <a:r>
              <a:rPr lang="ru-RU" sz="1600" i="1" dirty="0" err="1"/>
              <a:t>Севченко</a:t>
            </a:r>
            <a:r>
              <a:rPr lang="ru-RU" sz="1600" i="1" dirty="0"/>
              <a:t>» </a:t>
            </a:r>
            <a:r>
              <a:rPr lang="ru-RU" sz="1600" i="1" dirty="0" smtClean="0"/>
              <a:t>БГУ,</a:t>
            </a:r>
            <a:endParaRPr lang="ru-RU" sz="1600" i="1" dirty="0" smtClean="0"/>
          </a:p>
          <a:p>
            <a:r>
              <a:rPr lang="ru-RU" sz="1600" i="1" baseline="30000" dirty="0"/>
              <a:t>2</a:t>
            </a:r>
            <a:r>
              <a:rPr lang="ru-RU" sz="1600" i="1" dirty="0"/>
              <a:t>Белорусский государственный университет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2113819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3202682"/>
            <a:ext cx="8856984" cy="1817340"/>
          </a:xfrm>
        </p:spPr>
        <p:txBody>
          <a:bodyPr>
            <a:no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Представлены данные об использовании вестибулометрии с провокационными пробами в диагностике рецидивирующего головокружения в стадии </a:t>
            </a:r>
            <a:r>
              <a:rPr lang="ru-RU" sz="1400" dirty="0" err="1">
                <a:solidFill>
                  <a:schemeClr val="tx1"/>
                </a:solidFill>
                <a:latin typeface="Verdana" pitchFamily="34" charset="0"/>
                <a:ea typeface="Verdana" pitchFamily="34" charset="0"/>
              </a:rPr>
              <a:t>субкомпенсации</a:t>
            </a:r>
            <a:r>
              <a:rPr lang="ru-RU" sz="1400" dirty="0">
                <a:solidFill>
                  <a:schemeClr val="tx1"/>
                </a:solidFill>
                <a:latin typeface="Verdana" pitchFamily="34" charset="0"/>
                <a:ea typeface="Verdana" pitchFamily="34" charset="0"/>
              </a:rPr>
              <a:t>. Показаны результаты вестибулометрии 64 пациентов с болезнью </a:t>
            </a:r>
            <a:r>
              <a:rPr lang="ru-RU" sz="1400" dirty="0" err="1">
                <a:solidFill>
                  <a:schemeClr val="tx1"/>
                </a:solidFill>
                <a:latin typeface="Verdana" pitchFamily="34" charset="0"/>
                <a:ea typeface="Verdana" pitchFamily="34" charset="0"/>
              </a:rPr>
              <a:t>Меньера</a:t>
            </a:r>
            <a:r>
              <a:rPr lang="ru-RU" sz="1400" dirty="0">
                <a:solidFill>
                  <a:schemeClr val="tx1"/>
                </a:solidFill>
                <a:latin typeface="Verdana" pitchFamily="34" charset="0"/>
                <a:ea typeface="Verdana" pitchFamily="34" charset="0"/>
              </a:rPr>
              <a:t>, вестибулярным </a:t>
            </a:r>
            <a:r>
              <a:rPr lang="ru-RU" sz="1400" dirty="0" err="1">
                <a:solidFill>
                  <a:schemeClr val="tx1"/>
                </a:solidFill>
                <a:latin typeface="Verdana" pitchFamily="34" charset="0"/>
                <a:ea typeface="Verdana" pitchFamily="34" charset="0"/>
              </a:rPr>
              <a:t>нейронитом</a:t>
            </a:r>
            <a:r>
              <a:rPr lang="ru-RU" sz="1400" dirty="0">
                <a:solidFill>
                  <a:schemeClr val="tx1"/>
                </a:solidFill>
                <a:latin typeface="Verdana" pitchFamily="34" charset="0"/>
                <a:ea typeface="Verdana" pitchFamily="34" charset="0"/>
              </a:rPr>
              <a:t>, вестибулярной мигренью, доброкачественным позиционным пароксизмальным головокружением.</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ЗНАЧЕНИЕ ВЕСТИБУЛОМЕТРИИ С ФУНКЦИОНАЛЬНЫМИ </a:t>
            </a:r>
            <a:r>
              <a:rPr lang="ru-RU" sz="1600" b="1" dirty="0" smtClean="0">
                <a:latin typeface="Verdana" pitchFamily="34" charset="0"/>
                <a:ea typeface="Verdana" pitchFamily="34" charset="0"/>
              </a:rPr>
              <a:t>ТЕСТАМИ ПРИ </a:t>
            </a:r>
            <a:r>
              <a:rPr lang="ru-RU" sz="1600" b="1" dirty="0">
                <a:latin typeface="Verdana" pitchFamily="34" charset="0"/>
                <a:ea typeface="Verdana" pitchFamily="34" charset="0"/>
              </a:rPr>
              <a:t>РЕЦИДИВИРУЮЩЕМ ГОЛОВОКРУЖЕНИИ</a:t>
            </a:r>
            <a:br>
              <a:rPr lang="ru-RU" sz="1600" b="1" dirty="0">
                <a:latin typeface="Verdana" pitchFamily="34" charset="0"/>
                <a:ea typeface="Verdana" pitchFamily="34" charset="0"/>
              </a:rPr>
            </a:br>
            <a:r>
              <a:rPr lang="ru-RU" sz="1600" b="1" dirty="0">
                <a:latin typeface="Verdana" pitchFamily="34" charset="0"/>
                <a:ea typeface="Verdana" pitchFamily="34" charset="0"/>
              </a:rPr>
              <a:t>В СТАДИИ СУБКОМПЕНСАЦИИ</a:t>
            </a:r>
          </a:p>
        </p:txBody>
      </p:sp>
      <p:sp>
        <p:nvSpPr>
          <p:cNvPr id="8" name="Заголовок 1"/>
          <p:cNvSpPr txBox="1">
            <a:spLocks/>
          </p:cNvSpPr>
          <p:nvPr/>
        </p:nvSpPr>
        <p:spPr>
          <a:xfrm>
            <a:off x="539552" y="1181199"/>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А.В. КЛЕБАН</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И.П. МАРЬЕНКО</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М.П. МОЖЕЙКО</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А.А. ПОДДУБНЫЙ</a:t>
            </a:r>
            <a:r>
              <a:rPr lang="ru-RU" sz="1600" baseline="30000" dirty="0">
                <a:latin typeface="Verdana" pitchFamily="34" charset="0"/>
                <a:ea typeface="Verdana" pitchFamily="34" charset="0"/>
              </a:rPr>
              <a:t>2</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2045295"/>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smtClean="0"/>
              <a:t>1</a:t>
            </a:r>
            <a:r>
              <a:rPr lang="ru-RU" sz="1600" i="1" dirty="0" smtClean="0"/>
              <a:t>Государственное </a:t>
            </a:r>
            <a:r>
              <a:rPr lang="ru-RU" sz="1600" i="1" dirty="0"/>
              <a:t>учреждение «Республиканский научно-практический центр неврологии и нейрохирургии» Министерства здравоохранения Республики </a:t>
            </a:r>
            <a:r>
              <a:rPr lang="ru-RU" sz="1600" i="1" dirty="0" smtClean="0"/>
              <a:t>Беларусь, </a:t>
            </a:r>
            <a:endParaRPr lang="ru-RU" sz="1600" i="1" dirty="0" smtClean="0"/>
          </a:p>
          <a:p>
            <a:r>
              <a:rPr lang="ru-RU" sz="1600" i="1" baseline="30000" dirty="0"/>
              <a:t>2 </a:t>
            </a:r>
            <a:r>
              <a:rPr lang="ru-RU" sz="1600" i="1" dirty="0"/>
              <a:t>Государственное учреждение «Республиканский научно-практический </a:t>
            </a:r>
            <a:r>
              <a:rPr lang="ru-RU" sz="1600" i="1" dirty="0" smtClean="0"/>
              <a:t>центр </a:t>
            </a:r>
            <a:r>
              <a:rPr lang="ru-RU" sz="1600" i="1" dirty="0"/>
              <a:t>оториноларингологии» Министерства здравоохранения Республики Беларусь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5245240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Появление цифровых </a:t>
            </a:r>
            <a:r>
              <a:rPr lang="ru-RU" sz="1200" dirty="0" err="1">
                <a:solidFill>
                  <a:schemeClr val="tx1"/>
                </a:solidFill>
                <a:latin typeface="Verdana" pitchFamily="34" charset="0"/>
                <a:ea typeface="Verdana" pitchFamily="34" charset="0"/>
              </a:rPr>
              <a:t>биомаркеров</a:t>
            </a:r>
            <a:r>
              <a:rPr lang="ru-RU" sz="1200" dirty="0">
                <a:solidFill>
                  <a:schemeClr val="tx1"/>
                </a:solidFill>
                <a:latin typeface="Verdana" pitchFamily="34" charset="0"/>
                <a:ea typeface="Verdana" pitchFamily="34" charset="0"/>
              </a:rPr>
              <a:t> революционизировало диагностику и управление </a:t>
            </a:r>
            <a:r>
              <a:rPr lang="ru-RU" sz="1200" dirty="0" err="1">
                <a:solidFill>
                  <a:schemeClr val="tx1"/>
                </a:solidFill>
                <a:latin typeface="Verdana" pitchFamily="34" charset="0"/>
                <a:ea typeface="Verdana" pitchFamily="34" charset="0"/>
              </a:rPr>
              <a:t>нейродегенеративными</a:t>
            </a:r>
            <a:r>
              <a:rPr lang="ru-RU" sz="1200" dirty="0">
                <a:solidFill>
                  <a:schemeClr val="tx1"/>
                </a:solidFill>
                <a:latin typeface="Verdana" pitchFamily="34" charset="0"/>
                <a:ea typeface="Verdana" pitchFamily="34" charset="0"/>
              </a:rPr>
              <a:t> заболеваниями, предоставив беспрецедентные сведения о физиологических и поведенческих изменениях, связанных с рассеянным склерозом (РС), болезнью Альцгеймера (БА) и болезнью Паркинсона (БП). Цифровые </a:t>
            </a:r>
            <a:r>
              <a:rPr lang="ru-RU" sz="1200" dirty="0" err="1">
                <a:solidFill>
                  <a:schemeClr val="tx1"/>
                </a:solidFill>
                <a:latin typeface="Verdana" pitchFamily="34" charset="0"/>
                <a:ea typeface="Verdana" pitchFamily="34" charset="0"/>
              </a:rPr>
              <a:t>биомаркеры</a:t>
            </a:r>
            <a:r>
              <a:rPr lang="ru-RU" sz="1200" dirty="0">
                <a:solidFill>
                  <a:schemeClr val="tx1"/>
                </a:solidFill>
                <a:latin typeface="Verdana" pitchFamily="34" charset="0"/>
                <a:ea typeface="Verdana" pitchFamily="34" charset="0"/>
              </a:rPr>
              <a:t>, определяемые как объективные и количественные данные, полученные с помощью цифровых устройств, включают важные показатели, такие как скорость ходьбы и анализ движений. В этом исследовании демонстрируется, как цифровые </a:t>
            </a:r>
            <a:r>
              <a:rPr lang="ru-RU" sz="1200" dirty="0" err="1">
                <a:solidFill>
                  <a:schemeClr val="tx1"/>
                </a:solidFill>
                <a:latin typeface="Verdana" pitchFamily="34" charset="0"/>
                <a:ea typeface="Verdana" pitchFamily="34" charset="0"/>
              </a:rPr>
              <a:t>биомаркеры</a:t>
            </a:r>
            <a:r>
              <a:rPr lang="ru-RU" sz="1200" dirty="0">
                <a:solidFill>
                  <a:schemeClr val="tx1"/>
                </a:solidFill>
                <a:latin typeface="Verdana" pitchFamily="34" charset="0"/>
                <a:ea typeface="Verdana" pitchFamily="34" charset="0"/>
              </a:rPr>
              <a:t> могут раскрыть важную информацию о прогрессировании заболеваний, и подчеркивается интеграция технологий в клиническую практику как средство повышения качества ухода за пациентами. Изучая роль цифровых </a:t>
            </a:r>
            <a:r>
              <a:rPr lang="ru-RU" sz="1200" dirty="0" err="1">
                <a:solidFill>
                  <a:schemeClr val="tx1"/>
                </a:solidFill>
                <a:latin typeface="Verdana" pitchFamily="34" charset="0"/>
                <a:ea typeface="Verdana" pitchFamily="34" charset="0"/>
              </a:rPr>
              <a:t>биомаркеров</a:t>
            </a:r>
            <a:r>
              <a:rPr lang="ru-RU" sz="1200" dirty="0">
                <a:solidFill>
                  <a:schemeClr val="tx1"/>
                </a:solidFill>
                <a:latin typeface="Verdana" pitchFamily="34" charset="0"/>
                <a:ea typeface="Verdana" pitchFamily="34" charset="0"/>
              </a:rPr>
              <a:t> в контексте </a:t>
            </a:r>
            <a:r>
              <a:rPr lang="ru-RU" sz="1200" dirty="0" err="1">
                <a:solidFill>
                  <a:schemeClr val="tx1"/>
                </a:solidFill>
                <a:latin typeface="Verdana" pitchFamily="34" charset="0"/>
                <a:ea typeface="Verdana" pitchFamily="34" charset="0"/>
              </a:rPr>
              <a:t>нейродегенеративных</a:t>
            </a:r>
            <a:r>
              <a:rPr lang="ru-RU" sz="1200" dirty="0">
                <a:solidFill>
                  <a:schemeClr val="tx1"/>
                </a:solidFill>
                <a:latin typeface="Verdana" pitchFamily="34" charset="0"/>
                <a:ea typeface="Verdana" pitchFamily="34" charset="0"/>
              </a:rPr>
              <a:t> заболеваний, данная работа акцентирует внимание на потенциале улучшения точности диагностики и результатов лечения, что в конечном итоге ведет к улучшению качества жизни пострадавших.</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РОЛЬ ЦИФРОВЫХ БИОМАРКЕРОВ В НЕЙРОДЕГЕНЕРАТИВНЫХ ЗАБОЛЕВАНИЯХ</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А.С. СОЛТАНМУРАДОВА, М. А. ТОЙДЖАНОВ, И. К. ОРАЗОВ, </a:t>
            </a:r>
            <a:endParaRPr lang="ru-RU" sz="1600" dirty="0" smtClean="0">
              <a:latin typeface="Verdana" pitchFamily="34" charset="0"/>
              <a:ea typeface="Verdana" pitchFamily="34" charset="0"/>
            </a:endParaRPr>
          </a:p>
          <a:p>
            <a:r>
              <a:rPr lang="ru-RU" sz="1600" dirty="0" smtClean="0">
                <a:latin typeface="Verdana" pitchFamily="34" charset="0"/>
                <a:ea typeface="Verdana" pitchFamily="34" charset="0"/>
              </a:rPr>
              <a:t>М</a:t>
            </a:r>
            <a:r>
              <a:rPr lang="ru-RU" sz="1600" dirty="0">
                <a:latin typeface="Verdana" pitchFamily="34" charset="0"/>
                <a:ea typeface="Verdana" pitchFamily="34" charset="0"/>
              </a:rPr>
              <a:t>. А. ГУРБАНБЕРДИЕВА</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dirty="0"/>
              <a:t>Инженерно-технологический университет Туркменистана имени Огуз Хана, </a:t>
            </a:r>
            <a:r>
              <a:rPr lang="ru-RU" sz="1600" i="1" dirty="0" err="1"/>
              <a:t>Ашхабат</a:t>
            </a:r>
            <a:r>
              <a:rPr lang="ru-RU" sz="1600" i="1" dirty="0"/>
              <a:t>, Туркменистан</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1086326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Предложена модификация методики </a:t>
            </a:r>
            <a:r>
              <a:rPr lang="ru-RU" sz="1400" dirty="0" err="1">
                <a:solidFill>
                  <a:schemeClr val="tx1"/>
                </a:solidFill>
                <a:latin typeface="Verdana" pitchFamily="34" charset="0"/>
                <a:ea typeface="Verdana" pitchFamily="34" charset="0"/>
              </a:rPr>
              <a:t>неинвазивного</a:t>
            </a:r>
            <a:r>
              <a:rPr lang="ru-RU" sz="1400" dirty="0">
                <a:solidFill>
                  <a:schemeClr val="tx1"/>
                </a:solidFill>
                <a:latin typeface="Verdana" pitchFamily="34" charset="0"/>
                <a:ea typeface="Verdana" pitchFamily="34" charset="0"/>
              </a:rPr>
              <a:t> определения тонуса малых артериальных сосудов, основанной на использовании широкополосной спектроскопии диффузного отражения. </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УПРОЩЕНИЕ МЕТОДИКИ ОЦЕНКИ ТОНУСА МАЛЫХ СОСУДОВ</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В.А. ФИРАГО, М.М. КУГЕЙКО</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399671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Рассмотрен состав и особенности функционирования компьютеризированного комплекса оптико-физических датчиков, предназначенного для измерения и визуализации объективных данных о состоянии сердечнососудистой системы пациента во время приема его терапевтом. Обсуждены проблемы балансировки нагрузки микропроцессора, обслуживающего используемые интегральные датчики и пересылку потоков данных в компьютер. Предложен способ синхронизации времени отсчетов, которые регистрируются датчиками. </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К ВОПРОСУ ОСНАЩЕНИЯ ТЕРАПЕВТОВ МИКРОПРОЦЕССОРНЫМ</a:t>
            </a:r>
            <a:br>
              <a:rPr lang="ru-RU" sz="1600" b="1" dirty="0">
                <a:latin typeface="Verdana" pitchFamily="34" charset="0"/>
                <a:ea typeface="Verdana" pitchFamily="34" charset="0"/>
              </a:rPr>
            </a:br>
            <a:r>
              <a:rPr lang="ru-RU" sz="1600" b="1" dirty="0">
                <a:latin typeface="Verdana" pitchFamily="34" charset="0"/>
                <a:ea typeface="Verdana" pitchFamily="34" charset="0"/>
              </a:rPr>
              <a:t>КОМПЛЕКСОМ ДАТЧИКОВ ДЛЯ ОПРЕДЕЛЕНИЯ ПРИЗНАКОВ</a:t>
            </a:r>
            <a:br>
              <a:rPr lang="ru-RU" sz="1600" b="1" dirty="0">
                <a:latin typeface="Verdana" pitchFamily="34" charset="0"/>
                <a:ea typeface="Verdana" pitchFamily="34" charset="0"/>
              </a:rPr>
            </a:br>
            <a:r>
              <a:rPr lang="ru-RU" sz="1600" b="1" dirty="0">
                <a:latin typeface="Verdana" pitchFamily="34" charset="0"/>
                <a:ea typeface="Verdana" pitchFamily="34" charset="0"/>
              </a:rPr>
              <a:t>КАРДИОВАСКУЛЯРНЫХ ЗАБОЛЕВАНИЙ</a:t>
            </a:r>
          </a:p>
        </p:txBody>
      </p:sp>
      <p:sp>
        <p:nvSpPr>
          <p:cNvPr id="8" name="Заголовок 1"/>
          <p:cNvSpPr txBox="1">
            <a:spLocks/>
          </p:cNvSpPr>
          <p:nvPr/>
        </p:nvSpPr>
        <p:spPr>
          <a:xfrm>
            <a:off x="539552" y="1181199"/>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В.А. ФИРАГО, Н.В. ЛЕВКОВИЧ, С.Г. СЛАВИНСКИЙ, В.М. СЛОДИНСКАЯ, Г.В. ПАНЧЕНКО</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3171916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Изучена кинетика инжекционного отжига собственных междоузельных атомов кремния в двукратно положительном зарядовом состоянии в р-области кремниевых n+-p-структур, облученных альфа-частицами. Показано, что зависимости концентрации дефектов от прошедшего через n+-p-структуру электрического заряда Q имеют нелинейный характер.</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КИНЕТИКА ИНЖЕКЦИОННОГО ОТЖИГА МЕЖДОУЗЕЛЬНЫХ АТОМОВ КРЕМНИЯ В р-ОБЛАСТИ КРЕМНИЕВЫХ n+-p-СТРУКТУР, ОБЛУЧЕННЫХ АЛЬФА-ЧАСТИЦАМИ</a:t>
            </a:r>
          </a:p>
        </p:txBody>
      </p:sp>
      <p:sp>
        <p:nvSpPr>
          <p:cNvPr id="8" name="Заголовок 1"/>
          <p:cNvSpPr txBox="1">
            <a:spLocks/>
          </p:cNvSpPr>
          <p:nvPr/>
        </p:nvSpPr>
        <p:spPr>
          <a:xfrm>
            <a:off x="539552" y="1181199"/>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Д.Н. ЖДАНОВИЧ</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И.Ф. МЕДВЕДЕВА</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Е.А. ФАДЕЕВА</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a:t>
            </a:r>
            <a:endParaRPr lang="ru-RU" sz="1600" dirty="0" smtClean="0">
              <a:latin typeface="Verdana" pitchFamily="34" charset="0"/>
              <a:ea typeface="Verdana" pitchFamily="34" charset="0"/>
            </a:endParaRPr>
          </a:p>
          <a:p>
            <a:r>
              <a:rPr lang="ru-RU" sz="1600" dirty="0" smtClean="0">
                <a:latin typeface="Verdana" pitchFamily="34" charset="0"/>
                <a:ea typeface="Verdana" pitchFamily="34" charset="0"/>
              </a:rPr>
              <a:t>Д.А</a:t>
            </a:r>
            <a:r>
              <a:rPr lang="ru-RU" sz="1600" dirty="0">
                <a:latin typeface="Verdana" pitchFamily="34" charset="0"/>
                <a:ea typeface="Verdana" pitchFamily="34" charset="0"/>
              </a:rPr>
              <a:t>. ОГОРОДНИКОВ</a:t>
            </a:r>
            <a:r>
              <a:rPr lang="ru-RU" sz="1600" baseline="30000" dirty="0">
                <a:latin typeface="Verdana" pitchFamily="34" charset="0"/>
                <a:ea typeface="Verdana" pitchFamily="34" charset="0"/>
              </a:rPr>
              <a:t>1</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757263"/>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Научно-практический центр НАН Беларуси по </a:t>
            </a:r>
            <a:r>
              <a:rPr lang="ru-RU" sz="1600" i="1" dirty="0" smtClean="0"/>
              <a:t>материаловедению,</a:t>
            </a:r>
            <a:endParaRPr lang="ru-RU" sz="1600" i="1" dirty="0"/>
          </a:p>
          <a:p>
            <a:r>
              <a:rPr lang="ru-RU" sz="1600" i="1" baseline="30000" dirty="0"/>
              <a:t>2</a:t>
            </a:r>
            <a:r>
              <a:rPr lang="ru-RU" sz="1600" i="1" dirty="0"/>
              <a:t>Белорусский государственный медицинский </a:t>
            </a:r>
            <a:r>
              <a:rPr lang="ru-RU" sz="1600" i="1" dirty="0" smtClean="0"/>
              <a:t>университет</a:t>
            </a:r>
            <a:endParaRPr lang="ru-RU" sz="1600" i="1" dirty="0"/>
          </a:p>
        </p:txBody>
      </p:sp>
    </p:spTree>
    <p:extLst>
      <p:ext uri="{BB962C8B-B14F-4D97-AF65-F5344CB8AC3E}">
        <p14:creationId xmlns:p14="http://schemas.microsoft.com/office/powerpoint/2010/main" val="33824830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000" b="1" dirty="0">
                <a:solidFill>
                  <a:schemeClr val="tx1"/>
                </a:solidFill>
                <a:latin typeface="Verdana" pitchFamily="34" charset="0"/>
                <a:ea typeface="Verdana" pitchFamily="34" charset="0"/>
              </a:rPr>
              <a:t>Аннотация.</a:t>
            </a:r>
            <a:r>
              <a:rPr lang="ru-RU" sz="1000" dirty="0">
                <a:solidFill>
                  <a:schemeClr val="tx1"/>
                </a:solidFill>
                <a:latin typeface="Verdana" pitchFamily="34" charset="0"/>
                <a:ea typeface="Verdana" pitchFamily="34" charset="0"/>
              </a:rPr>
              <a:t> Описана биомеханическая модель развития бронхоэктатической болезни. Обосновано сочетание медикаментозной терапии с аппаратным воздействием, направленным на нейтрализацию патогенетического фактора задержки бронхиального секрета в бронхах. Обосновано применение таких методов аппаратной терапии, как кислородная терапия, проводимая посредствам кислородных концентраторов, СИПАП-терапия, </a:t>
            </a:r>
            <a:r>
              <a:rPr lang="ru-RU" sz="1000" dirty="0" err="1">
                <a:solidFill>
                  <a:schemeClr val="tx1"/>
                </a:solidFill>
                <a:latin typeface="Verdana" pitchFamily="34" charset="0"/>
                <a:ea typeface="Verdana" pitchFamily="34" charset="0"/>
              </a:rPr>
              <a:t>небулайзерная</a:t>
            </a:r>
            <a:r>
              <a:rPr lang="ru-RU" sz="1000" dirty="0">
                <a:solidFill>
                  <a:schemeClr val="tx1"/>
                </a:solidFill>
                <a:latin typeface="Verdana" pitchFamily="34" charset="0"/>
                <a:ea typeface="Verdana" pitchFamily="34" charset="0"/>
              </a:rPr>
              <a:t> терапия. Показана целесообразность применения персонифицированного подхода к автоматизации процесса подбора и коррекции режима кислородной терапии на основе оценки изменяющегося состояния пациента. Представлен новый вид аппаратного воздействия для своевременного выведения мокроты из дыхательных путей и обеспечения дренирующего и противовоспалительного действия с помощью </a:t>
            </a:r>
            <a:r>
              <a:rPr lang="ru-RU" sz="1000" dirty="0" err="1">
                <a:solidFill>
                  <a:schemeClr val="tx1"/>
                </a:solidFill>
                <a:latin typeface="Verdana" pitchFamily="34" charset="0"/>
                <a:ea typeface="Verdana" pitchFamily="34" charset="0"/>
              </a:rPr>
              <a:t>откашливателей</a:t>
            </a:r>
            <a:r>
              <a:rPr lang="ru-RU" sz="1000" dirty="0">
                <a:solidFill>
                  <a:schemeClr val="tx1"/>
                </a:solidFill>
                <a:latin typeface="Verdana" pitchFamily="34" charset="0"/>
                <a:ea typeface="Verdana" pitchFamily="34" charset="0"/>
              </a:rPr>
              <a:t> (</a:t>
            </a:r>
            <a:r>
              <a:rPr lang="ru-RU" sz="1000" dirty="0" err="1">
                <a:solidFill>
                  <a:schemeClr val="tx1"/>
                </a:solidFill>
                <a:latin typeface="Verdana" pitchFamily="34" charset="0"/>
                <a:ea typeface="Verdana" pitchFamily="34" charset="0"/>
              </a:rPr>
              <a:t>виброперкуторов</a:t>
            </a:r>
            <a:r>
              <a:rPr lang="ru-RU" sz="1000" dirty="0">
                <a:solidFill>
                  <a:schemeClr val="tx1"/>
                </a:solidFill>
                <a:latin typeface="Verdana" pitchFamily="34" charset="0"/>
                <a:ea typeface="Verdana" pitchFamily="34" charset="0"/>
              </a:rPr>
              <a:t> и </a:t>
            </a:r>
            <a:r>
              <a:rPr lang="ru-RU" sz="1000" dirty="0" err="1">
                <a:solidFill>
                  <a:schemeClr val="tx1"/>
                </a:solidFill>
                <a:latin typeface="Verdana" pitchFamily="34" charset="0"/>
                <a:ea typeface="Verdana" pitchFamily="34" charset="0"/>
              </a:rPr>
              <a:t>инсуффлятор</a:t>
            </a:r>
            <a:r>
              <a:rPr lang="ru-RU" sz="1000" dirty="0">
                <a:solidFill>
                  <a:schemeClr val="tx1"/>
                </a:solidFill>
                <a:latin typeface="Verdana" pitchFamily="34" charset="0"/>
                <a:ea typeface="Verdana" pitchFamily="34" charset="0"/>
              </a:rPr>
              <a:t>-аспираторов). Предлагаемые системы очистки дыхательных путей, в отличие от аспираторов, обеспечивают выведение мокроты из легких, а не только из верхних дыхательных путей, что позволяет облегчить дыхание, а также нормализовать газообмен. Предусмотрены такие режимы работы, как аппаратный кашель через лицевую маску или дыхательный мундштук, </a:t>
            </a:r>
            <a:r>
              <a:rPr lang="ru-RU" sz="1000" dirty="0" err="1">
                <a:solidFill>
                  <a:schemeClr val="tx1"/>
                </a:solidFill>
                <a:latin typeface="Verdana" pitchFamily="34" charset="0"/>
                <a:ea typeface="Verdana" pitchFamily="34" charset="0"/>
              </a:rPr>
              <a:t>интрапульмональная</a:t>
            </a:r>
            <a:r>
              <a:rPr lang="ru-RU" sz="1000" dirty="0">
                <a:solidFill>
                  <a:schemeClr val="tx1"/>
                </a:solidFill>
                <a:latin typeface="Verdana" pitchFamily="34" charset="0"/>
                <a:ea typeface="Verdana" pitchFamily="34" charset="0"/>
              </a:rPr>
              <a:t> перкуссия через маску, мундштук или </a:t>
            </a:r>
            <a:r>
              <a:rPr lang="ru-RU" sz="1000" dirty="0" err="1">
                <a:solidFill>
                  <a:schemeClr val="tx1"/>
                </a:solidFill>
                <a:latin typeface="Verdana" pitchFamily="34" charset="0"/>
                <a:ea typeface="Verdana" pitchFamily="34" charset="0"/>
              </a:rPr>
              <a:t>трахеостомическую</a:t>
            </a:r>
            <a:r>
              <a:rPr lang="ru-RU" sz="1000" dirty="0">
                <a:solidFill>
                  <a:schemeClr val="tx1"/>
                </a:solidFill>
                <a:latin typeface="Verdana" pitchFamily="34" charset="0"/>
                <a:ea typeface="Verdana" pitchFamily="34" charset="0"/>
              </a:rPr>
              <a:t> трубку и </a:t>
            </a:r>
            <a:r>
              <a:rPr lang="ru-RU" sz="1000" dirty="0" err="1">
                <a:solidFill>
                  <a:schemeClr val="tx1"/>
                </a:solidFill>
                <a:latin typeface="Verdana" pitchFamily="34" charset="0"/>
                <a:ea typeface="Verdana" pitchFamily="34" charset="0"/>
              </a:rPr>
              <a:t>экстрапульмональная</a:t>
            </a:r>
            <a:r>
              <a:rPr lang="ru-RU" sz="1000" dirty="0">
                <a:solidFill>
                  <a:schemeClr val="tx1"/>
                </a:solidFill>
                <a:latin typeface="Verdana" pitchFamily="34" charset="0"/>
                <a:ea typeface="Verdana" pitchFamily="34" charset="0"/>
              </a:rPr>
              <a:t> перкуссия при помощи </a:t>
            </a:r>
            <a:r>
              <a:rPr lang="ru-RU" sz="1000" dirty="0" err="1">
                <a:solidFill>
                  <a:schemeClr val="tx1"/>
                </a:solidFill>
                <a:latin typeface="Verdana" pitchFamily="34" charset="0"/>
                <a:ea typeface="Verdana" pitchFamily="34" charset="0"/>
              </a:rPr>
              <a:t>виброжилета</a:t>
            </a:r>
            <a:r>
              <a:rPr lang="ru-RU" sz="1000" dirty="0">
                <a:solidFill>
                  <a:schemeClr val="tx1"/>
                </a:solidFill>
                <a:latin typeface="Verdana" pitchFamily="34" charset="0"/>
                <a:ea typeface="Verdana" pitchFamily="34" charset="0"/>
              </a:rPr>
              <a:t>. Проведенное клиническое исследование показало, что применение </a:t>
            </a:r>
            <a:r>
              <a:rPr lang="ru-RU" sz="1000" dirty="0" err="1">
                <a:solidFill>
                  <a:schemeClr val="tx1"/>
                </a:solidFill>
                <a:latin typeface="Verdana" pitchFamily="34" charset="0"/>
                <a:ea typeface="Verdana" pitchFamily="34" charset="0"/>
              </a:rPr>
              <a:t>откашливателей</a:t>
            </a:r>
            <a:r>
              <a:rPr lang="ru-RU" sz="1000" dirty="0">
                <a:solidFill>
                  <a:schemeClr val="tx1"/>
                </a:solidFill>
                <a:latin typeface="Verdana" pitchFamily="34" charset="0"/>
                <a:ea typeface="Verdana" pitchFamily="34" charset="0"/>
              </a:rPr>
              <a:t> обеспечило быстрое облегчение симптомов, улучшение функции дыхательных мышц и повышение качества жизни пациентов.</a:t>
            </a:r>
            <a:endParaRPr lang="ru-RU" sz="10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АППАРАТНОЕ ОБЕСПЕЧЕНИЕ МОБИЛИЗАЦИИ И ЭВАКУАЦИИ МОКРОТЫ ПРИ БРОНХОЭКТАТИЧЕСКОЙ БОЛЕЗНИ</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О.Б. ЗЕЛЬМАНСКИЙ</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Е.И. ДАВИДОВСКАЯ</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А.М. АМИНОВА</a:t>
            </a:r>
            <a:r>
              <a:rPr lang="ru-RU" sz="1600" baseline="30000" dirty="0">
                <a:latin typeface="Verdana" pitchFamily="34" charset="0"/>
                <a:ea typeface="Verdana" pitchFamily="34" charset="0"/>
              </a:rPr>
              <a:t>3</a:t>
            </a:r>
            <a:r>
              <a:rPr lang="ru-RU" sz="1600" dirty="0">
                <a:latin typeface="Verdana" pitchFamily="34" charset="0"/>
                <a:ea typeface="Verdana" pitchFamily="34" charset="0"/>
              </a:rPr>
              <a:t>, </a:t>
            </a:r>
            <a:endParaRPr lang="ru-RU" sz="1600" dirty="0" smtClean="0">
              <a:latin typeface="Verdana" pitchFamily="34" charset="0"/>
              <a:ea typeface="Verdana" pitchFamily="34" charset="0"/>
            </a:endParaRPr>
          </a:p>
          <a:p>
            <a:r>
              <a:rPr lang="ru-RU" sz="1600" dirty="0" smtClean="0">
                <a:latin typeface="Verdana" pitchFamily="34" charset="0"/>
                <a:ea typeface="Verdana" pitchFamily="34" charset="0"/>
              </a:rPr>
              <a:t>Н.А</a:t>
            </a:r>
            <a:r>
              <a:rPr lang="ru-RU" sz="1600" dirty="0">
                <a:latin typeface="Verdana" pitchFamily="34" charset="0"/>
                <a:ea typeface="Verdana" pitchFamily="34" charset="0"/>
              </a:rPr>
              <a:t>. ЛАТЫПОВА</a:t>
            </a:r>
            <a:r>
              <a:rPr lang="ru-RU" sz="1600" baseline="30000" dirty="0">
                <a:latin typeface="Verdana" pitchFamily="34" charset="0"/>
                <a:ea typeface="Verdana" pitchFamily="34" charset="0"/>
              </a:rPr>
              <a:t>3</a:t>
            </a:r>
            <a:r>
              <a:rPr lang="ru-RU" sz="1600" dirty="0">
                <a:latin typeface="Verdana" pitchFamily="34" charset="0"/>
                <a:ea typeface="Verdana" pitchFamily="34" charset="0"/>
              </a:rPr>
              <a:t>, А.М. ПАК</a:t>
            </a:r>
            <a:r>
              <a:rPr lang="ru-RU" sz="1600" baseline="30000" dirty="0">
                <a:latin typeface="Verdana" pitchFamily="34" charset="0"/>
                <a:ea typeface="Verdana" pitchFamily="34" charset="0"/>
              </a:rPr>
              <a:t>3</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829271"/>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Белорусский государственный университет информатики и </a:t>
            </a:r>
            <a:r>
              <a:rPr lang="ru-RU" sz="1600" i="1" dirty="0" smtClean="0"/>
              <a:t>радиоэлектроники,</a:t>
            </a:r>
            <a:endParaRPr lang="ru-RU" sz="1600" i="1" dirty="0" smtClean="0"/>
          </a:p>
          <a:p>
            <a:r>
              <a:rPr lang="ru-RU" sz="1600" i="1" baseline="30000" dirty="0"/>
              <a:t>2</a:t>
            </a:r>
            <a:r>
              <a:rPr lang="ru-RU" sz="1600" i="1" dirty="0"/>
              <a:t>ГУ «РНПЦ пульмонологии и фтизиатрии</a:t>
            </a:r>
            <a:r>
              <a:rPr lang="ru-RU" sz="1600" i="1" dirty="0" smtClean="0"/>
              <a:t>»,</a:t>
            </a:r>
            <a:endParaRPr lang="ru-RU" sz="1600" i="1" dirty="0" smtClean="0"/>
          </a:p>
          <a:p>
            <a:r>
              <a:rPr lang="ru-RU" sz="1600" i="1" baseline="30000" dirty="0"/>
              <a:t>3</a:t>
            </a:r>
            <a:r>
              <a:rPr lang="ru-RU" sz="1600" i="1" dirty="0"/>
              <a:t>АО «Медицинский университет Астана</a:t>
            </a:r>
            <a:r>
              <a:rPr lang="ru-RU" sz="1600" i="1" dirty="0" smtClean="0"/>
              <a:t>»  </a:t>
            </a:r>
            <a:r>
              <a:rPr lang="ru-RU" sz="1600" i="1" dirty="0"/>
              <a:t>г. Астана, Казахстан</a:t>
            </a:r>
            <a:endParaRPr lang="ru-RU" sz="1600" dirty="0"/>
          </a:p>
          <a:p>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6012006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100" b="1" dirty="0">
                <a:solidFill>
                  <a:schemeClr val="tx1"/>
                </a:solidFill>
                <a:latin typeface="Verdana" pitchFamily="34" charset="0"/>
                <a:ea typeface="Verdana" pitchFamily="34" charset="0"/>
              </a:rPr>
              <a:t>Аннотация.</a:t>
            </a:r>
            <a:r>
              <a:rPr lang="ru-RU" sz="1100" dirty="0">
                <a:solidFill>
                  <a:schemeClr val="tx1"/>
                </a:solidFill>
                <a:latin typeface="Verdana" pitchFamily="34" charset="0"/>
                <a:ea typeface="Verdana" pitchFamily="34" charset="0"/>
              </a:rPr>
              <a:t> Болезнь </a:t>
            </a:r>
            <a:r>
              <a:rPr lang="ru-RU" sz="1100" dirty="0" err="1">
                <a:solidFill>
                  <a:schemeClr val="tx1"/>
                </a:solidFill>
                <a:latin typeface="Verdana" pitchFamily="34" charset="0"/>
                <a:ea typeface="Verdana" pitchFamily="34" charset="0"/>
              </a:rPr>
              <a:t>Меньера</a:t>
            </a:r>
            <a:r>
              <a:rPr lang="ru-RU" sz="1100" dirty="0">
                <a:solidFill>
                  <a:schemeClr val="tx1"/>
                </a:solidFill>
                <a:latin typeface="Verdana" pitchFamily="34" charset="0"/>
                <a:ea typeface="Verdana" pitchFamily="34" charset="0"/>
              </a:rPr>
              <a:t> является хорошо известным заболеванием внутреннего уха с гистопатологической основой в виде эндолимфатического </a:t>
            </a:r>
            <a:r>
              <a:rPr lang="ru-RU" sz="1100" dirty="0" err="1">
                <a:solidFill>
                  <a:schemeClr val="tx1"/>
                </a:solidFill>
                <a:latin typeface="Verdana" pitchFamily="34" charset="0"/>
                <a:ea typeface="Verdana" pitchFamily="34" charset="0"/>
              </a:rPr>
              <a:t>гидропса</a:t>
            </a:r>
            <a:r>
              <a:rPr lang="ru-RU" sz="1100" dirty="0">
                <a:solidFill>
                  <a:schemeClr val="tx1"/>
                </a:solidFill>
                <a:latin typeface="Verdana" pitchFamily="34" charset="0"/>
                <a:ea typeface="Verdana" pitchFamily="34" charset="0"/>
              </a:rPr>
              <a:t>. До настоящего времени не существует диагностических тестов, позволяющих выявить эндолимфатический </a:t>
            </a:r>
            <a:r>
              <a:rPr lang="ru-RU" sz="1100" dirty="0" err="1">
                <a:solidFill>
                  <a:schemeClr val="tx1"/>
                </a:solidFill>
                <a:latin typeface="Verdana" pitchFamily="34" charset="0"/>
                <a:ea typeface="Verdana" pitchFamily="34" charset="0"/>
              </a:rPr>
              <a:t>гидропс</a:t>
            </a:r>
            <a:r>
              <a:rPr lang="ru-RU" sz="1100" dirty="0">
                <a:solidFill>
                  <a:schemeClr val="tx1"/>
                </a:solidFill>
                <a:latin typeface="Verdana" pitchFamily="34" charset="0"/>
                <a:ea typeface="Verdana" pitchFamily="34" charset="0"/>
              </a:rPr>
              <a:t> со значительной степенью уверенности. Анатомические исследования височной кости показали, что функциональные нарушения в улитке, </a:t>
            </a:r>
            <a:r>
              <a:rPr lang="ru-RU" sz="1100" dirty="0" err="1">
                <a:solidFill>
                  <a:schemeClr val="tx1"/>
                </a:solidFill>
                <a:latin typeface="Verdana" pitchFamily="34" charset="0"/>
                <a:ea typeface="Verdana" pitchFamily="34" charset="0"/>
              </a:rPr>
              <a:t>саккуле</a:t>
            </a:r>
            <a:r>
              <a:rPr lang="ru-RU" sz="1100" dirty="0">
                <a:solidFill>
                  <a:schemeClr val="tx1"/>
                </a:solidFill>
                <a:latin typeface="Verdana" pitchFamily="34" charset="0"/>
                <a:ea typeface="Verdana" pitchFamily="34" charset="0"/>
              </a:rPr>
              <a:t>, </a:t>
            </a:r>
            <a:r>
              <a:rPr lang="ru-RU" sz="1100" dirty="0" err="1">
                <a:solidFill>
                  <a:schemeClr val="tx1"/>
                </a:solidFill>
                <a:latin typeface="Verdana" pitchFamily="34" charset="0"/>
                <a:ea typeface="Verdana" pitchFamily="34" charset="0"/>
              </a:rPr>
              <a:t>утрикуле</a:t>
            </a:r>
            <a:r>
              <a:rPr lang="ru-RU" sz="1100" dirty="0">
                <a:solidFill>
                  <a:schemeClr val="tx1"/>
                </a:solidFill>
                <a:latin typeface="Verdana" pitchFamily="34" charset="0"/>
                <a:ea typeface="Verdana" pitchFamily="34" charset="0"/>
              </a:rPr>
              <a:t> и полукружных каналах могут быть следствием последовательного развития эндолимфатического </a:t>
            </a:r>
            <a:r>
              <a:rPr lang="ru-RU" sz="1100" dirty="0" err="1">
                <a:solidFill>
                  <a:schemeClr val="tx1"/>
                </a:solidFill>
                <a:latin typeface="Verdana" pitchFamily="34" charset="0"/>
                <a:ea typeface="Verdana" pitchFamily="34" charset="0"/>
              </a:rPr>
              <a:t>гидропса</a:t>
            </a:r>
            <a:r>
              <a:rPr lang="ru-RU" sz="1100" dirty="0">
                <a:solidFill>
                  <a:schemeClr val="tx1"/>
                </a:solidFill>
                <a:latin typeface="Verdana" pitchFamily="34" charset="0"/>
                <a:ea typeface="Verdana" pitchFamily="34" charset="0"/>
              </a:rPr>
              <a:t>. В данном исследовании мы изучали диагностическую значимость вестибулярных вызванных миогенных потенциалов (ВВМП) для оценки функции </a:t>
            </a:r>
            <a:r>
              <a:rPr lang="ru-RU" sz="1100" dirty="0" err="1">
                <a:solidFill>
                  <a:schemeClr val="tx1"/>
                </a:solidFill>
                <a:latin typeface="Verdana" pitchFamily="34" charset="0"/>
                <a:ea typeface="Verdana" pitchFamily="34" charset="0"/>
              </a:rPr>
              <a:t>отолитовых</a:t>
            </a:r>
            <a:r>
              <a:rPr lang="ru-RU" sz="1100" dirty="0">
                <a:solidFill>
                  <a:schemeClr val="tx1"/>
                </a:solidFill>
                <a:latin typeface="Verdana" pitchFamily="34" charset="0"/>
                <a:ea typeface="Verdana" pitchFamily="34" charset="0"/>
              </a:rPr>
              <a:t> органов при болезни </a:t>
            </a:r>
            <a:r>
              <a:rPr lang="ru-RU" sz="1100" dirty="0" err="1">
                <a:solidFill>
                  <a:schemeClr val="tx1"/>
                </a:solidFill>
                <a:latin typeface="Verdana" pitchFamily="34" charset="0"/>
                <a:ea typeface="Verdana" pitchFamily="34" charset="0"/>
              </a:rPr>
              <a:t>Меньера</a:t>
            </a:r>
            <a:r>
              <a:rPr lang="ru-RU" sz="1100" dirty="0">
                <a:solidFill>
                  <a:schemeClr val="tx1"/>
                </a:solidFill>
                <a:latin typeface="Verdana" pitchFamily="34" charset="0"/>
                <a:ea typeface="Verdana" pitchFamily="34" charset="0"/>
              </a:rPr>
              <a:t>. В исследование было включено 37 пациентов с достоверной болезнью </a:t>
            </a:r>
            <a:r>
              <a:rPr lang="ru-RU" sz="1100" dirty="0" err="1">
                <a:solidFill>
                  <a:schemeClr val="tx1"/>
                </a:solidFill>
                <a:latin typeface="Verdana" pitchFamily="34" charset="0"/>
                <a:ea typeface="Verdana" pitchFamily="34" charset="0"/>
              </a:rPr>
              <a:t>Меньера</a:t>
            </a:r>
            <a:r>
              <a:rPr lang="ru-RU" sz="1100" dirty="0">
                <a:solidFill>
                  <a:schemeClr val="tx1"/>
                </a:solidFill>
                <a:latin typeface="Verdana" pitchFamily="34" charset="0"/>
                <a:ea typeface="Verdana" pitchFamily="34" charset="0"/>
              </a:rPr>
              <a:t> по диагностическим критериям Общества </a:t>
            </a:r>
            <a:r>
              <a:rPr lang="ru-RU" sz="1100" dirty="0" err="1">
                <a:solidFill>
                  <a:schemeClr val="tx1"/>
                </a:solidFill>
                <a:latin typeface="Verdana" pitchFamily="34" charset="0"/>
                <a:ea typeface="Verdana" pitchFamily="34" charset="0"/>
              </a:rPr>
              <a:t>Барани</a:t>
            </a:r>
            <a:r>
              <a:rPr lang="ru-RU" sz="1100" dirty="0">
                <a:solidFill>
                  <a:schemeClr val="tx1"/>
                </a:solidFill>
                <a:latin typeface="Verdana" pitchFamily="34" charset="0"/>
                <a:ea typeface="Verdana" pitchFamily="34" charset="0"/>
              </a:rPr>
              <a:t> (2015г.) на основании характерных жалоб, анамнеза и комплексного обследования, включающего тональную аудиометрию, отоневрологическое обследование с вестибулометрией и калорическими пробами.  Получены  нормативные данные ВВМП при обследовании группы контроля. Выявлены паттерны ВВМП, характерные для болезни </a:t>
            </a:r>
            <a:r>
              <a:rPr lang="ru-RU" sz="1100" dirty="0" err="1">
                <a:solidFill>
                  <a:schemeClr val="tx1"/>
                </a:solidFill>
                <a:latin typeface="Verdana" pitchFamily="34" charset="0"/>
                <a:ea typeface="Verdana" pitchFamily="34" charset="0"/>
              </a:rPr>
              <a:t>Меньера</a:t>
            </a:r>
            <a:r>
              <a:rPr lang="ru-RU" sz="1100" dirty="0">
                <a:solidFill>
                  <a:schemeClr val="tx1"/>
                </a:solidFill>
                <a:latin typeface="Verdana" pitchFamily="34" charset="0"/>
                <a:ea typeface="Verdana" pitchFamily="34" charset="0"/>
              </a:rPr>
              <a:t>, достоверно отличающиеся от нормы. Таким образом, ВВМП </a:t>
            </a:r>
            <a:r>
              <a:rPr lang="ru-RU" sz="1100" dirty="0" err="1">
                <a:solidFill>
                  <a:schemeClr val="tx1"/>
                </a:solidFill>
                <a:latin typeface="Verdana" pitchFamily="34" charset="0"/>
                <a:ea typeface="Verdana" pitchFamily="34" charset="0"/>
              </a:rPr>
              <a:t>вляются</a:t>
            </a:r>
            <a:r>
              <a:rPr lang="ru-RU" sz="1100" dirty="0">
                <a:solidFill>
                  <a:schemeClr val="tx1"/>
                </a:solidFill>
                <a:latin typeface="Verdana" pitchFamily="34" charset="0"/>
                <a:ea typeface="Verdana" pitchFamily="34" charset="0"/>
              </a:rPr>
              <a:t> важным дополнительным диагностическим тестом по отношению к калорическому, тестам вращения и тональной аудиометрии для диагностики болезни </a:t>
            </a:r>
            <a:r>
              <a:rPr lang="ru-RU" sz="1100" dirty="0" err="1">
                <a:solidFill>
                  <a:schemeClr val="tx1"/>
                </a:solidFill>
                <a:latin typeface="Verdana" pitchFamily="34" charset="0"/>
                <a:ea typeface="Verdana" pitchFamily="34" charset="0"/>
              </a:rPr>
              <a:t>Мерьера</a:t>
            </a:r>
            <a:r>
              <a:rPr lang="ru-RU" sz="1100" dirty="0">
                <a:solidFill>
                  <a:schemeClr val="tx1"/>
                </a:solidFill>
                <a:latin typeface="Verdana" pitchFamily="34" charset="0"/>
                <a:ea typeface="Verdana" pitchFamily="34" charset="0"/>
              </a:rPr>
              <a:t>. </a:t>
            </a:r>
            <a:endParaRPr lang="ru-RU" sz="11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ВЕСТИБУЛЯРНЫЕ МИОГЕННЫЕ ВЫЗВАННЫЕ ПОТЕНЦИАЛЫ В ДИАГНОСТИКЕ БОЛЕЗНИ МЕНЬЕРА</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Г.В. ЗАБРОДЕЦ</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И.П. МАРЬЕНКО</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А.В. КЛЕБАН</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А.А. ПОДДУБНЫЙ</a:t>
            </a:r>
            <a:r>
              <a:rPr lang="ru-RU" sz="1600" baseline="30000" dirty="0">
                <a:latin typeface="Verdana" pitchFamily="34" charset="0"/>
                <a:ea typeface="Verdana" pitchFamily="34" charset="0"/>
              </a:rPr>
              <a:t>2</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РНПЦ неврологии и </a:t>
            </a:r>
            <a:r>
              <a:rPr lang="ru-RU" sz="1600" i="1" dirty="0" smtClean="0"/>
              <a:t>нейрохирургии,</a:t>
            </a:r>
            <a:endParaRPr lang="ru-RU" sz="1600" i="1" dirty="0" smtClean="0"/>
          </a:p>
          <a:p>
            <a:r>
              <a:rPr lang="ru-RU" sz="1600" i="1" baseline="30000" dirty="0" smtClean="0"/>
              <a:t>2</a:t>
            </a:r>
            <a:r>
              <a:rPr lang="ru-RU" sz="1600" i="1" dirty="0" smtClean="0"/>
              <a:t>РНПЦ оториноларингологии</a:t>
            </a:r>
            <a:endParaRPr lang="ru-RU" sz="1600" i="1" dirty="0"/>
          </a:p>
        </p:txBody>
      </p:sp>
    </p:spTree>
    <p:extLst>
      <p:ext uri="{BB962C8B-B14F-4D97-AF65-F5344CB8AC3E}">
        <p14:creationId xmlns:p14="http://schemas.microsoft.com/office/powerpoint/2010/main" val="2657399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smtClean="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Анализ показателей средней амплитуды покоя для собственно жевательных и височных мышц у пациентов с признаками </a:t>
            </a:r>
            <a:r>
              <a:rPr lang="ru-RU" sz="1400" dirty="0" err="1">
                <a:solidFill>
                  <a:schemeClr val="tx1"/>
                </a:solidFill>
                <a:latin typeface="Verdana" pitchFamily="34" charset="0"/>
                <a:ea typeface="Verdana" pitchFamily="34" charset="0"/>
              </a:rPr>
              <a:t>бруксизма</a:t>
            </a:r>
            <a:r>
              <a:rPr lang="ru-RU" sz="1400" dirty="0">
                <a:solidFill>
                  <a:schemeClr val="tx1"/>
                </a:solidFill>
                <a:latin typeface="Verdana" pitchFamily="34" charset="0"/>
                <a:ea typeface="Verdana" pitchFamily="34" charset="0"/>
              </a:rPr>
              <a:t> в сравнении с пациентами контрольной группы позволил установить увеличение значений для собственно жевательных мышц на 53–56%, для височных – на 71–76%. Изучение максимальной амплитуды в покое для собственно жевательных и височных мышц не является характерным признаком для верификации нарушений мышечного аппарата, что согласуется с научными данными, представленными в актуальных литературных источниках.</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ЭЛЕКТРИЧЕСКАЯ АКТИВНОСТЬ СОБСТВЕННО ЖЕВАТЕЛЬНЫХ И ВИСОЧНЫХ МЫШЦ У ПАЦИЕНТОВ С ПРИЗНАКАМИ БРУКСИЗМА</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С.П. РУБНИКОВИЧ, А.С. ГРИЩЕНКОВ, Ю.Л. ДЕНИСОВА, Е.В. КУЗЬМЕНКО </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smtClean="0"/>
              <a:t>Белорусский </a:t>
            </a:r>
            <a:r>
              <a:rPr lang="be-BY" sz="1600" i="1" dirty="0"/>
              <a:t>государственный университет информатики и </a:t>
            </a:r>
            <a:r>
              <a:rPr lang="be-BY" sz="1600" i="1" dirty="0" smtClean="0"/>
              <a:t>радиоэлектроники</a:t>
            </a:r>
          </a:p>
        </p:txBody>
      </p:sp>
    </p:spTree>
    <p:extLst>
      <p:ext uri="{BB962C8B-B14F-4D97-AF65-F5344CB8AC3E}">
        <p14:creationId xmlns:p14="http://schemas.microsoft.com/office/powerpoint/2010/main" val="2341158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Исследование направлено на оценку эффективности применения </a:t>
            </a:r>
            <a:r>
              <a:rPr lang="ru-RU" sz="3400" dirty="0" err="1">
                <a:solidFill>
                  <a:schemeClr val="tx1"/>
                </a:solidFill>
                <a:latin typeface="Verdana" pitchFamily="34" charset="0"/>
                <a:ea typeface="Verdana" pitchFamily="34" charset="0"/>
              </a:rPr>
              <a:t>транскраниальной</a:t>
            </a:r>
            <a:r>
              <a:rPr lang="ru-RU" sz="3400" dirty="0">
                <a:solidFill>
                  <a:schemeClr val="tx1"/>
                </a:solidFill>
                <a:latin typeface="Verdana" pitchFamily="34" charset="0"/>
                <a:ea typeface="Verdana" pitchFamily="34" charset="0"/>
              </a:rPr>
              <a:t> магнитной стимуляции (ТМС) у детей с хроническими тикозными расстройствами (ТР). Лечение было </a:t>
            </a:r>
            <a:r>
              <a:rPr lang="ru-RU" sz="3400" dirty="0" err="1">
                <a:solidFill>
                  <a:schemeClr val="tx1"/>
                </a:solidFill>
                <a:latin typeface="Verdana" pitchFamily="34" charset="0"/>
                <a:ea typeface="Verdana" pitchFamily="34" charset="0"/>
              </a:rPr>
              <a:t>проводено</a:t>
            </a:r>
            <a:r>
              <a:rPr lang="ru-RU" sz="3400" dirty="0">
                <a:solidFill>
                  <a:schemeClr val="tx1"/>
                </a:solidFill>
                <a:latin typeface="Verdana" pitchFamily="34" charset="0"/>
                <a:ea typeface="Verdana" pitchFamily="34" charset="0"/>
              </a:rPr>
              <a:t> у 21 пациента с использованием магнитного стимулятора </a:t>
            </a:r>
            <a:r>
              <a:rPr lang="ru-RU" sz="3400" dirty="0" err="1">
                <a:solidFill>
                  <a:schemeClr val="tx1"/>
                </a:solidFill>
                <a:latin typeface="Verdana" pitchFamily="34" charset="0"/>
                <a:ea typeface="Verdana" pitchFamily="34" charset="0"/>
              </a:rPr>
              <a:t>Нейро</a:t>
            </a:r>
            <a:r>
              <a:rPr lang="ru-RU" sz="3400" dirty="0">
                <a:solidFill>
                  <a:schemeClr val="tx1"/>
                </a:solidFill>
                <a:latin typeface="Verdana" pitchFamily="34" charset="0"/>
                <a:ea typeface="Verdana" pitchFamily="34" charset="0"/>
              </a:rPr>
              <a:t>-МС/Д с помощью 100-мм охлаждаемого двойного углового индуктора, зафиксированного над дополнительной моторной корой. Эффективность оценивалась с применением </a:t>
            </a:r>
            <a:r>
              <a:rPr lang="ru-RU" sz="3400" dirty="0" err="1">
                <a:solidFill>
                  <a:schemeClr val="tx1"/>
                </a:solidFill>
                <a:latin typeface="Verdana" pitchFamily="34" charset="0"/>
                <a:ea typeface="Verdana" pitchFamily="34" charset="0"/>
              </a:rPr>
              <a:t>Йельской</a:t>
            </a:r>
            <a:r>
              <a:rPr lang="ru-RU" sz="3400" dirty="0">
                <a:solidFill>
                  <a:schemeClr val="tx1"/>
                </a:solidFill>
                <a:latin typeface="Verdana" pitchFamily="34" charset="0"/>
                <a:ea typeface="Verdana" pitchFamily="34" charset="0"/>
              </a:rPr>
              <a:t> глобальной шкалы тяжести тиков и опросника </a:t>
            </a:r>
            <a:r>
              <a:rPr lang="ru-RU" sz="3400" dirty="0" err="1">
                <a:solidFill>
                  <a:schemeClr val="tx1"/>
                </a:solidFill>
                <a:latin typeface="Verdana" pitchFamily="34" charset="0"/>
                <a:ea typeface="Verdana" pitchFamily="34" charset="0"/>
              </a:rPr>
              <a:t>PedsQL</a:t>
            </a:r>
            <a:r>
              <a:rPr lang="ru-RU" sz="3400" dirty="0">
                <a:solidFill>
                  <a:schemeClr val="tx1"/>
                </a:solidFill>
                <a:latin typeface="Verdana" pitchFamily="34" charset="0"/>
                <a:ea typeface="Verdana" pitchFamily="34" charset="0"/>
              </a:rPr>
              <a:t> 4.0. Результаты показали снижение частоты и интенсивности тиков, а также улучшение качества жизни пациентов, что подтверждает эффективность ТМС при лечении хронических ТР у детей. </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ПРИМЕНЕНИЕ ТРАНСКРАНИАЛЬНОЙ МАГНИТНОЙ СТИМУЛЯЦИИ</a:t>
            </a:r>
            <a:br>
              <a:rPr lang="ru-RU" sz="1600" b="1" dirty="0">
                <a:latin typeface="Verdana" pitchFamily="34" charset="0"/>
                <a:ea typeface="Verdana" pitchFamily="34" charset="0"/>
              </a:rPr>
            </a:br>
            <a:r>
              <a:rPr lang="ru-RU" sz="1600" b="1" dirty="0">
                <a:latin typeface="Verdana" pitchFamily="34" charset="0"/>
                <a:ea typeface="Verdana" pitchFamily="34" charset="0"/>
              </a:rPr>
              <a:t>У ДЕТЕЙ С ХРОНИЧЕСКИМИ ТИКОЗНЫМИ РАССТРОЙСТВАМИ: ПЕРСПЕКТИВЫ И ЭФФЕКТИВНОСТЬ</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А.Р. МИРЗОЯН, Т.Н. ЧЕРНУХА, С.Л. КУЛИКОВА, Г.В. ЗАБРОДЕЦ</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dirty="0"/>
              <a:t>Республиканский научно-практический центр неврологии и нейрохирургии</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5993010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100" b="1" dirty="0">
                <a:solidFill>
                  <a:schemeClr val="tx1"/>
                </a:solidFill>
                <a:latin typeface="Verdana" pitchFamily="34" charset="0"/>
                <a:ea typeface="Verdana" pitchFamily="34" charset="0"/>
              </a:rPr>
              <a:t>Аннотация.</a:t>
            </a:r>
            <a:r>
              <a:rPr lang="ru-RU" sz="1100" dirty="0">
                <a:solidFill>
                  <a:schemeClr val="tx1"/>
                </a:solidFill>
                <a:latin typeface="Verdana" pitchFamily="34" charset="0"/>
                <a:ea typeface="Verdana" pitchFamily="34" charset="0"/>
              </a:rPr>
              <a:t> Беспилотные летательные аппараты (БПЛА) становятся важным инструментом в области надзора за эпидемиологией инфекционных заболеваний, демонстрируя значительный потенциал в мониторинге и контроле за распространением инфекций. Они способны быстро и эффективно собирать данные о здоровье населения, отслеживать распространение заболеваний и оценивать экологические факторы, способствующие эпидемиям. Применение БПЛА в здравоохранении уже показало свои преимущества на различных примерах, включая успешное использование </a:t>
            </a:r>
            <a:r>
              <a:rPr lang="ru-RU" sz="1100" dirty="0" err="1">
                <a:solidFill>
                  <a:schemeClr val="tx1"/>
                </a:solidFill>
                <a:latin typeface="Verdana" pitchFamily="34" charset="0"/>
                <a:ea typeface="Verdana" pitchFamily="34" charset="0"/>
              </a:rPr>
              <a:t>дронов</a:t>
            </a:r>
            <a:r>
              <a:rPr lang="ru-RU" sz="1100" dirty="0">
                <a:solidFill>
                  <a:schemeClr val="tx1"/>
                </a:solidFill>
                <a:latin typeface="Verdana" pitchFamily="34" charset="0"/>
                <a:ea typeface="Verdana" pitchFamily="34" charset="0"/>
              </a:rPr>
              <a:t> для мониторинга вспышек лихорадки </a:t>
            </a:r>
            <a:r>
              <a:rPr lang="ru-RU" sz="1100" dirty="0" err="1">
                <a:solidFill>
                  <a:schemeClr val="tx1"/>
                </a:solidFill>
                <a:latin typeface="Verdana" pitchFamily="34" charset="0"/>
                <a:ea typeface="Verdana" pitchFamily="34" charset="0"/>
              </a:rPr>
              <a:t>Эбола</a:t>
            </a:r>
            <a:r>
              <a:rPr lang="ru-RU" sz="1100" dirty="0">
                <a:solidFill>
                  <a:schemeClr val="tx1"/>
                </a:solidFill>
                <a:latin typeface="Verdana" pitchFamily="34" charset="0"/>
                <a:ea typeface="Verdana" pitchFamily="34" charset="0"/>
              </a:rPr>
              <a:t> и борьбы с COVID-19. БПЛА позволяют осуществлять доставку медицинских товаров в труднодоступные районы и повышают эффективность вакцинации. Несмотря на это, внедрение БПЛА в систему здравоохранения сталкивается с рядом вызовов, включая вопросы конфиденциальности, технические ограничения и необходимость интеграции с существующими системами. Тем не менее, правильное использование технологий БПЛА может существенно улучшить реагирование на вспышки инфекционных заболеваний, повысить осведомленность населения и улучшить доступ к медицинским услугам. В будущем такие решения могут стать неотъемлемой частью глобальных стратегий в области здравоохранения. </a:t>
            </a:r>
            <a:endParaRPr lang="ru-RU" sz="11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ИСПОЛЬЗОВАНИЕ БЕСПИЛОТНЫХ ЛЕТАТЕЛЬНЫХ АППАРАТОВ</a:t>
            </a:r>
            <a:br>
              <a:rPr lang="ru-RU" sz="1600" b="1" dirty="0">
                <a:latin typeface="Verdana" pitchFamily="34" charset="0"/>
                <a:ea typeface="Verdana" pitchFamily="34" charset="0"/>
              </a:rPr>
            </a:br>
            <a:r>
              <a:rPr lang="ru-RU" sz="1600" b="1" dirty="0">
                <a:latin typeface="Verdana" pitchFamily="34" charset="0"/>
                <a:ea typeface="Verdana" pitchFamily="34" charset="0"/>
              </a:rPr>
              <a:t>ДЛЯ ЭПИДЕМИОЛОГИЧЕСКОГО НАДЗОРА ЗА ИНФЕКЦИОННЫМИ ЗАБОЛЕВАНИЯМИ</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Е.И. БАВБЕЛЬ, В.Ф. АЛЕКСЕЕВ</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0697504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Статья посвящена исследованию методов сегментации голосового сигнала на периоды основного тона в контексте задач медицинской диагностики. В работе рассматривается метод пересечения нуля (</a:t>
            </a:r>
            <a:r>
              <a:rPr lang="ru-RU" sz="1400" dirty="0" err="1">
                <a:solidFill>
                  <a:schemeClr val="tx1"/>
                </a:solidFill>
                <a:latin typeface="Verdana" pitchFamily="34" charset="0"/>
                <a:ea typeface="Verdana" pitchFamily="34" charset="0"/>
              </a:rPr>
              <a:t>zero-crossing</a:t>
            </a:r>
            <a:r>
              <a:rPr lang="ru-RU" sz="1400" dirty="0">
                <a:solidFill>
                  <a:schemeClr val="tx1"/>
                </a:solidFill>
                <a:latin typeface="Verdana" pitchFamily="34" charset="0"/>
                <a:ea typeface="Verdana" pitchFamily="34" charset="0"/>
              </a:rPr>
              <a:t>) для получения грубой разметки сигнала, а также анализируется влияние длины фильтра, используемого в этом методе, на точность определения частоты основного тона. Результаты эксперимента показывают, что выбор оптимальной длины фильтра является ключевым фактором для повышения точности сегментации. </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МЕТОД СЕГМЕНТАЦИИ ГОЛОСОВОГО СИГНАЛА НА ПЕРИОДЫ ОСНОВНОГО ТОНА ДЛЯ СИСТЕМ МЕДИЦИНСКОЙ ДИАГНОСТИКИ</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Е.И. ЖОЛУД, М.И. ВАШКЕВИЧ</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6643315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Предложено для оценки степени разрушающего воздействия ультразвука использовать результаты решения уравнения </a:t>
            </a:r>
            <a:r>
              <a:rPr lang="ru-RU" sz="1400" dirty="0" err="1">
                <a:solidFill>
                  <a:schemeClr val="tx1"/>
                </a:solidFill>
                <a:latin typeface="Verdana" pitchFamily="34" charset="0"/>
                <a:ea typeface="Verdana" pitchFamily="34" charset="0"/>
              </a:rPr>
              <a:t>Нолтинга</a:t>
            </a:r>
            <a:r>
              <a:rPr lang="ru-RU" sz="1400" dirty="0">
                <a:solidFill>
                  <a:schemeClr val="tx1"/>
                </a:solidFill>
                <a:latin typeface="Verdana" pitchFamily="34" charset="0"/>
                <a:ea typeface="Verdana" pitchFamily="34" charset="0"/>
              </a:rPr>
              <a:t>–</a:t>
            </a:r>
            <a:r>
              <a:rPr lang="ru-RU" sz="1400" dirty="0" err="1">
                <a:solidFill>
                  <a:schemeClr val="tx1"/>
                </a:solidFill>
                <a:latin typeface="Verdana" pitchFamily="34" charset="0"/>
                <a:ea typeface="Verdana" pitchFamily="34" charset="0"/>
              </a:rPr>
              <a:t>Непайраса</a:t>
            </a:r>
            <a:r>
              <a:rPr lang="ru-RU" sz="1400" dirty="0">
                <a:solidFill>
                  <a:schemeClr val="tx1"/>
                </a:solidFill>
                <a:latin typeface="Verdana" pitchFamily="34" charset="0"/>
                <a:ea typeface="Verdana" pitchFamily="34" charset="0"/>
              </a:rPr>
              <a:t> в среде MATLAB. Предложена методика моделирования поведения </a:t>
            </a:r>
            <a:r>
              <a:rPr lang="ru-RU" sz="1400" dirty="0" err="1">
                <a:solidFill>
                  <a:schemeClr val="tx1"/>
                </a:solidFill>
                <a:latin typeface="Verdana" pitchFamily="34" charset="0"/>
                <a:ea typeface="Verdana" pitchFamily="34" charset="0"/>
              </a:rPr>
              <a:t>кавитирующих</a:t>
            </a:r>
            <a:r>
              <a:rPr lang="ru-RU" sz="1400" dirty="0">
                <a:solidFill>
                  <a:schemeClr val="tx1"/>
                </a:solidFill>
                <a:latin typeface="Verdana" pitchFamily="34" charset="0"/>
                <a:ea typeface="Verdana" pitchFamily="34" charset="0"/>
              </a:rPr>
              <a:t> полостей в жидких средах и определены пороги кавитации для физиологического раствора. </a:t>
            </a:r>
          </a:p>
          <a:p>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ОЦЕНКА СТЕПЕНИ РАЗРУШАЮЩЕГО ВОЗДЕЙСТВИЯ </a:t>
            </a:r>
            <a:r>
              <a:rPr lang="ru-RU" sz="1600" b="1" dirty="0" smtClean="0">
                <a:latin typeface="Verdana" pitchFamily="34" charset="0"/>
                <a:ea typeface="Verdana" pitchFamily="34" charset="0"/>
              </a:rPr>
              <a:t>УЛЬТРАЗВУКА ПРИ </a:t>
            </a:r>
            <a:r>
              <a:rPr lang="ru-RU" sz="1600" b="1" dirty="0">
                <a:latin typeface="Verdana" pitchFamily="34" charset="0"/>
                <a:ea typeface="Verdana" pitchFamily="34" charset="0"/>
              </a:rPr>
              <a:t>ПРОВЕДЕНИИ ТЕРАПЕВТИЧЕСКИХ ПРОЦЕДУР</a:t>
            </a:r>
          </a:p>
        </p:txBody>
      </p:sp>
      <p:sp>
        <p:nvSpPr>
          <p:cNvPr id="8" name="Заголовок 1"/>
          <p:cNvSpPr txBox="1">
            <a:spLocks/>
          </p:cNvSpPr>
          <p:nvPr/>
        </p:nvSpPr>
        <p:spPr>
          <a:xfrm>
            <a:off x="539552" y="1253207"/>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В.М. БОНДАРИК, С.К. ДИК, П.В. КАМЛАЧ, Е.И. ЛЕЩЕВИЧ, </a:t>
            </a:r>
            <a:endParaRPr lang="ru-RU" sz="1600" dirty="0" smtClean="0">
              <a:latin typeface="Verdana" pitchFamily="34" charset="0"/>
              <a:ea typeface="Verdana" pitchFamily="34" charset="0"/>
            </a:endParaRPr>
          </a:p>
          <a:p>
            <a:r>
              <a:rPr lang="ru-RU" sz="1600" dirty="0" smtClean="0">
                <a:latin typeface="Verdana" pitchFamily="34" charset="0"/>
                <a:ea typeface="Verdana" pitchFamily="34" charset="0"/>
              </a:rPr>
              <a:t>И.И</a:t>
            </a:r>
            <a:r>
              <a:rPr lang="ru-RU" sz="1600" dirty="0">
                <a:latin typeface="Verdana" pitchFamily="34" charset="0"/>
                <a:ea typeface="Verdana" pitchFamily="34" charset="0"/>
              </a:rPr>
              <a:t>. РЕВИНСКАЯ</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829271"/>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531668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842642"/>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Проблемы, связанные с потерей слуха, могут быть эффективно решены с использованием титановых протезов для замены слуховых косточек. Однако успешное восстановление слуха напрямую зависит от того, насколько эффективно протез передает звуковые волны от слуховых косточек к внутреннему уху. В данной работе проведен анализ передачи звука через титановый протез с использованием виртуальных методов моделирования. Цель исследования – оценить акустические свойства титанового протеза, а также определить, как его конструкция влияет на передачу звука в диапазоне частот, критически важных для человеческого слуха (250 Гц – 8000 Гц).</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smtClean="0">
                <a:latin typeface="Verdana" pitchFamily="34" charset="0"/>
                <a:ea typeface="Verdana" pitchFamily="34" charset="0"/>
              </a:rPr>
              <a:t>ЧАСТОТНЫЙ АНАЛИЗ И ВИБРАЦИОННЫЕ ХАРАКТЕРИСТИКИ ТИТАНОВОГО ПРОТЕЗА СЛУХОВЫХ КОСТОЧЕК</a:t>
            </a:r>
            <a:endParaRPr lang="ru-RU" sz="1600" b="1" dirty="0">
              <a:latin typeface="Verdana" pitchFamily="34" charset="0"/>
              <a:ea typeface="Verdana" pitchFamily="34" charset="0"/>
            </a:endParaRPr>
          </a:p>
        </p:txBody>
      </p:sp>
      <p:sp>
        <p:nvSpPr>
          <p:cNvPr id="8" name="Заголовок 1"/>
          <p:cNvSpPr txBox="1">
            <a:spLocks/>
          </p:cNvSpPr>
          <p:nvPr/>
        </p:nvSpPr>
        <p:spPr>
          <a:xfrm>
            <a:off x="539552" y="1181199"/>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smtClean="0">
                <a:latin typeface="Verdana" pitchFamily="34" charset="0"/>
                <a:ea typeface="Verdana" pitchFamily="34" charset="0"/>
              </a:rPr>
              <a:t>Т.С. СМОЛЬСКАЯ</a:t>
            </a:r>
            <a:r>
              <a:rPr lang="ru-RU" sz="1600" baseline="30000" dirty="0" smtClean="0">
                <a:latin typeface="Verdana" pitchFamily="34" charset="0"/>
                <a:ea typeface="Verdana" pitchFamily="34" charset="0"/>
              </a:rPr>
              <a:t>1</a:t>
            </a:r>
            <a:r>
              <a:rPr lang="ru-RU" sz="1600" dirty="0" smtClean="0">
                <a:latin typeface="Verdana" pitchFamily="34" charset="0"/>
                <a:ea typeface="Verdana" pitchFamily="34" charset="0"/>
              </a:rPr>
              <a:t>, Э.В. ДРУЦ</a:t>
            </a:r>
            <a:r>
              <a:rPr lang="ru-RU" sz="1600" baseline="30000" dirty="0" smtClean="0">
                <a:latin typeface="Verdana" pitchFamily="34" charset="0"/>
                <a:ea typeface="Verdana" pitchFamily="34" charset="0"/>
              </a:rPr>
              <a:t>1</a:t>
            </a:r>
            <a:r>
              <a:rPr lang="ru-RU" sz="1600" dirty="0" smtClean="0">
                <a:latin typeface="Verdana" pitchFamily="34" charset="0"/>
                <a:ea typeface="Verdana" pitchFamily="34" charset="0"/>
              </a:rPr>
              <a:t>, Е.Л. МАЛЕЦ</a:t>
            </a:r>
            <a:r>
              <a:rPr lang="ru-RU" sz="1600" baseline="30000" dirty="0" smtClean="0">
                <a:latin typeface="Verdana" pitchFamily="34" charset="0"/>
                <a:ea typeface="Verdana" pitchFamily="34" charset="0"/>
              </a:rPr>
              <a:t>2</a:t>
            </a:r>
            <a:r>
              <a:rPr lang="ru-RU" sz="1600" dirty="0" smtClean="0">
                <a:latin typeface="Verdana" pitchFamily="34" charset="0"/>
                <a:ea typeface="Verdana" pitchFamily="34" charset="0"/>
              </a:rPr>
              <a:t>, М.С. ЛУШАКОВА</a:t>
            </a:r>
            <a:r>
              <a:rPr lang="ru-RU" sz="1600" baseline="30000" dirty="0" smtClean="0">
                <a:latin typeface="Verdana" pitchFamily="34" charset="0"/>
                <a:ea typeface="Verdana" pitchFamily="34" charset="0"/>
              </a:rPr>
              <a:t>1</a:t>
            </a:r>
            <a:r>
              <a:rPr lang="ru-RU" sz="1600" dirty="0" smtClean="0">
                <a:latin typeface="Verdana" pitchFamily="34" charset="0"/>
                <a:ea typeface="Verdana" pitchFamily="34" charset="0"/>
              </a:rPr>
              <a:t>,</a:t>
            </a:r>
          </a:p>
          <a:p>
            <a:r>
              <a:rPr lang="ru-RU" sz="1600" dirty="0" smtClean="0">
                <a:latin typeface="Verdana" pitchFamily="34" charset="0"/>
                <a:ea typeface="Verdana" pitchFamily="34" charset="0"/>
              </a:rPr>
              <a:t> П.В КАМЛАЧ</a:t>
            </a:r>
            <a:r>
              <a:rPr lang="ru-RU" sz="1600" baseline="30000" dirty="0" smtClean="0">
                <a:latin typeface="Verdana" pitchFamily="34" charset="0"/>
                <a:ea typeface="Verdana" pitchFamily="34" charset="0"/>
              </a:rPr>
              <a:t>1</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973287"/>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baseline="30000" dirty="0" smtClean="0"/>
              <a:t>1</a:t>
            </a:r>
            <a:r>
              <a:rPr lang="be-BY" sz="1600" i="1" dirty="0" smtClean="0"/>
              <a:t>Белорусский </a:t>
            </a:r>
            <a:r>
              <a:rPr lang="be-BY" sz="1600" i="1" dirty="0"/>
              <a:t>государственный университет информатики и </a:t>
            </a:r>
            <a:r>
              <a:rPr lang="be-BY" sz="1600" i="1" dirty="0" smtClean="0"/>
              <a:t>радиоэлектроники,</a:t>
            </a:r>
            <a:endParaRPr lang="be-BY" sz="1600" i="1" dirty="0" smtClean="0"/>
          </a:p>
          <a:p>
            <a:r>
              <a:rPr lang="ru-RU" sz="1600" i="1" baseline="30000" dirty="0"/>
              <a:t>2</a:t>
            </a:r>
            <a:r>
              <a:rPr lang="ru-RU" sz="1600" i="1" dirty="0"/>
              <a:t>ГУ "Республиканский научно-практический центр оториноларингологии"</a:t>
            </a:r>
            <a:endParaRPr lang="ru-RU" sz="1600" dirty="0"/>
          </a:p>
          <a:p>
            <a:r>
              <a:rPr lang="be-BY" sz="1600" i="1" dirty="0" smtClean="0"/>
              <a:t>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546577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Прежде всего в статье приводится определение медицинской электроники и самые важные знания, которые составляют наиболее важную роль в этой дисциплине. Далее рассматриваются ключевые стандарты, связанные с медицинской электроникой.  Приводятся самые распространенные и в то же время важные аспекты стандартизации и основополагающие стандарты, такие как: международный стандарт обмена медицинской информацией, это стандарт передачи и хранения медицинских изображений, защита конфиденциальности и безопасности медицинских данных, обеспечение </a:t>
            </a:r>
            <a:r>
              <a:rPr lang="ru-RU" sz="1200" dirty="0" err="1">
                <a:solidFill>
                  <a:schemeClr val="tx1"/>
                </a:solidFill>
                <a:latin typeface="Verdana" pitchFamily="34" charset="0"/>
                <a:ea typeface="Verdana" pitchFamily="34" charset="0"/>
              </a:rPr>
              <a:t>интероперабельности</a:t>
            </a:r>
            <a:r>
              <a:rPr lang="ru-RU" sz="1200" dirty="0">
                <a:solidFill>
                  <a:schemeClr val="tx1"/>
                </a:solidFill>
                <a:latin typeface="Verdana" pitchFamily="34" charset="0"/>
                <a:ea typeface="Verdana" pitchFamily="34" charset="0"/>
              </a:rPr>
              <a:t> между различными устройствами и системами, обработка больших объемов медицинских данных, правила и нормативы, устанавливающие требования к качеству, безопасности и эффективности медицинских устройств и систем. Инновационные методы разработки стандартов и развитие стандартизации медицинской техники, которая обеспечивает высокий уровень обслуживания пациентов и улучшает работу медицинского персонала.</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МЕДИЦИНСКАЯ ЭЛЕКТРОНИКА:</a:t>
            </a:r>
            <a:br>
              <a:rPr lang="ru-RU" sz="1600" b="1" dirty="0">
                <a:latin typeface="Verdana" pitchFamily="34" charset="0"/>
                <a:ea typeface="Verdana" pitchFamily="34" charset="0"/>
              </a:rPr>
            </a:br>
            <a:r>
              <a:rPr lang="ru-RU" sz="1600" b="1" dirty="0">
                <a:latin typeface="Verdana" pitchFamily="34" charset="0"/>
                <a:ea typeface="Verdana" pitchFamily="34" charset="0"/>
              </a:rPr>
              <a:t>ОСНОВНЫЕ НАПРАВЛЕНИЯ И СТАНДАРТИЗАЦИЯ</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Н.Я. ОРАЗГЕЛЬДИЕВА </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dirty="0"/>
              <a:t>Туркменский инженерно-технологический университете имени Огуз хана (Ашхабад, Туркменистан)</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520893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В данном исследовании рассматриваются возможности создания интегральных емкостных преобразователей (</a:t>
            </a:r>
            <a:r>
              <a:rPr lang="ru-RU" sz="1200" dirty="0" err="1">
                <a:solidFill>
                  <a:schemeClr val="tx1"/>
                </a:solidFill>
                <a:latin typeface="Verdana" pitchFamily="34" charset="0"/>
                <a:ea typeface="Verdana" pitchFamily="34" charset="0"/>
              </a:rPr>
              <a:t>импедансных</a:t>
            </a:r>
            <a:r>
              <a:rPr lang="ru-RU" sz="1200" dirty="0">
                <a:solidFill>
                  <a:schemeClr val="tx1"/>
                </a:solidFill>
                <a:latin typeface="Verdana" pitchFamily="34" charset="0"/>
                <a:ea typeface="Verdana" pitchFamily="34" charset="0"/>
              </a:rPr>
              <a:t> биосенсоров), в состав которых включены функциональные элементы на основе массивов </a:t>
            </a:r>
            <a:r>
              <a:rPr lang="ru-RU" sz="1200" dirty="0" err="1">
                <a:solidFill>
                  <a:schemeClr val="tx1"/>
                </a:solidFill>
                <a:latin typeface="Verdana" pitchFamily="34" charset="0"/>
                <a:ea typeface="Verdana" pitchFamily="34" charset="0"/>
              </a:rPr>
              <a:t>наночастиц</a:t>
            </a:r>
            <a:r>
              <a:rPr lang="ru-RU" sz="1200" dirty="0">
                <a:solidFill>
                  <a:schemeClr val="tx1"/>
                </a:solidFill>
                <a:latin typeface="Verdana" pitchFamily="34" charset="0"/>
                <a:ea typeface="Verdana" pitchFamily="34" charset="0"/>
              </a:rPr>
              <a:t> (НЧ) никеля и многослойных углеродных </a:t>
            </a:r>
            <a:r>
              <a:rPr lang="ru-RU" sz="1200" dirty="0" err="1">
                <a:solidFill>
                  <a:schemeClr val="tx1"/>
                </a:solidFill>
                <a:latin typeface="Verdana" pitchFamily="34" charset="0"/>
                <a:ea typeface="Verdana" pitchFamily="34" charset="0"/>
              </a:rPr>
              <a:t>нанотрубок</a:t>
            </a:r>
            <a:r>
              <a:rPr lang="ru-RU" sz="1200" dirty="0">
                <a:solidFill>
                  <a:schemeClr val="tx1"/>
                </a:solidFill>
                <a:latin typeface="Verdana" pitchFamily="34" charset="0"/>
                <a:ea typeface="Verdana" pitchFamily="34" charset="0"/>
              </a:rPr>
              <a:t> (МУНТ), встроенных в пористый анодный оксид алюминия (ПАОА) на стандартной кремниевой подложке. МУНТ формировали каталитическим химическим осаждением из парогазовой фазы (</a:t>
            </a:r>
            <a:r>
              <a:rPr lang="ru-RU" sz="1200" dirty="0" err="1">
                <a:solidFill>
                  <a:schemeClr val="tx1"/>
                </a:solidFill>
                <a:latin typeface="Verdana" pitchFamily="34" charset="0"/>
                <a:ea typeface="Verdana" pitchFamily="34" charset="0"/>
              </a:rPr>
              <a:t>chemical</a:t>
            </a:r>
            <a:r>
              <a:rPr lang="ru-RU" sz="1200" dirty="0">
                <a:solidFill>
                  <a:schemeClr val="tx1"/>
                </a:solidFill>
                <a:latin typeface="Verdana" pitchFamily="34" charset="0"/>
                <a:ea typeface="Verdana" pitchFamily="34" charset="0"/>
              </a:rPr>
              <a:t> </a:t>
            </a:r>
            <a:r>
              <a:rPr lang="ru-RU" sz="1200" dirty="0" err="1">
                <a:solidFill>
                  <a:schemeClr val="tx1"/>
                </a:solidFill>
                <a:latin typeface="Verdana" pitchFamily="34" charset="0"/>
                <a:ea typeface="Verdana" pitchFamily="34" charset="0"/>
              </a:rPr>
              <a:t>vapor</a:t>
            </a:r>
            <a:r>
              <a:rPr lang="ru-RU" sz="1200" dirty="0">
                <a:solidFill>
                  <a:schemeClr val="tx1"/>
                </a:solidFill>
                <a:latin typeface="Verdana" pitchFamily="34" charset="0"/>
                <a:ea typeface="Verdana" pitchFamily="34" charset="0"/>
              </a:rPr>
              <a:t> </a:t>
            </a:r>
            <a:r>
              <a:rPr lang="ru-RU" sz="1200" dirty="0" err="1">
                <a:solidFill>
                  <a:schemeClr val="tx1"/>
                </a:solidFill>
                <a:latin typeface="Verdana" pitchFamily="34" charset="0"/>
                <a:ea typeface="Verdana" pitchFamily="34" charset="0"/>
              </a:rPr>
              <a:t>deposition</a:t>
            </a:r>
            <a:r>
              <a:rPr lang="ru-RU" sz="1200" dirty="0">
                <a:solidFill>
                  <a:schemeClr val="tx1"/>
                </a:solidFill>
                <a:latin typeface="Verdana" pitchFamily="34" charset="0"/>
                <a:ea typeface="Verdana" pitchFamily="34" charset="0"/>
              </a:rPr>
              <a:t> – CVD-синтез), НЧ катализатора размером 30±5 </a:t>
            </a:r>
            <a:r>
              <a:rPr lang="ru-RU" sz="1200" dirty="0" err="1">
                <a:solidFill>
                  <a:schemeClr val="tx1"/>
                </a:solidFill>
                <a:latin typeface="Verdana" pitchFamily="34" charset="0"/>
                <a:ea typeface="Verdana" pitchFamily="34" charset="0"/>
              </a:rPr>
              <a:t>нм</a:t>
            </a:r>
            <a:r>
              <a:rPr lang="ru-RU" sz="1200" dirty="0">
                <a:solidFill>
                  <a:schemeClr val="tx1"/>
                </a:solidFill>
                <a:latin typeface="Verdana" pitchFamily="34" charset="0"/>
                <a:ea typeface="Verdana" pitchFamily="34" charset="0"/>
              </a:rPr>
              <a:t> для осаждения МУНТ – электрохимическим осаждением </a:t>
            </a:r>
            <a:r>
              <a:rPr lang="ru-RU" sz="1200" dirty="0" err="1">
                <a:solidFill>
                  <a:schemeClr val="tx1"/>
                </a:solidFill>
                <a:latin typeface="Verdana" pitchFamily="34" charset="0"/>
                <a:ea typeface="Verdana" pitchFamily="34" charset="0"/>
              </a:rPr>
              <a:t>Ni</a:t>
            </a:r>
            <a:r>
              <a:rPr lang="ru-RU" sz="1200" dirty="0">
                <a:solidFill>
                  <a:schemeClr val="tx1"/>
                </a:solidFill>
                <a:latin typeface="Verdana" pitchFamily="34" charset="0"/>
                <a:ea typeface="Verdana" pitchFamily="34" charset="0"/>
              </a:rPr>
              <a:t> в поры ПАОА. На основании обобщения полученных результатов и оптимизации режимов основных технологических операций, разработан метод изготовления </a:t>
            </a:r>
            <a:r>
              <a:rPr lang="ru-RU" sz="1200" dirty="0" err="1">
                <a:solidFill>
                  <a:schemeClr val="tx1"/>
                </a:solidFill>
                <a:latin typeface="Verdana" pitchFamily="34" charset="0"/>
                <a:ea typeface="Verdana" pitchFamily="34" charset="0"/>
              </a:rPr>
              <a:t>импедансных</a:t>
            </a:r>
            <a:r>
              <a:rPr lang="ru-RU" sz="1200" dirty="0">
                <a:solidFill>
                  <a:schemeClr val="tx1"/>
                </a:solidFill>
                <a:latin typeface="Verdana" pitchFamily="34" charset="0"/>
                <a:ea typeface="Verdana" pitchFamily="34" charset="0"/>
              </a:rPr>
              <a:t> биосенсоров, совмещенный с технологией ИС. Полученные </a:t>
            </a:r>
            <a:r>
              <a:rPr lang="ru-RU" sz="1200" dirty="0" err="1">
                <a:solidFill>
                  <a:schemeClr val="tx1"/>
                </a:solidFill>
                <a:latin typeface="Verdana" pitchFamily="34" charset="0"/>
                <a:ea typeface="Verdana" pitchFamily="34" charset="0"/>
              </a:rPr>
              <a:t>наноструктуры</a:t>
            </a:r>
            <a:r>
              <a:rPr lang="ru-RU" sz="1200" dirty="0">
                <a:solidFill>
                  <a:schemeClr val="tx1"/>
                </a:solidFill>
                <a:latin typeface="Verdana" pitchFamily="34" charset="0"/>
                <a:ea typeface="Verdana" pitchFamily="34" charset="0"/>
              </a:rPr>
              <a:t> могут быть использованы при изготовлении УНТ-электродов </a:t>
            </a:r>
            <a:r>
              <a:rPr lang="ru-RU" sz="1200" dirty="0" err="1">
                <a:solidFill>
                  <a:schemeClr val="tx1"/>
                </a:solidFill>
                <a:latin typeface="Verdana" pitchFamily="34" charset="0"/>
                <a:ea typeface="Verdana" pitchFamily="34" charset="0"/>
              </a:rPr>
              <a:t>импедансных</a:t>
            </a:r>
            <a:r>
              <a:rPr lang="ru-RU" sz="1200" dirty="0">
                <a:solidFill>
                  <a:schemeClr val="tx1"/>
                </a:solidFill>
                <a:latin typeface="Verdana" pitchFamily="34" charset="0"/>
                <a:ea typeface="Verdana" pitchFamily="34" charset="0"/>
              </a:rPr>
              <a:t> биосенсоров и других </a:t>
            </a:r>
            <a:r>
              <a:rPr lang="ru-RU" sz="1200" dirty="0" err="1">
                <a:solidFill>
                  <a:schemeClr val="tx1"/>
                </a:solidFill>
                <a:latin typeface="Verdana" pitchFamily="34" charset="0"/>
                <a:ea typeface="Verdana" pitchFamily="34" charset="0"/>
              </a:rPr>
              <a:t>наноэлектронных</a:t>
            </a:r>
            <a:r>
              <a:rPr lang="ru-RU" sz="1200" dirty="0">
                <a:solidFill>
                  <a:schemeClr val="tx1"/>
                </a:solidFill>
                <a:latin typeface="Verdana" pitchFamily="34" charset="0"/>
                <a:ea typeface="Verdana" pitchFamily="34" charset="0"/>
              </a:rPr>
              <a:t> устройств с высокой плотностью упаковки элементов. </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ФОРМИРОВАНИЕ НАНОСТРУКТУР НА ОСНОВЕ АНОДНОГО ОКСИДА АЛЮМИНИЯ И УГЛЕРОДНЫХ НАНОТРУБОК ДЛЯ УСТРОЙСТВ НАНОДИАГНОСТИКИ</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А.И. ВОРОБЬЕВА, Е.А. УТКИНА</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2711819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986658"/>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Разработаны концептуальные основы проектирования адаптивной коррекционно-развивающей образовательной среды для поддержки и сопровождения социализации, обучения, воспитания и развития, а также профессиональной ориентации лиц с расстройствами аутистического спектра. Предложенная адаптивная коррекционно-развивающая образовательная среда обеспечивает учет особых образовательных потребностей лиц с аутизмом и конкретных условий образовательной среды учреждения образования. Разработан минимальный вариант алгоритма проектирования адаптивной коррекционно-развивающей образовательной среды, минимальный алгоритм формирования и реализации индивидуальной образовательной программы для лица с аутизмом, а также представлен базовый вариант программной реализации адаптивной коррекционно-развивающей образовательной среды для лиц с расстройствами аутистического спектра. </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ОСНОВЫ ПРОЕКТИРОВАНИЯ АДАПТИВНОЙ КОРРЕКЦИОННО-РАЗВИВАЮЩЕЙ ОБРАЗОВАТЕЛЬНОЙ СРЕДЫ ДЛЯ ЛИЦ С АУТИЗМОМ</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baseline="30000" dirty="0">
                <a:latin typeface="Verdana" pitchFamily="34" charset="0"/>
                <a:ea typeface="Verdana" pitchFamily="34" charset="0"/>
              </a:rPr>
              <a:t>1</a:t>
            </a:r>
            <a:r>
              <a:rPr lang="ru-RU" sz="1600" dirty="0">
                <a:latin typeface="Verdana" pitchFamily="34" charset="0"/>
                <a:ea typeface="Verdana" pitchFamily="34" charset="0"/>
              </a:rPr>
              <a:t>А.Г. ДАВЫДОВСКИЙ, </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Д.В. ЛИХАЧЕВСКИЙ</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829271"/>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Государственное учреждение образования «Минский городской институт развития образования</a:t>
            </a:r>
            <a:r>
              <a:rPr lang="ru-RU" sz="1600" i="1" dirty="0" smtClean="0"/>
              <a:t>»,</a:t>
            </a:r>
            <a:endParaRPr lang="ru-RU" sz="1600" i="1" dirty="0" smtClean="0"/>
          </a:p>
          <a:p>
            <a:r>
              <a:rPr lang="ru-RU" sz="1600" i="1" baseline="30000" dirty="0"/>
              <a:t>2</a:t>
            </a:r>
            <a:r>
              <a:rPr lang="ru-RU" sz="1600" i="1" dirty="0"/>
              <a:t>Учреждение образования «Белорусский государственный университет </a:t>
            </a:r>
            <a:br>
              <a:rPr lang="ru-RU" sz="1600" i="1" dirty="0"/>
            </a:br>
            <a:r>
              <a:rPr lang="ru-RU" sz="1600" i="1" dirty="0"/>
              <a:t>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36842390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3274690"/>
            <a:ext cx="8856984" cy="1817340"/>
          </a:xfrm>
        </p:spPr>
        <p:txBody>
          <a:bodyPr>
            <a:normAutofit/>
          </a:bodyPr>
          <a:lstStyle/>
          <a:p>
            <a:pPr algn="just"/>
            <a:r>
              <a:rPr lang="ru-RU" sz="1100" b="1" dirty="0">
                <a:solidFill>
                  <a:schemeClr val="tx1"/>
                </a:solidFill>
                <a:latin typeface="Verdana" pitchFamily="34" charset="0"/>
                <a:ea typeface="Verdana" pitchFamily="34" charset="0"/>
              </a:rPr>
              <a:t>Аннотация.</a:t>
            </a:r>
            <a:r>
              <a:rPr lang="ru-RU" sz="1100" dirty="0">
                <a:solidFill>
                  <a:schemeClr val="tx1"/>
                </a:solidFill>
                <a:latin typeface="Verdana" pitchFamily="34" charset="0"/>
                <a:ea typeface="Verdana" pitchFamily="34" charset="0"/>
              </a:rPr>
              <a:t> В данной статье представлен подход к определению размеров структурных образований в ультразвуковой диагностике, основывающийся на теоретически обоснованном анализе статистических характеристик ультразвукового сигнала, рассеянного на неоднородностях исследуемой среды. В зависимости от соотношения размеров области когерентности и ширины луча, статистическое распределение данных, формирующих ультразвуковое изображение, может варьироваться между распределениями Рэлея и Райса. Настоящая работа направлена на разработку нового метода статистического анализа, который позволит эффективно выделять значительную когерентную составляющую в эхо-сигнале, служа инструментом для оценки размеров неоднородностей среды. Такой подход к анализу ультразвуковых изображений обеспечит возможность количественного оценивания структурных образований, что в свою очередь повысит информативность ультразвуковой диагностики.</a:t>
            </a:r>
            <a:endParaRPr lang="ru-RU" sz="11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ОЦЕНКА РАЗМЕРА СТРУКТУРНЫХ ЭЛЕМЕНТОВ В УЛЬТРАЗВУКОВОЙ ВИЗУАЛИЗАЦИИ С ИСПОЛЬЗОВАНИЕМ СТАТИСТИЧЕСКОГО АНАЛИЗА</a:t>
            </a:r>
          </a:p>
        </p:txBody>
      </p:sp>
      <p:sp>
        <p:nvSpPr>
          <p:cNvPr id="8" name="Заголовок 1"/>
          <p:cNvSpPr txBox="1">
            <a:spLocks/>
          </p:cNvSpPr>
          <p:nvPr/>
        </p:nvSpPr>
        <p:spPr>
          <a:xfrm>
            <a:off x="539552" y="1181199"/>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Д.В. ЛЕОНОВ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Т.В. ЯКОВЛЕВА</a:t>
            </a:r>
            <a:r>
              <a:rPr lang="ru-RU" sz="1600" baseline="30000" dirty="0">
                <a:latin typeface="Verdana" pitchFamily="34" charset="0"/>
                <a:ea typeface="Verdana" pitchFamily="34" charset="0"/>
              </a:rPr>
              <a:t>1, 2</a:t>
            </a:r>
            <a:r>
              <a:rPr lang="ru-RU" sz="1600" dirty="0">
                <a:latin typeface="Verdana" pitchFamily="34" charset="0"/>
                <a:ea typeface="Verdana" pitchFamily="34" charset="0"/>
              </a:rPr>
              <a:t>, Н.С. КУЛЬБЕРГ</a:t>
            </a:r>
            <a:r>
              <a:rPr lang="ru-RU" sz="1600" baseline="30000" dirty="0">
                <a:latin typeface="Verdana" pitchFamily="34" charset="0"/>
                <a:ea typeface="Verdana" pitchFamily="34" charset="0"/>
              </a:rPr>
              <a:t>3</a:t>
            </a:r>
            <a:r>
              <a:rPr lang="ru-RU" sz="1600" dirty="0">
                <a:latin typeface="Verdana" pitchFamily="34" charset="0"/>
                <a:ea typeface="Verdana" pitchFamily="34" charset="0"/>
              </a:rPr>
              <a:t>, О.В. ВЛАСОВА</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a:t>
            </a:r>
          </a:p>
          <a:p>
            <a:r>
              <a:rPr lang="ru-RU" sz="1600" dirty="0">
                <a:latin typeface="Verdana" pitchFamily="34" charset="0"/>
                <a:ea typeface="Verdana" pitchFamily="34" charset="0"/>
              </a:rPr>
              <a:t>О.В. ОМЕЛЯНСКАЯ</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Ю.А. ВАСИЛЬЕВ</a:t>
            </a:r>
            <a:r>
              <a:rPr lang="ru-RU" sz="1600" baseline="30000" dirty="0">
                <a:latin typeface="Verdana" pitchFamily="34" charset="0"/>
                <a:ea typeface="Verdana" pitchFamily="34" charset="0"/>
              </a:rPr>
              <a:t>1</a:t>
            </a:r>
          </a:p>
        </p:txBody>
      </p:sp>
      <p:sp>
        <p:nvSpPr>
          <p:cNvPr id="10" name="Заголовок 1"/>
          <p:cNvSpPr txBox="1">
            <a:spLocks/>
          </p:cNvSpPr>
          <p:nvPr/>
        </p:nvSpPr>
        <p:spPr>
          <a:xfrm>
            <a:off x="539552" y="2067694"/>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Государственное бюджетное учреждение здравоохранения города Москвы</a:t>
            </a:r>
          </a:p>
          <a:p>
            <a:r>
              <a:rPr lang="ru-RU" sz="1600" i="1" dirty="0"/>
              <a:t>«Научно-практический клинический центр диагностики и телемедицинских </a:t>
            </a:r>
            <a:r>
              <a:rPr lang="ru-RU" sz="1600" i="1" dirty="0" smtClean="0"/>
              <a:t>технологий Департамента </a:t>
            </a:r>
            <a:r>
              <a:rPr lang="ru-RU" sz="1600" i="1" dirty="0"/>
              <a:t>здравоохранения города Москвы</a:t>
            </a:r>
            <a:r>
              <a:rPr lang="ru-RU" sz="1600" i="1" dirty="0" smtClean="0"/>
              <a:t>»,</a:t>
            </a:r>
            <a:endParaRPr lang="ru-RU" sz="1600" i="1" dirty="0" smtClean="0"/>
          </a:p>
          <a:p>
            <a:r>
              <a:rPr lang="ru-RU" sz="1600" i="1" baseline="30000" dirty="0"/>
              <a:t>2</a:t>
            </a:r>
            <a:r>
              <a:rPr lang="ru-RU" sz="1600" i="1" dirty="0"/>
              <a:t>Федеральное государственное учреждение «Федеральный исследовательский центр «Информатика и управление» Российской академии наук» </a:t>
            </a:r>
          </a:p>
        </p:txBody>
      </p:sp>
    </p:spTree>
    <p:extLst>
      <p:ext uri="{BB962C8B-B14F-4D97-AF65-F5344CB8AC3E}">
        <p14:creationId xmlns:p14="http://schemas.microsoft.com/office/powerpoint/2010/main" val="23777947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1276" y="3103042"/>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a:t>
            </a:r>
            <a:r>
              <a:rPr lang="en-US" sz="1400" dirty="0">
                <a:solidFill>
                  <a:schemeClr val="tx1"/>
                </a:solidFill>
                <a:latin typeface="Verdana" pitchFamily="34" charset="0"/>
                <a:ea typeface="Verdana" pitchFamily="34" charset="0"/>
              </a:rPr>
              <a:t>C</a:t>
            </a:r>
            <a:r>
              <a:rPr lang="ru-RU" sz="1400" dirty="0">
                <a:solidFill>
                  <a:schemeClr val="tx1"/>
                </a:solidFill>
                <a:latin typeface="Verdana" pitchFamily="34" charset="0"/>
                <a:ea typeface="Verdana" pitchFamily="34" charset="0"/>
              </a:rPr>
              <a:t> помощью метода ИК спектроскопии выявлены особенности структурных изменений крови беременных женщин с </a:t>
            </a:r>
            <a:r>
              <a:rPr lang="ru-RU" sz="1400" dirty="0" err="1">
                <a:solidFill>
                  <a:schemeClr val="tx1"/>
                </a:solidFill>
                <a:latin typeface="Verdana" pitchFamily="34" charset="0"/>
                <a:ea typeface="Verdana" pitchFamily="34" charset="0"/>
              </a:rPr>
              <a:t>Rh</a:t>
            </a:r>
            <a:r>
              <a:rPr lang="ru-RU" sz="1400" baseline="30000" dirty="0">
                <a:solidFill>
                  <a:schemeClr val="tx1"/>
                </a:solidFill>
                <a:latin typeface="Verdana" pitchFamily="34" charset="0"/>
                <a:ea typeface="Verdana" pitchFamily="34" charset="0"/>
              </a:rPr>
              <a:t>+</a:t>
            </a:r>
            <a:r>
              <a:rPr lang="ru-RU" sz="1400" dirty="0">
                <a:solidFill>
                  <a:schemeClr val="tx1"/>
                </a:solidFill>
                <a:latin typeface="Verdana" pitchFamily="34" charset="0"/>
                <a:ea typeface="Verdana" pitchFamily="34" charset="0"/>
              </a:rPr>
              <a:t>,</a:t>
            </a:r>
            <a:r>
              <a:rPr lang="en-US" sz="1400" dirty="0">
                <a:solidFill>
                  <a:schemeClr val="tx1"/>
                </a:solidFill>
                <a:latin typeface="Verdana" pitchFamily="34" charset="0"/>
                <a:ea typeface="Verdana" pitchFamily="34" charset="0"/>
              </a:rPr>
              <a:t> </a:t>
            </a:r>
            <a:r>
              <a:rPr lang="ru-RU" sz="1400" dirty="0" err="1">
                <a:solidFill>
                  <a:schemeClr val="tx1"/>
                </a:solidFill>
                <a:latin typeface="Verdana" pitchFamily="34" charset="0"/>
                <a:ea typeface="Verdana" pitchFamily="34" charset="0"/>
              </a:rPr>
              <a:t>Rh</a:t>
            </a:r>
            <a:r>
              <a:rPr lang="en-US" sz="1400" baseline="30000" dirty="0">
                <a:solidFill>
                  <a:schemeClr val="tx1"/>
                </a:solidFill>
                <a:latin typeface="Verdana" pitchFamily="34" charset="0"/>
                <a:ea typeface="Verdana" pitchFamily="34" charset="0"/>
              </a:rPr>
              <a:t>-</a:t>
            </a:r>
            <a:r>
              <a:rPr lang="ru-RU" sz="1400" dirty="0">
                <a:solidFill>
                  <a:schemeClr val="tx1"/>
                </a:solidFill>
                <a:latin typeface="Verdana" pitchFamily="34" charset="0"/>
                <a:ea typeface="Verdana" pitchFamily="34" charset="0"/>
              </a:rPr>
              <a:t> и </a:t>
            </a:r>
            <a:r>
              <a:rPr lang="ru-RU" sz="1400" dirty="0" err="1">
                <a:solidFill>
                  <a:schemeClr val="tx1"/>
                </a:solidFill>
                <a:latin typeface="Verdana" pitchFamily="34" charset="0"/>
                <a:ea typeface="Verdana" pitchFamily="34" charset="0"/>
              </a:rPr>
              <a:t>Rh</a:t>
            </a:r>
            <a:r>
              <a:rPr lang="ru-RU" sz="1400" dirty="0">
                <a:solidFill>
                  <a:schemeClr val="tx1"/>
                </a:solidFill>
                <a:latin typeface="Verdana" pitchFamily="34" charset="0"/>
                <a:ea typeface="Verdana" pitchFamily="34" charset="0"/>
              </a:rPr>
              <a:t>-иммунизацией в зависимости от сроков беременности. Показана целесообразность использования метода ИК спектроскопии для дополнительной диагностики сопутствующих заболеваний при беременности, например, таких, как почечная недостаточность.</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704006" y="567768"/>
            <a:ext cx="7772400" cy="1102519"/>
          </a:xfrm>
        </p:spPr>
        <p:txBody>
          <a:bodyPr>
            <a:noAutofit/>
          </a:bodyPr>
          <a:lstStyle/>
          <a:p>
            <a:r>
              <a:rPr lang="be-BY" sz="1550" b="1" dirty="0">
                <a:effectLst/>
                <a:latin typeface="Verdana" panose="020B0604030504040204" pitchFamily="34" charset="0"/>
                <a:ea typeface="Verdana" panose="020B0604030504040204" pitchFamily="34" charset="0"/>
              </a:rPr>
              <a:t>МЕТОД ИК СПЕКТРОСКОПИИ ДЛЯ АНАЛИЗА СПЕКТРАЛЬНЫХ ОСОБЕННОСТЕЙ ПЛАЗМЫ КРОВИ БЕРЕМЕННЫХ ЖЕНЩИН ПРИ НОРМАЛЬНО ПРОТЕКАЮЩЕЙ БЕРЕМЕННОСТИ И БЕРЕМЕННЫХ ЖЕНЩИН С РЕЗУС-ИММУНИЗАЦИЕЙ</a:t>
            </a:r>
            <a:r>
              <a:rPr lang="ru-RU" sz="1800" dirty="0">
                <a:effectLst/>
                <a:latin typeface="Times New Roman" panose="02020603050405020304" pitchFamily="18" charset="0"/>
                <a:ea typeface="Calibri" panose="020F0502020204030204" pitchFamily="34" charset="0"/>
              </a:rPr>
              <a:t/>
            </a:r>
            <a:br>
              <a:rPr lang="ru-RU" sz="1800" dirty="0">
                <a:effectLst/>
                <a:latin typeface="Times New Roman" panose="02020603050405020304" pitchFamily="18" charset="0"/>
                <a:ea typeface="Calibri" panose="020F0502020204030204"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75964" y="1233240"/>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155575" marR="202565" algn="ctr">
              <a:spcAft>
                <a:spcPts val="1200"/>
              </a:spcAft>
            </a:pPr>
            <a:r>
              <a:rPr lang="ru-RU" sz="1550" b="0" dirty="0">
                <a:effectLst/>
                <a:latin typeface="Verdana" panose="020B0604030504040204" pitchFamily="34" charset="0"/>
                <a:ea typeface="Verdana" panose="020B0604030504040204" pitchFamily="34" charset="0"/>
              </a:rPr>
              <a:t>А.А. ИВАНОВ</a:t>
            </a:r>
            <a:r>
              <a:rPr lang="ru-RU" sz="1550" b="0" baseline="30000" dirty="0">
                <a:effectLst/>
                <a:latin typeface="Verdana" panose="020B0604030504040204" pitchFamily="34" charset="0"/>
                <a:ea typeface="Verdana" panose="020B0604030504040204" pitchFamily="34" charset="0"/>
              </a:rPr>
              <a:t>1</a:t>
            </a:r>
            <a:r>
              <a:rPr lang="ru-RU" sz="1550" b="0" dirty="0">
                <a:effectLst/>
                <a:latin typeface="Verdana" panose="020B0604030504040204" pitchFamily="34" charset="0"/>
                <a:ea typeface="Verdana" panose="020B0604030504040204" pitchFamily="34" charset="0"/>
              </a:rPr>
              <a:t>, А.К. КОРОЛИК</a:t>
            </a:r>
            <a:r>
              <a:rPr lang="ru-RU" sz="1550" b="0" baseline="30000" dirty="0">
                <a:effectLst/>
                <a:latin typeface="Verdana" panose="020B0604030504040204" pitchFamily="34" charset="0"/>
                <a:ea typeface="Verdana" panose="020B0604030504040204" pitchFamily="34" charset="0"/>
              </a:rPr>
              <a:t>2</a:t>
            </a:r>
            <a:r>
              <a:rPr lang="ru-RU" sz="1550" b="0" dirty="0">
                <a:effectLst/>
                <a:latin typeface="Verdana" panose="020B0604030504040204" pitchFamily="34" charset="0"/>
                <a:ea typeface="Verdana" panose="020B0604030504040204" pitchFamily="34" charset="0"/>
              </a:rPr>
              <a:t>, О.В. КОЗЛЯКОВА</a:t>
            </a:r>
            <a:r>
              <a:rPr lang="ru-RU" sz="1550" b="0" baseline="30000" dirty="0">
                <a:effectLst/>
                <a:latin typeface="Verdana" panose="020B0604030504040204" pitchFamily="34" charset="0"/>
                <a:ea typeface="Verdana" panose="020B0604030504040204" pitchFamily="34" charset="0"/>
              </a:rPr>
              <a:t>3</a:t>
            </a:r>
            <a:r>
              <a:rPr lang="ru-RU" sz="1550" b="0" dirty="0">
                <a:effectLst/>
                <a:latin typeface="Verdana" panose="020B0604030504040204" pitchFamily="34" charset="0"/>
                <a:ea typeface="Verdana" panose="020B0604030504040204" pitchFamily="34" charset="0"/>
              </a:rPr>
              <a:t>, М.С. ТАРАСИК</a:t>
            </a:r>
            <a:r>
              <a:rPr lang="ru-RU" sz="1550" b="0" baseline="30000" dirty="0">
                <a:effectLst/>
                <a:latin typeface="Verdana" panose="020B0604030504040204" pitchFamily="34" charset="0"/>
                <a:ea typeface="Verdana" panose="020B0604030504040204" pitchFamily="34" charset="0"/>
              </a:rPr>
              <a:t>1</a:t>
            </a:r>
            <a:r>
              <a:rPr lang="ru-RU" sz="1550" b="0" dirty="0">
                <a:effectLst/>
                <a:latin typeface="Verdana" panose="020B0604030504040204" pitchFamily="34" charset="0"/>
                <a:ea typeface="Verdana" panose="020B0604030504040204" pitchFamily="34" charset="0"/>
              </a:rPr>
              <a:t>,</a:t>
            </a:r>
            <a:br>
              <a:rPr lang="ru-RU" sz="1550" b="0" dirty="0">
                <a:effectLst/>
                <a:latin typeface="Verdana" panose="020B0604030504040204" pitchFamily="34" charset="0"/>
                <a:ea typeface="Verdana" panose="020B0604030504040204" pitchFamily="34" charset="0"/>
              </a:rPr>
            </a:br>
            <a:r>
              <a:rPr lang="ru-RU" sz="1550" b="0" dirty="0">
                <a:effectLst/>
                <a:latin typeface="Verdana" panose="020B0604030504040204" pitchFamily="34" charset="0"/>
                <a:ea typeface="Verdana" panose="020B0604030504040204" pitchFamily="34" charset="0"/>
              </a:rPr>
              <a:t>Г.Г. ЛУБНЕВСКАЯ</a:t>
            </a:r>
            <a:r>
              <a:rPr lang="ru-RU" sz="1550" b="0" baseline="30000" dirty="0">
                <a:effectLst/>
                <a:latin typeface="Verdana" panose="020B0604030504040204" pitchFamily="34" charset="0"/>
                <a:ea typeface="Verdana" panose="020B0604030504040204" pitchFamily="34" charset="0"/>
              </a:rPr>
              <a:t>1</a:t>
            </a:r>
            <a:endParaRPr lang="ru-RU" sz="1550" b="1" dirty="0">
              <a:effectLst/>
              <a:latin typeface="Verdana" panose="020B0604030504040204" pitchFamily="34" charset="0"/>
              <a:ea typeface="Verdana" panose="020B0604030504040204" pitchFamily="34" charset="0"/>
            </a:endParaRPr>
          </a:p>
        </p:txBody>
      </p:sp>
      <p:sp>
        <p:nvSpPr>
          <p:cNvPr id="10" name="Заголовок 1"/>
          <p:cNvSpPr txBox="1">
            <a:spLocks/>
          </p:cNvSpPr>
          <p:nvPr/>
        </p:nvSpPr>
        <p:spPr>
          <a:xfrm>
            <a:off x="539552" y="2041123"/>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ctr"/>
            <a:r>
              <a:rPr lang="be-BY" sz="1550" i="1" baseline="30000" dirty="0">
                <a:effectLst/>
                <a:latin typeface="+mn-lt"/>
                <a:ea typeface="Calibri" panose="020F0502020204030204" pitchFamily="34" charset="0"/>
              </a:rPr>
              <a:t>1</a:t>
            </a:r>
            <a:r>
              <a:rPr lang="be-BY" sz="1550" i="1" dirty="0">
                <a:effectLst/>
                <a:latin typeface="+mn-lt"/>
                <a:ea typeface="Calibri" panose="020F0502020204030204" pitchFamily="34" charset="0"/>
              </a:rPr>
              <a:t>Белорусский государственный медицинский университет, </a:t>
            </a:r>
            <a:br>
              <a:rPr lang="be-BY" sz="1550" i="1" dirty="0">
                <a:effectLst/>
                <a:latin typeface="+mn-lt"/>
                <a:ea typeface="Calibri" panose="020F0502020204030204" pitchFamily="34" charset="0"/>
              </a:rPr>
            </a:br>
            <a:r>
              <a:rPr lang="be-BY" sz="1550" i="1" baseline="30000" dirty="0">
                <a:effectLst/>
                <a:latin typeface="+mn-lt"/>
                <a:ea typeface="Calibri" panose="020F0502020204030204" pitchFamily="34" charset="0"/>
              </a:rPr>
              <a:t>2</a:t>
            </a:r>
            <a:r>
              <a:rPr lang="be-BY" sz="1550" i="1" dirty="0">
                <a:effectLst/>
                <a:latin typeface="+mn-lt"/>
                <a:ea typeface="Calibri" panose="020F0502020204030204" pitchFamily="34" charset="0"/>
              </a:rPr>
              <a:t>ГУ Минский научно-практический центр хирургии, трансплантологии и гематологии, </a:t>
            </a:r>
            <a:br>
              <a:rPr lang="be-BY" sz="1550" i="1" dirty="0">
                <a:effectLst/>
                <a:latin typeface="+mn-lt"/>
                <a:ea typeface="Calibri" panose="020F0502020204030204" pitchFamily="34" charset="0"/>
              </a:rPr>
            </a:br>
            <a:r>
              <a:rPr lang="be-BY" sz="1550" i="1" baseline="30000" dirty="0">
                <a:effectLst/>
                <a:latin typeface="+mn-lt"/>
                <a:ea typeface="Calibri" panose="020F0502020204030204" pitchFamily="34" charset="0"/>
              </a:rPr>
              <a:t>3</a:t>
            </a:r>
            <a:r>
              <a:rPr lang="be-BY" sz="1550" i="1" dirty="0">
                <a:effectLst/>
                <a:latin typeface="+mn-lt"/>
                <a:ea typeface="Calibri" panose="020F0502020204030204" pitchFamily="34" charset="0"/>
              </a:rPr>
              <a:t>Городской центр трансфузиологии УЗ 6-ой ГКБ</a:t>
            </a:r>
            <a:endParaRPr lang="ru-RU" sz="155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514278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100" b="1" dirty="0" smtClean="0">
                <a:solidFill>
                  <a:schemeClr val="tx1"/>
                </a:solidFill>
                <a:latin typeface="Verdana" pitchFamily="34" charset="0"/>
                <a:ea typeface="Verdana" pitchFamily="34" charset="0"/>
              </a:rPr>
              <a:t>Аннотация.</a:t>
            </a:r>
            <a:r>
              <a:rPr lang="ru-RU" sz="1100" dirty="0">
                <a:solidFill>
                  <a:schemeClr val="tx1"/>
                </a:solidFill>
                <a:latin typeface="Verdana" pitchFamily="34" charset="0"/>
                <a:ea typeface="Verdana" pitchFamily="34" charset="0"/>
              </a:rPr>
              <a:t> Представлены результаты применения технологии искусственного интеллекта для диагностики легочных заболеваний, используя традиционный метод спирометрии, основанный на измерении с помощью спирометра объемных и скоростных показателей дыхания для диагностики астмы, хронической </a:t>
            </a:r>
            <a:r>
              <a:rPr lang="ru-RU" sz="1100" dirty="0" err="1">
                <a:solidFill>
                  <a:schemeClr val="tx1"/>
                </a:solidFill>
                <a:latin typeface="Verdana" pitchFamily="34" charset="0"/>
                <a:ea typeface="Verdana" pitchFamily="34" charset="0"/>
              </a:rPr>
              <a:t>обструктивной</a:t>
            </a:r>
            <a:r>
              <a:rPr lang="ru-RU" sz="1100" dirty="0">
                <a:solidFill>
                  <a:schemeClr val="tx1"/>
                </a:solidFill>
                <a:latin typeface="Verdana" pitchFamily="34" charset="0"/>
                <a:ea typeface="Verdana" pitchFamily="34" charset="0"/>
              </a:rPr>
              <a:t> болезни легких (ХОБЛ) и других легочных патологий. Рассмотрена возможность применения искусственного интеллекта для разработки интерактивных сценариев и адаптивных симуляций, при которых искусственный интеллект генерирует данные нормальных и патологических состояний, проверяет правильность диагностики и предоставляет обратную связь. Для решения данной задачи предложен подход с использованием двух </a:t>
            </a:r>
            <a:r>
              <a:rPr lang="ru-RU" sz="1100" dirty="0" err="1">
                <a:solidFill>
                  <a:schemeClr val="tx1"/>
                </a:solidFill>
                <a:latin typeface="Verdana" pitchFamily="34" charset="0"/>
                <a:ea typeface="Verdana" pitchFamily="34" charset="0"/>
              </a:rPr>
              <a:t>нейросетей</a:t>
            </a:r>
            <a:r>
              <a:rPr lang="ru-RU" sz="1100" dirty="0">
                <a:solidFill>
                  <a:schemeClr val="tx1"/>
                </a:solidFill>
                <a:latin typeface="Verdana" pitchFamily="34" charset="0"/>
                <a:ea typeface="Verdana" pitchFamily="34" charset="0"/>
              </a:rPr>
              <a:t>: генераторной сетью для создания реалистичных данных спирометрии и диагностической сетью для анализа этих данных и проверки постановки диагноза. Описаны основные этапы обучения </a:t>
            </a:r>
            <a:r>
              <a:rPr lang="ru-RU" sz="1100" dirty="0" err="1">
                <a:solidFill>
                  <a:schemeClr val="tx1"/>
                </a:solidFill>
                <a:latin typeface="Verdana" pitchFamily="34" charset="0"/>
                <a:ea typeface="Verdana" pitchFamily="34" charset="0"/>
              </a:rPr>
              <a:t>нейросетей</a:t>
            </a:r>
            <a:r>
              <a:rPr lang="ru-RU" sz="1100" dirty="0">
                <a:solidFill>
                  <a:schemeClr val="tx1"/>
                </a:solidFill>
                <a:latin typeface="Verdana" pitchFamily="34" charset="0"/>
                <a:ea typeface="Verdana" pitchFamily="34" charset="0"/>
              </a:rPr>
              <a:t>, включая сбор и обработку данных, прямой и обратный проходы, а также корректировка параметров для повышения точности моделей. Такой подход позволяет ИИ-системе генерировать высококачественные данные, которые могут быть использованы для совершенствования навыков постановки диагноза при подготовке профильных специалистов (врачей и среднего медперсонала), что делает учебный процесс интерактивным и тем самым более эффективным.</a:t>
            </a:r>
            <a:endParaRPr lang="ru-RU" sz="11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ВНЕДРЕНИЕ ТЕХНОЛОГИИ ИСКУССТВЕННОГО ИНТЕЛЛЕКТА</a:t>
            </a:r>
            <a:br>
              <a:rPr lang="ru-RU" sz="1600" b="1" dirty="0">
                <a:latin typeface="Verdana" pitchFamily="34" charset="0"/>
                <a:ea typeface="Verdana" pitchFamily="34" charset="0"/>
              </a:rPr>
            </a:br>
            <a:r>
              <a:rPr lang="ru-RU" sz="1600" b="1" dirty="0">
                <a:latin typeface="Verdana" pitchFamily="34" charset="0"/>
                <a:ea typeface="Verdana" pitchFamily="34" charset="0"/>
              </a:rPr>
              <a:t>ДЛЯ АНАЛИЗА ДАННЫХ СПИРОМЕТРИИ</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И.И. РЕВИНСКАЯ</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С.К. ДИК</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Е.Р. УГЛАНОВА</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Г.Д.СИТНИК</a:t>
            </a:r>
            <a:r>
              <a:rPr lang="ru-RU" sz="1600" baseline="30000" dirty="0">
                <a:latin typeface="Verdana" pitchFamily="34" charset="0"/>
                <a:ea typeface="Verdana" pitchFamily="34" charset="0"/>
              </a:rPr>
              <a:t>2</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baseline="30000" dirty="0" smtClean="0"/>
              <a:t>1</a:t>
            </a:r>
            <a:r>
              <a:rPr lang="be-BY" sz="1600" i="1" dirty="0" smtClean="0"/>
              <a:t>Белорусский </a:t>
            </a:r>
            <a:r>
              <a:rPr lang="be-BY" sz="1600" i="1" dirty="0"/>
              <a:t>государственный университет информатики и </a:t>
            </a:r>
            <a:r>
              <a:rPr lang="be-BY" sz="1600" i="1" dirty="0" smtClean="0"/>
              <a:t>радиоэлектроники,</a:t>
            </a:r>
            <a:endParaRPr lang="be-BY" sz="1600" i="1" dirty="0" smtClean="0"/>
          </a:p>
          <a:p>
            <a:r>
              <a:rPr lang="be-BY" sz="1600" i="1" baseline="30000" dirty="0" smtClean="0"/>
              <a:t>2</a:t>
            </a:r>
            <a:r>
              <a:rPr lang="be-BY" sz="1600" i="1" dirty="0" smtClean="0"/>
              <a:t>Белорусский государственный медицинский университет</a:t>
            </a:r>
          </a:p>
          <a:p>
            <a:endParaRPr lang="be-BY" sz="1600" i="1" dirty="0" smtClean="0"/>
          </a:p>
        </p:txBody>
      </p:sp>
    </p:spTree>
    <p:extLst>
      <p:ext uri="{BB962C8B-B14F-4D97-AF65-F5344CB8AC3E}">
        <p14:creationId xmlns:p14="http://schemas.microsoft.com/office/powerpoint/2010/main" val="224068172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582036"/>
            <a:ext cx="8856984" cy="1817340"/>
          </a:xfrm>
        </p:spPr>
        <p:txBody>
          <a:bodyPr>
            <a:noAutofit/>
          </a:bodyPr>
          <a:lstStyle/>
          <a:p>
            <a:pPr algn="just"/>
            <a:r>
              <a:rPr lang="ru-RU" sz="1300" b="1" dirty="0">
                <a:solidFill>
                  <a:schemeClr val="tx1"/>
                </a:solidFill>
                <a:latin typeface="Verdana" pitchFamily="34" charset="0"/>
                <a:ea typeface="Verdana" pitchFamily="34" charset="0"/>
              </a:rPr>
              <a:t>Аннотация.</a:t>
            </a:r>
            <a:r>
              <a:rPr lang="ru-RU" sz="1300" dirty="0">
                <a:solidFill>
                  <a:schemeClr val="tx1"/>
                </a:solidFill>
                <a:latin typeface="Verdana" pitchFamily="34" charset="0"/>
                <a:ea typeface="Verdana" pitchFamily="34" charset="0"/>
              </a:rPr>
              <a:t> Патология возвратной двигательной ветви срединного нерва может возникать как в рамках синдрома запястного канала, так, и изолировано и редко описывается в литературе. Точная распространенность невропатии возвратной двигательной ветви у пациентов с синдромом запястного канала не определена. К ущемлению нерва могут предрасполагать анатомические изменения в кровеносных сосудах, а также происхождение и ход возвратной двигательной ветви. Кроме того, она особенно уязвима для ятрогенных повреждений во время декомпрессионных операций при синдроме запястного канала из-за его анатомической изменчивости. Из-за не типичной клиники повреждения возвратной двигательной ветви не диагностируются и имитируют нарушения на другом уровне. Комплексная клиническая оценка с использованием электрофизиологического исследования и ультразвуковой визуализации имеет важное значение для точной диагностики патологии и дальнейшей тактики ведения и лечения пациентов.</a:t>
            </a:r>
            <a:endParaRPr lang="ru-RU" sz="13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ТЕХНОЛОГИЯ ДИАГНОСТИКИ НЕВРОПАТИИ ВОЗВРАТНОЙ ДВИГАТЕЛЬНОЙ ВЕТВИ СРЕДИННОГО НЕРВА</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Т.В. ГРИГОРОВИЧ</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В.И. ХОДУЛЕВ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Н.А. КАБИРОВА</a:t>
            </a:r>
            <a:r>
              <a:rPr lang="ru-RU" sz="1600" baseline="30000" dirty="0">
                <a:latin typeface="Verdana" pitchFamily="34" charset="0"/>
                <a:ea typeface="Verdana" pitchFamily="34" charset="0"/>
              </a:rPr>
              <a:t>2</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Республиканский научно-практический центр неврологии и нейрохирургии</a:t>
            </a:r>
            <a:r>
              <a:rPr lang="en-US" sz="1600" i="1" dirty="0"/>
              <a:t>,</a:t>
            </a:r>
            <a:endParaRPr lang="ru-RU" sz="1600" i="1" dirty="0"/>
          </a:p>
          <a:p>
            <a:r>
              <a:rPr lang="ru-RU" sz="1600" i="1" baseline="30000" dirty="0"/>
              <a:t>2</a:t>
            </a:r>
            <a:r>
              <a:rPr lang="ru-RU" sz="1600" i="1" dirty="0"/>
              <a:t>Медицинский центр «Маяк здоровья»</a:t>
            </a:r>
          </a:p>
        </p:txBody>
      </p:sp>
    </p:spTree>
    <p:extLst>
      <p:ext uri="{BB962C8B-B14F-4D97-AF65-F5344CB8AC3E}">
        <p14:creationId xmlns:p14="http://schemas.microsoft.com/office/powerpoint/2010/main" val="28342740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Цель исследования – практическое применение и эффективность ультразвуковой диагностики в детском санаторно-курортном учреждении при заболеваниях органов пищеварения. Пациенты и методы: ультразвуковое диагностирование детей и подростков с патологией органов пищеварения. Результаты: ультразвуковая диагностика способствовала выявлению ряда скрытой патологии органов пищеварения. Выводы. Метод ультразвуковой диагностики является высокоэффективным способом оценки состояния здоровья детей и подростков с целью выявления скрытой патологии органов пищеварения в условиях санаторно-курортного учреждения.</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795636" y="435812"/>
            <a:ext cx="7772400" cy="1102519"/>
          </a:xfrm>
        </p:spPr>
        <p:txBody>
          <a:bodyPr>
            <a:noAutofit/>
          </a:bodyPr>
          <a:lstStyle/>
          <a:p>
            <a:r>
              <a:rPr lang="ru-RU" sz="1500" b="1" dirty="0">
                <a:latin typeface="Verdana" pitchFamily="34" charset="0"/>
                <a:ea typeface="Verdana" pitchFamily="34" charset="0"/>
              </a:rPr>
              <a:t>ИСПОЛЬЗОВАНИЕ УЛЬТРАЗВУКОВОЙ ДИАГНОСТИКИ </a:t>
            </a:r>
            <a:r>
              <a:rPr lang="en-US" sz="1500" b="1" dirty="0">
                <a:latin typeface="Verdana" pitchFamily="34" charset="0"/>
                <a:ea typeface="Verdana" pitchFamily="34" charset="0"/>
              </a:rPr>
              <a:t/>
            </a:r>
            <a:br>
              <a:rPr lang="en-US" sz="1500" b="1" dirty="0">
                <a:latin typeface="Verdana" pitchFamily="34" charset="0"/>
                <a:ea typeface="Verdana" pitchFamily="34" charset="0"/>
              </a:rPr>
            </a:br>
            <a:r>
              <a:rPr lang="ru-RU" sz="1500" b="1" dirty="0">
                <a:latin typeface="Verdana" pitchFamily="34" charset="0"/>
                <a:ea typeface="Verdana" pitchFamily="34" charset="0"/>
              </a:rPr>
              <a:t>В ДЕТСКОЙ ПРАКТИКЕ В УСЛОВИЯХ САНАТОРНО-КУРОРТНОЙ ОРГАНИЗАЦИИ</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40908" y="1073822"/>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Д.В. БАРАНОВСКИЙ</a:t>
            </a:r>
            <a:endParaRPr lang="ru-RU" sz="1600" b="1" dirty="0">
              <a:latin typeface="Verdana" pitchFamily="34" charset="0"/>
              <a:ea typeface="Verdana" pitchFamily="34" charset="0"/>
            </a:endParaRPr>
          </a:p>
        </p:txBody>
      </p:sp>
      <p:sp>
        <p:nvSpPr>
          <p:cNvPr id="10" name="Заголовок 1"/>
          <p:cNvSpPr txBox="1">
            <a:spLocks/>
          </p:cNvSpPr>
          <p:nvPr/>
        </p:nvSpPr>
        <p:spPr>
          <a:xfrm>
            <a:off x="540908" y="1625082"/>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Дочернее унитарное предприятие «Свислочь»</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5240480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1276" y="2998598"/>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В статье анализируются особенности участия тормозных аминокислот в модуляции висцеральной боли кишечного и почечного происхождения на сегментарном уровне. Получены результаты действия ГАМК, введенного под оболочки спинного мозга. Выявлено ослабление рефлекторно обусловленного прироста частоты эфферентной </a:t>
            </a:r>
            <a:r>
              <a:rPr lang="ru-RU" sz="1400" dirty="0" err="1">
                <a:solidFill>
                  <a:schemeClr val="tx1"/>
                </a:solidFill>
                <a:latin typeface="Verdana" pitchFamily="34" charset="0"/>
                <a:ea typeface="Verdana" pitchFamily="34" charset="0"/>
              </a:rPr>
              <a:t>импульсации</a:t>
            </a:r>
            <a:r>
              <a:rPr lang="ru-RU" sz="1400" dirty="0">
                <a:solidFill>
                  <a:schemeClr val="tx1"/>
                </a:solidFill>
                <a:latin typeface="Verdana" pitchFamily="34" charset="0"/>
                <a:ea typeface="Verdana" pitchFamily="34" charset="0"/>
              </a:rPr>
              <a:t> брыжеечного и почечного нервов, вызванного обструкцией мочеточника или пережатием брыжеечной артерии.</a:t>
            </a:r>
            <a:endParaRPr lang="ru-RU" sz="1400" dirty="0"/>
          </a:p>
        </p:txBody>
      </p:sp>
      <p:pic>
        <p:nvPicPr>
          <p:cNvPr id="1026" name="Picture 2" descr="Логотип 2014"/>
          <p:cNvPicPr>
            <a:picLocks noChangeAspect="1" noChangeArrowheads="1"/>
          </p:cNvPicPr>
          <p:nvPr/>
        </p:nvPicPr>
        <p:blipFill>
          <a:blip r:embed="rId3"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СЕГМЕНТАРНОЕ ДЕЙСТВИЕ ТОРМОЗНЫХ АМИНОКИСЛОТ</a:t>
            </a:r>
            <a:br>
              <a:rPr lang="ru-RU" sz="1600" b="1" dirty="0">
                <a:latin typeface="Verdana" pitchFamily="34" charset="0"/>
                <a:ea typeface="Verdana" pitchFamily="34" charset="0"/>
              </a:rPr>
            </a:br>
            <a:r>
              <a:rPr lang="ru-RU" sz="1600" b="1" dirty="0">
                <a:latin typeface="Verdana" pitchFamily="34" charset="0"/>
                <a:ea typeface="Verdana" pitchFamily="34" charset="0"/>
              </a:rPr>
              <a:t>В РЕГУЛЯЦИИ ВИСЦЕРАЛЬНОЙ БОЛИ ПОЧЕЧНОГО И КИШЕЧНОГО ПРОИСХОЖДЕНИЯ</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55526" y="1013081"/>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Т.В. КАРАВАЙ</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Р.Н. ЯСЮЧЕНЯ</a:t>
            </a:r>
            <a:r>
              <a:rPr lang="ru-RU" sz="1600" baseline="30000" dirty="0">
                <a:latin typeface="Verdana" pitchFamily="34" charset="0"/>
                <a:ea typeface="Verdana" pitchFamily="34" charset="0"/>
              </a:rPr>
              <a:t>2</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55526" y="1798564"/>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Белорусский государственный университет, </a:t>
            </a:r>
            <a:endParaRPr lang="en-US" sz="1600" i="1" dirty="0"/>
          </a:p>
          <a:p>
            <a:r>
              <a:rPr lang="ru-RU" sz="1600" i="1" baseline="30000" dirty="0"/>
              <a:t>2</a:t>
            </a:r>
            <a:r>
              <a:rPr lang="ru-RU" sz="1600" i="1" dirty="0"/>
              <a:t>Институт повышения квалификации руководящих работников и специалистов физической культуры, спорта и туризма учреждения образования «Белорусский государственный университет физической культуры»</a:t>
            </a:r>
          </a:p>
        </p:txBody>
      </p:sp>
    </p:spTree>
    <p:extLst>
      <p:ext uri="{BB962C8B-B14F-4D97-AF65-F5344CB8AC3E}">
        <p14:creationId xmlns:p14="http://schemas.microsoft.com/office/powerpoint/2010/main" val="17368555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Данное исследование посвящено разработке и тестированию подходов к автоматизации диагностики патологий на основе </a:t>
            </a:r>
            <a:r>
              <a:rPr lang="ru-RU" sz="1200" dirty="0" err="1">
                <a:solidFill>
                  <a:schemeClr val="tx1"/>
                </a:solidFill>
                <a:latin typeface="Verdana" pitchFamily="34" charset="0"/>
                <a:ea typeface="Verdana" pitchFamily="34" charset="0"/>
              </a:rPr>
              <a:t>радиомических</a:t>
            </a:r>
            <a:r>
              <a:rPr lang="ru-RU" sz="1200" dirty="0">
                <a:solidFill>
                  <a:schemeClr val="tx1"/>
                </a:solidFill>
                <a:latin typeface="Verdana" pitchFamily="34" charset="0"/>
                <a:ea typeface="Verdana" pitchFamily="34" charset="0"/>
              </a:rPr>
              <a:t> признаков, извлечённых из медицинских изображений. С помощью библиотеки </a:t>
            </a:r>
            <a:r>
              <a:rPr lang="ru-RU" sz="1200" dirty="0" err="1">
                <a:solidFill>
                  <a:schemeClr val="tx1"/>
                </a:solidFill>
                <a:latin typeface="Verdana" pitchFamily="34" charset="0"/>
                <a:ea typeface="Verdana" pitchFamily="34" charset="0"/>
              </a:rPr>
              <a:t>PyRadiomics</a:t>
            </a:r>
            <a:r>
              <a:rPr lang="ru-RU" sz="1200" dirty="0">
                <a:solidFill>
                  <a:schemeClr val="tx1"/>
                </a:solidFill>
                <a:latin typeface="Verdana" pitchFamily="34" charset="0"/>
                <a:ea typeface="Verdana" pitchFamily="34" charset="0"/>
              </a:rPr>
              <a:t> были получены текстурные и структурные характеристики патологий печени, такие как гетерогенность и контрастность, которые позволяют более точно интерпретировать особенности снимков. В качестве классификаторов применялись алгоритмы </a:t>
            </a:r>
            <a:r>
              <a:rPr lang="ru-RU" sz="1200" dirty="0" err="1">
                <a:solidFill>
                  <a:schemeClr val="tx1"/>
                </a:solidFill>
                <a:latin typeface="Verdana" pitchFamily="34" charset="0"/>
                <a:ea typeface="Verdana" pitchFamily="34" charset="0"/>
              </a:rPr>
              <a:t>CatBoost</a:t>
            </a:r>
            <a:r>
              <a:rPr lang="ru-RU" sz="1200" dirty="0">
                <a:solidFill>
                  <a:schemeClr val="tx1"/>
                </a:solidFill>
                <a:latin typeface="Verdana" pitchFamily="34" charset="0"/>
                <a:ea typeface="Verdana" pitchFamily="34" charset="0"/>
              </a:rPr>
              <a:t> и </a:t>
            </a:r>
            <a:r>
              <a:rPr lang="ru-RU" sz="1200" dirty="0" err="1">
                <a:solidFill>
                  <a:schemeClr val="tx1"/>
                </a:solidFill>
                <a:latin typeface="Verdana" pitchFamily="34" charset="0"/>
                <a:ea typeface="Verdana" pitchFamily="34" charset="0"/>
              </a:rPr>
              <a:t>LightGBM</a:t>
            </a:r>
            <a:r>
              <a:rPr lang="ru-RU" sz="1200" dirty="0">
                <a:solidFill>
                  <a:schemeClr val="tx1"/>
                </a:solidFill>
                <a:latin typeface="Verdana" pitchFamily="34" charset="0"/>
                <a:ea typeface="Verdana" pitchFamily="34" charset="0"/>
              </a:rPr>
              <a:t>, зарекомендовавшие себя в анализе данных высокой размерности. Модели обучались и оценивались на основе метрик </a:t>
            </a:r>
            <a:r>
              <a:rPr lang="ru-RU" sz="1200" dirty="0" err="1">
                <a:solidFill>
                  <a:schemeClr val="tx1"/>
                </a:solidFill>
                <a:latin typeface="Verdana" pitchFamily="34" charset="0"/>
                <a:ea typeface="Verdana" pitchFamily="34" charset="0"/>
              </a:rPr>
              <a:t>accuracy</a:t>
            </a:r>
            <a:r>
              <a:rPr lang="ru-RU" sz="1200" dirty="0">
                <a:solidFill>
                  <a:schemeClr val="tx1"/>
                </a:solidFill>
                <a:latin typeface="Verdana" pitchFamily="34" charset="0"/>
                <a:ea typeface="Verdana" pitchFamily="34" charset="0"/>
              </a:rPr>
              <a:t> и F1-score для обеспечения высокой точности и надёжности классификации. В ходе экспериментов также исследовалось влияние увеличения объёма обучающей выборки за счёт добавления данных, полученных по результатом сегментации патологий с использованием библиотеки </a:t>
            </a:r>
            <a:r>
              <a:rPr lang="ru-RU" sz="1200" dirty="0" err="1">
                <a:solidFill>
                  <a:schemeClr val="tx1"/>
                </a:solidFill>
                <a:latin typeface="Verdana" pitchFamily="34" charset="0"/>
                <a:ea typeface="Verdana" pitchFamily="34" charset="0"/>
              </a:rPr>
              <a:t>NNUnet</a:t>
            </a:r>
            <a:r>
              <a:rPr lang="ru-RU" sz="1200" dirty="0">
                <a:solidFill>
                  <a:schemeClr val="tx1"/>
                </a:solidFill>
                <a:latin typeface="Verdana" pitchFamily="34" charset="0"/>
                <a:ea typeface="Verdana" pitchFamily="34" charset="0"/>
              </a:rPr>
              <a:t>. Результаты показали, что дополнение данных способствует улучшению ключевых метрик, что свидетельствует о потенциальной эффективности предложенного подхода для поддержки медицинской диагностики.</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ПРИМЕНЕНИЕ РАДИОМИЧЕСКИХ ПРИЗНАКОВ ДЛЯ КЛАССИФИКАЦИИ ПАТОЛОГИЙ ПЕЧЕНИ МЕТОДАМИ МАШИННОГО ОБУЧЕНИЯ</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130887"/>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Ю.В. СТАРИЧКОВА, С.В. АНТОНЕНКО, Н.Ш. ГАЗАНОВА</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707713"/>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dirty="0"/>
              <a:t>РТУ МИРЭА, г. Москва, Россия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8776139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Статья посвящена современным методам и принципам разработки медицинских устройств с акцентом на алгоритмический подход. Рассматриваются основные принципы, лежащие в основе алгоритмического проектирования, включая системный анализ, модульность, адаптивность и оптимизацию, что позволяет создавать эффективные и надежные медицинские приборы. Авторы фокусируют внимание на генеративном подходе, который применяет алгоритмические методы для автоматизированной генерации решений и дизайна, существенно ускоряя процесс разработки и улучшая результаты. Описывается последовательность выполнения алгоритмического дизайна, включая этапы идеи, прототипирования, тестирования и валидации, что позволяет систематизировать процесс проектирования и повысить его эффективность. Статья окажется полезной для специалистов в области медицинской электроники и разработчиков, стремящихся внедрить инновационные подходы в своих проектах. </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АЛГОРИТМИЧЕСКИЙ ДИЗАЙН ПРОЕКТИРОВАНИЯ</a:t>
            </a:r>
            <a:br>
              <a:rPr lang="ru-RU" sz="1600" b="1" dirty="0">
                <a:latin typeface="Verdana" pitchFamily="34" charset="0"/>
                <a:ea typeface="Verdana" pitchFamily="34" charset="0"/>
              </a:rPr>
            </a:br>
            <a:r>
              <a:rPr lang="ru-RU" sz="1600" b="1" dirty="0">
                <a:latin typeface="Verdana" pitchFamily="34" charset="0"/>
                <a:ea typeface="Verdana" pitchFamily="34" charset="0"/>
              </a:rPr>
              <a:t>СРЕДСТВ МЕДИЦИНСКОЙ ЭЛЕКТРОНИКИ</a:t>
            </a:r>
            <a:br>
              <a:rPr lang="ru-RU" sz="1600" b="1" dirty="0">
                <a:latin typeface="Verdana" pitchFamily="34" charset="0"/>
                <a:ea typeface="Verdana"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В.Ф. АЛЕКСЕЕВ, Д.В. ЛИХАЧЕВСКИЙ, Г.А. ПИСКУН</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45842669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150" b="1" dirty="0">
                <a:solidFill>
                  <a:schemeClr val="tx1"/>
                </a:solidFill>
                <a:latin typeface="Verdana" pitchFamily="34" charset="0"/>
                <a:ea typeface="Verdana" pitchFamily="34" charset="0"/>
              </a:rPr>
              <a:t>Аннотация.</a:t>
            </a:r>
            <a:r>
              <a:rPr lang="ru-RU" sz="1150" dirty="0">
                <a:solidFill>
                  <a:schemeClr val="tx1"/>
                </a:solidFill>
                <a:latin typeface="Verdana" pitchFamily="34" charset="0"/>
                <a:ea typeface="Verdana" pitchFamily="34" charset="0"/>
              </a:rPr>
              <a:t> Рассматриваются ключевые аспекты прототипирования и концептуального проектирования средств медицинской электроники, акцентируя внимание на важности интерактивного взаимодействия врача и медицинского оборудования. Анализируются современные подходы к взаимодействию медицинского персонала с высокотехнологичными устройствами. Рассматриваются факторы, способствующие эффективной коммуникации между врачом и медицинским оборудованием, такие как интуитивный интерфейс и адаптация технологий к требованиям клинических задач. Описываются методы прототипирования интерфейсов, позволяющие учитывать потребности пользователей на ранних стадиях разработки. Рассматриваются инструменты и технологии, которые помогают создать прототипы, способствующие тестированию концепций и сбору обратной связи от врачей, что, в свою очередь, повышает качество и удобство использования медицинских устройств. Обсуждается процесс концептуального проектирования, который включает в себя этапы исследования потребностей, генерации идей и создания дизайн-концепций. Подчеркивается значимость прототипирования и концептуального проектирования в развитии медицинских технологий, направленных на улучшение качества медицинских услуг и опыт взаимодействия врачей с оборудованием. </a:t>
            </a:r>
            <a:endParaRPr lang="ru-RU" sz="115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550" b="1" dirty="0">
                <a:latin typeface="Verdana" pitchFamily="34" charset="0"/>
                <a:ea typeface="Verdana" pitchFamily="34" charset="0"/>
              </a:rPr>
              <a:t>ПРОТОТИПИРОВАНИЕ И КОНЦЕПТУАЛЬНОЕ ПРОЕКТИРОВАНИЕ </a:t>
            </a:r>
            <a:br>
              <a:rPr lang="ru-RU" sz="1550" b="1" dirty="0">
                <a:latin typeface="Verdana" pitchFamily="34" charset="0"/>
                <a:ea typeface="Verdana" pitchFamily="34" charset="0"/>
              </a:rPr>
            </a:br>
            <a:r>
              <a:rPr lang="ru-RU" sz="1550" b="1" dirty="0">
                <a:latin typeface="Verdana" pitchFamily="34" charset="0"/>
                <a:ea typeface="Verdana" pitchFamily="34" charset="0"/>
              </a:rPr>
              <a:t>СРЕДСТВ МЕДИЦИНСКОЙ ЭЛЕКТРОНИКИ</a:t>
            </a:r>
            <a:r>
              <a:rPr lang="ru-RU" sz="1600" b="1" dirty="0">
                <a:latin typeface="Verdana" pitchFamily="34" charset="0"/>
                <a:ea typeface="Verdana" pitchFamily="34" charset="0"/>
              </a:rPr>
              <a:t/>
            </a:r>
            <a:br>
              <a:rPr lang="ru-RU" sz="1600" b="1" dirty="0">
                <a:latin typeface="Verdana" pitchFamily="34" charset="0"/>
                <a:ea typeface="Verdana"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В.Ф. АЛЕКСЕЕВ, Д.В. ЛИХАЧЕВСКИЙ, Г.А. ПИСКУН</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34399291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71550" y="3297837"/>
            <a:ext cx="8856984" cy="1817340"/>
          </a:xfrm>
        </p:spPr>
        <p:txBody>
          <a:bodyPr>
            <a:normAutofit/>
          </a:bodyPr>
          <a:lstStyle/>
          <a:p>
            <a:pPr algn="just"/>
            <a:r>
              <a:rPr lang="ru-RU" sz="1400" b="1" dirty="0">
                <a:solidFill>
                  <a:schemeClr val="tx1"/>
                </a:solidFill>
                <a:latin typeface="Verdana" panose="020B0604030504040204" pitchFamily="34" charset="0"/>
                <a:ea typeface="Verdana" panose="020B0604030504040204" pitchFamily="34" charset="0"/>
              </a:rPr>
              <a:t>Аннотация.</a:t>
            </a:r>
            <a:r>
              <a:rPr lang="ru-RU" sz="1400" dirty="0">
                <a:solidFill>
                  <a:schemeClr val="tx1"/>
                </a:solidFill>
                <a:latin typeface="Verdana" panose="020B0604030504040204" pitchFamily="34" charset="0"/>
                <a:ea typeface="Verdana" panose="020B0604030504040204" pitchFamily="34" charset="0"/>
              </a:rPr>
              <a:t> Инструментальные методы объективизации хронического болевого синдрома являются важным компонентом оценки динамики и эффективности проводимой терапии. Представлены данные цифровой </a:t>
            </a:r>
            <a:r>
              <a:rPr lang="ru-RU" sz="1400" dirty="0" err="1">
                <a:solidFill>
                  <a:schemeClr val="tx1"/>
                </a:solidFill>
                <a:latin typeface="Verdana" panose="020B0604030504040204" pitchFamily="34" charset="0"/>
                <a:ea typeface="Verdana" panose="020B0604030504040204" pitchFamily="34" charset="0"/>
              </a:rPr>
              <a:t>прессорной</a:t>
            </a:r>
            <a:r>
              <a:rPr lang="ru-RU" sz="1400" dirty="0">
                <a:solidFill>
                  <a:schemeClr val="tx1"/>
                </a:solidFill>
                <a:latin typeface="Verdana" panose="020B0604030504040204" pitchFamily="34" charset="0"/>
                <a:ea typeface="Verdana" panose="020B0604030504040204" pitchFamily="34" charset="0"/>
              </a:rPr>
              <a:t> </a:t>
            </a:r>
            <a:r>
              <a:rPr lang="ru-RU" sz="1400" dirty="0" err="1">
                <a:solidFill>
                  <a:schemeClr val="tx1"/>
                </a:solidFill>
                <a:latin typeface="Verdana" panose="020B0604030504040204" pitchFamily="34" charset="0"/>
                <a:ea typeface="Verdana" panose="020B0604030504040204" pitchFamily="34" charset="0"/>
              </a:rPr>
              <a:t>альгометрии</a:t>
            </a:r>
            <a:r>
              <a:rPr lang="ru-RU" sz="1400" dirty="0">
                <a:solidFill>
                  <a:schemeClr val="tx1"/>
                </a:solidFill>
                <a:latin typeface="Verdana" panose="020B0604030504040204" pitchFamily="34" charset="0"/>
                <a:ea typeface="Verdana" panose="020B0604030504040204" pitchFamily="34" charset="0"/>
              </a:rPr>
              <a:t> с использованием ручного </a:t>
            </a:r>
            <a:r>
              <a:rPr lang="ru-RU" sz="1400" dirty="0" err="1">
                <a:solidFill>
                  <a:schemeClr val="tx1"/>
                </a:solidFill>
                <a:latin typeface="Verdana" panose="020B0604030504040204" pitchFamily="34" charset="0"/>
                <a:ea typeface="Verdana" panose="020B0604030504040204" pitchFamily="34" charset="0"/>
              </a:rPr>
              <a:t>алгометра</a:t>
            </a:r>
            <a:r>
              <a:rPr lang="ru-RU" sz="1400" dirty="0">
                <a:solidFill>
                  <a:schemeClr val="tx1"/>
                </a:solidFill>
                <a:latin typeface="Verdana" panose="020B0604030504040204" pitchFamily="34" charset="0"/>
                <a:ea typeface="Verdana" panose="020B0604030504040204" pitchFamily="34" charset="0"/>
              </a:rPr>
              <a:t> в зоне наиболее выраженных клинических болевых проявлений. Отмечена положительная корреляционная связь между уровнем болевого синдрома и данными  механической </a:t>
            </a:r>
            <a:r>
              <a:rPr lang="ru-RU" sz="1400" dirty="0" err="1">
                <a:solidFill>
                  <a:schemeClr val="tx1"/>
                </a:solidFill>
                <a:latin typeface="Verdana" panose="020B0604030504040204" pitchFamily="34" charset="0"/>
                <a:ea typeface="Verdana" panose="020B0604030504040204" pitchFamily="34" charset="0"/>
              </a:rPr>
              <a:t>альгометрии</a:t>
            </a:r>
            <a:r>
              <a:rPr lang="ru-RU" sz="1400" dirty="0">
                <a:solidFill>
                  <a:schemeClr val="tx1"/>
                </a:solidFill>
                <a:latin typeface="Verdana" panose="020B0604030504040204" pitchFamily="34" charset="0"/>
                <a:ea typeface="Verdana" panose="020B0604030504040204" pitchFamily="34" charset="0"/>
              </a:rPr>
              <a:t>.</a:t>
            </a:r>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5800" y="213578"/>
            <a:ext cx="7772400" cy="1102519"/>
          </a:xfrm>
        </p:spPr>
        <p:txBody>
          <a:bodyPr>
            <a:noAutofit/>
          </a:bodyPr>
          <a:lstStyle/>
          <a:p>
            <a:r>
              <a:rPr lang="ru-RU" sz="1600" b="1" dirty="0">
                <a:latin typeface="Verdana" pitchFamily="34" charset="0"/>
                <a:ea typeface="Verdana" pitchFamily="34" charset="0"/>
              </a:rPr>
              <a:t>ОБЪЕКТИВИЗАЦИЯ ХРОНИЧЕСКОГО БОЛЕВОГО СИНДРОМА</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02981" y="826417"/>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Г.Д. СИТНИК</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М.В. ДАВЫДОВ</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А.Н. ОСИПОВ</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Э.С. КАШИЦКИЙ</a:t>
            </a:r>
            <a:r>
              <a:rPr lang="ru-RU" sz="1600" baseline="30000" dirty="0">
                <a:latin typeface="Verdana" pitchFamily="34" charset="0"/>
                <a:ea typeface="Verdana" pitchFamily="34" charset="0"/>
              </a:rPr>
              <a:t>4</a:t>
            </a:r>
            <a:r>
              <a:rPr lang="ru-RU" sz="1600" dirty="0">
                <a:latin typeface="Verdana" pitchFamily="34" charset="0"/>
                <a:ea typeface="Verdana" pitchFamily="34" charset="0"/>
              </a:rPr>
              <a:t>, С.К. ДИК</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a:t>
            </a:r>
            <a:r>
              <a:rPr lang="en-US" sz="1600" dirty="0">
                <a:latin typeface="Verdana" pitchFamily="34" charset="0"/>
                <a:ea typeface="Verdana" pitchFamily="34" charset="0"/>
              </a:rPr>
              <a:t> </a:t>
            </a:r>
            <a:r>
              <a:rPr lang="ru-RU" sz="1600" dirty="0">
                <a:latin typeface="Verdana" pitchFamily="34" charset="0"/>
                <a:ea typeface="Verdana" pitchFamily="34" charset="0"/>
              </a:rPr>
              <a:t>Н.Н. ПРОТЬКО</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В.В. ВОЙТОВ</a:t>
            </a:r>
            <a:r>
              <a:rPr lang="ru-RU" sz="1600" baseline="30000" dirty="0">
                <a:latin typeface="Verdana" pitchFamily="34" charset="0"/>
                <a:ea typeface="Verdana" pitchFamily="34" charset="0"/>
              </a:rPr>
              <a:t>3</a:t>
            </a:r>
            <a:r>
              <a:rPr lang="ru-RU" sz="1600" dirty="0">
                <a:latin typeface="Verdana" pitchFamily="34" charset="0"/>
                <a:ea typeface="Verdana" pitchFamily="34" charset="0"/>
              </a:rPr>
              <a:t>, М.Э. КАШИЦКАЯ</a:t>
            </a:r>
            <a:r>
              <a:rPr lang="ru-RU" sz="1600" baseline="30000" dirty="0">
                <a:latin typeface="Verdana" pitchFamily="34" charset="0"/>
                <a:ea typeface="Verdana" pitchFamily="34" charset="0"/>
              </a:rPr>
              <a:t>5</a:t>
            </a:r>
            <a:r>
              <a:rPr lang="ru-RU" sz="1600" dirty="0">
                <a:latin typeface="Verdana" pitchFamily="34" charset="0"/>
                <a:ea typeface="Verdana" pitchFamily="34" charset="0"/>
              </a:rPr>
              <a:t>, М.И. ТАРАСЕВИЧ</a:t>
            </a:r>
            <a:r>
              <a:rPr lang="ru-RU" sz="1600" baseline="30000" dirty="0">
                <a:latin typeface="Verdana" pitchFamily="34" charset="0"/>
                <a:ea typeface="Verdana" pitchFamily="34" charset="0"/>
              </a:rPr>
              <a:t>5</a:t>
            </a:r>
            <a:r>
              <a:rPr lang="ru-RU" sz="1600" dirty="0">
                <a:latin typeface="Verdana" pitchFamily="34" charset="0"/>
                <a:ea typeface="Verdana" pitchFamily="34" charset="0"/>
              </a:rPr>
              <a:t>, И.Г. ТЕРЕХОВА</a:t>
            </a:r>
            <a:r>
              <a:rPr lang="ru-RU" sz="1600" baseline="30000" dirty="0">
                <a:latin typeface="Verdana" pitchFamily="34" charset="0"/>
                <a:ea typeface="Verdana" pitchFamily="34" charset="0"/>
              </a:rPr>
              <a:t>6</a:t>
            </a:r>
            <a:r>
              <a:rPr lang="ru-RU" sz="1600" dirty="0">
                <a:latin typeface="Verdana" pitchFamily="34" charset="0"/>
                <a:ea typeface="Verdana" pitchFamily="34" charset="0"/>
              </a:rPr>
              <a:t>, Э.П. СИНЯК</a:t>
            </a:r>
            <a:r>
              <a:rPr lang="ru-RU" sz="1600" baseline="30000" dirty="0">
                <a:latin typeface="Verdana" pitchFamily="34" charset="0"/>
                <a:ea typeface="Verdana" pitchFamily="34" charset="0"/>
              </a:rPr>
              <a:t>6</a:t>
            </a:r>
          </a:p>
        </p:txBody>
      </p:sp>
      <p:sp>
        <p:nvSpPr>
          <p:cNvPr id="10" name="Заголовок 1"/>
          <p:cNvSpPr txBox="1">
            <a:spLocks/>
          </p:cNvSpPr>
          <p:nvPr/>
        </p:nvSpPr>
        <p:spPr>
          <a:xfrm>
            <a:off x="685800" y="1987334"/>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Белорусский государственный медицинский университет</a:t>
            </a:r>
            <a:r>
              <a:rPr lang="en-US" sz="1600" i="1" dirty="0"/>
              <a:t>,</a:t>
            </a:r>
            <a:endParaRPr lang="ru-RU" sz="1600" i="1" dirty="0"/>
          </a:p>
          <a:p>
            <a:r>
              <a:rPr lang="ru-RU" sz="1600" i="1" baseline="30000" dirty="0"/>
              <a:t>2</a:t>
            </a:r>
            <a:r>
              <a:rPr lang="ru-RU" sz="1600" i="1" dirty="0"/>
              <a:t>Белорусский государственный университет информатики и радиоэлектроники</a:t>
            </a:r>
            <a:r>
              <a:rPr lang="en-US" sz="1600" i="1" dirty="0"/>
              <a:t>,</a:t>
            </a:r>
            <a:endParaRPr lang="ru-RU" sz="1600" i="1" dirty="0"/>
          </a:p>
          <a:p>
            <a:r>
              <a:rPr lang="ru-RU" sz="1600" i="1" baseline="30000" dirty="0"/>
              <a:t>3</a:t>
            </a:r>
            <a:r>
              <a:rPr lang="ru-RU" sz="1600" i="1" dirty="0"/>
              <a:t>39-ая городская клиническая поликлиника</a:t>
            </a:r>
            <a:r>
              <a:rPr lang="en-US" sz="1600" i="1" dirty="0"/>
              <a:t>, </a:t>
            </a:r>
            <a:r>
              <a:rPr lang="ru-RU" sz="1600" i="1" baseline="30000" dirty="0"/>
              <a:t>4</a:t>
            </a:r>
            <a:r>
              <a:rPr lang="ru-RU" sz="1600" i="1" dirty="0"/>
              <a:t>Институт физиологии НАН Беларуси</a:t>
            </a:r>
            <a:r>
              <a:rPr lang="en-US" sz="1600" i="1" dirty="0"/>
              <a:t>,</a:t>
            </a:r>
            <a:endParaRPr lang="ru-RU" sz="1600" i="1" dirty="0"/>
          </a:p>
          <a:p>
            <a:r>
              <a:rPr lang="ru-RU" sz="1600" i="1" baseline="30000" dirty="0"/>
              <a:t>5</a:t>
            </a:r>
            <a:r>
              <a:rPr lang="ru-RU" sz="1600" i="1" dirty="0"/>
              <a:t>2-я городская клиническая больница</a:t>
            </a:r>
            <a:r>
              <a:rPr lang="en-US" sz="1600" i="1" dirty="0"/>
              <a:t>,</a:t>
            </a:r>
            <a:endParaRPr lang="ru-RU" sz="1600" i="1" dirty="0"/>
          </a:p>
          <a:p>
            <a:r>
              <a:rPr lang="ru-RU" sz="1600" i="1" baseline="30000" dirty="0"/>
              <a:t>6</a:t>
            </a:r>
            <a:r>
              <a:rPr lang="ru-RU" sz="1600" i="1" dirty="0"/>
              <a:t>Республиканский санаторий «БЕРЕЗИНА» для ветеранов войны, труда и инвалидов»</a:t>
            </a:r>
          </a:p>
        </p:txBody>
      </p:sp>
    </p:spTree>
    <p:extLst>
      <p:ext uri="{BB962C8B-B14F-4D97-AF65-F5344CB8AC3E}">
        <p14:creationId xmlns:p14="http://schemas.microsoft.com/office/powerpoint/2010/main" val="21690491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Цель работы - исследование влияния природных и климатических факторов на патологическое состояние органов дыхания детей и подростков в условиях санатория «Свислочь». Пациенты и методы: дети и подростки с патологией органов дыхания. Результаты: позитивные изменения отмечены при исследовании жизненной емкости легких и пиковой скорости выдоха, свидетельствующие об эффективности применяемых мероприятий на этапе санаторно-курортного лечения природными и климатическими факторами на базе санатория «Свислочь» Выводы. природные факторы детского санатория «Свислочь» оказывают лечебный и оздоравливающий эффект на органы дыхания, улучшают общее состояние здоровья детей и подростков в условиях санаторно-курортного учреждения.</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ПРИРОДНЫЕ ФАКТОРЫ И ИХ ИСПОЛЬЗОВАНИЕ В ПРАКТИКЕ</a:t>
            </a:r>
            <a:br>
              <a:rPr lang="ru-RU" sz="1600" b="1" dirty="0">
                <a:latin typeface="Verdana" pitchFamily="34" charset="0"/>
                <a:ea typeface="Verdana" pitchFamily="34" charset="0"/>
              </a:rPr>
            </a:br>
            <a:r>
              <a:rPr lang="ru-RU" sz="1600" b="1" dirty="0">
                <a:latin typeface="Verdana" pitchFamily="34" charset="0"/>
                <a:ea typeface="Verdana" pitchFamily="34" charset="0"/>
              </a:rPr>
              <a:t>ДЕТСКОЙ КУРОРТОЛОГИИ И САНАТОРНО-КУРОРТНОГО ЛЕЧЕНИЯ</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Д.В. БАРАНОВСКИЙ</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Л.А. МАЛЬКЕВИЧ</a:t>
            </a:r>
            <a:r>
              <a:rPr lang="ru-RU" sz="1600" baseline="30000" dirty="0">
                <a:latin typeface="Verdana" pitchFamily="34" charset="0"/>
                <a:ea typeface="Verdana" pitchFamily="34" charset="0"/>
              </a:rPr>
              <a:t>2</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Дочернее унитарное предприятие «Свислочь»</a:t>
            </a:r>
            <a:r>
              <a:rPr lang="en-US" sz="1600" i="1" dirty="0"/>
              <a:t>,</a:t>
            </a:r>
            <a:endParaRPr lang="ru-RU" sz="1600" i="1" dirty="0"/>
          </a:p>
          <a:p>
            <a:r>
              <a:rPr lang="ru-RU" sz="1600" i="1" baseline="30000" dirty="0"/>
              <a:t>2</a:t>
            </a:r>
            <a:r>
              <a:rPr lang="ru-RU" sz="1600" i="1" dirty="0"/>
              <a:t>Белорусский государственный медицинский университет</a:t>
            </a:r>
          </a:p>
        </p:txBody>
      </p:sp>
    </p:spTree>
    <p:extLst>
      <p:ext uri="{BB962C8B-B14F-4D97-AF65-F5344CB8AC3E}">
        <p14:creationId xmlns:p14="http://schemas.microsoft.com/office/powerpoint/2010/main" val="37330413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25000" lnSpcReduction="20000"/>
          </a:bodyPr>
          <a:lstStyle/>
          <a:p>
            <a:pPr algn="just"/>
            <a:r>
              <a:rPr lang="ru-RU" sz="5600" b="1" dirty="0">
                <a:solidFill>
                  <a:schemeClr val="tx1"/>
                </a:solidFill>
                <a:latin typeface="Verdana" pitchFamily="34" charset="0"/>
                <a:ea typeface="Verdana" pitchFamily="34" charset="0"/>
              </a:rPr>
              <a:t>Аннотация.</a:t>
            </a:r>
            <a:r>
              <a:rPr lang="ru-RU" sz="5600" dirty="0">
                <a:solidFill>
                  <a:schemeClr val="tx1"/>
                </a:solidFill>
                <a:latin typeface="Verdana" pitchFamily="34" charset="0"/>
                <a:ea typeface="Verdana" pitchFamily="34" charset="0"/>
              </a:rPr>
              <a:t> Наличие постинсультного болевого синдрома характерно для большинства пациентов, перенесших острое нарушение мозгового кровообращения. Постинсультный болевой синдром оказывает значительное влияние на общее состояние пациента, на когнитивные функции, выраженность депрессии и качество жизни пациентов. Использование новейших компьютерных технологий в медицинской реабилитации пациентов с инфарктом мозга и внутримозговым кровоизлиянием возрастает в течение последнего десятилетия. Виртуальная реальность может прямо или косвенно влиять на когнитивные процессы, что позволяет уменьшить боль. Однако необходимы дальнейшие исследования, чтобы установить долгосрочные преимущества применения виртуальной реальности в компенсации болевого синдрома у пациентов с острым нарушением мозгового кровообращения.</a:t>
            </a:r>
            <a:endParaRPr lang="ru-RU" sz="56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ВИРТУАЛЬНАЯ РЕАЛЬНОСТЬ В БОРЬБЕ С ПОСТИНСУЛЬТНЫМ БОЛЕВЫМ СИНДРОМОМ</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979222"/>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И.П. МАРЬЕНКО, Н.Н. УСОВА, М.П. МОЖЕЙКО</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Государственное учреждение «Республиканский научно-практический центр неврологии и нейрохирургии» Министерства здравоохранения Республики Беларусь</a:t>
            </a:r>
            <a:r>
              <a:rPr lang="en-US" sz="1600" i="1" dirty="0"/>
              <a:t>, </a:t>
            </a:r>
          </a:p>
          <a:p>
            <a:r>
              <a:rPr lang="ru-RU" sz="1600" i="1" baseline="30000" dirty="0"/>
              <a:t>2</a:t>
            </a:r>
            <a:r>
              <a:rPr lang="ru-RU" sz="1600" i="1" dirty="0"/>
              <a:t>Учреждение Образования «Гомельский государственный медицинский университет» </a:t>
            </a:r>
          </a:p>
        </p:txBody>
      </p:sp>
    </p:spTree>
    <p:extLst>
      <p:ext uri="{BB962C8B-B14F-4D97-AF65-F5344CB8AC3E}">
        <p14:creationId xmlns:p14="http://schemas.microsoft.com/office/powerpoint/2010/main" val="308200612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В данной статье представлена система, включающая в себя мобильное приложение с клиент-серверной архитектурой на операционной системе </a:t>
            </a:r>
            <a:r>
              <a:rPr lang="ru-RU" sz="3400" dirty="0" err="1">
                <a:solidFill>
                  <a:schemeClr val="tx1"/>
                </a:solidFill>
                <a:latin typeface="Verdana" pitchFamily="34" charset="0"/>
                <a:ea typeface="Verdana" pitchFamily="34" charset="0"/>
              </a:rPr>
              <a:t>Android</a:t>
            </a:r>
            <a:r>
              <a:rPr lang="ru-RU" sz="3400" dirty="0">
                <a:solidFill>
                  <a:schemeClr val="tx1"/>
                </a:solidFill>
                <a:latin typeface="Verdana" pitchFamily="34" charset="0"/>
                <a:ea typeface="Verdana" pitchFamily="34" charset="0"/>
              </a:rPr>
              <a:t> и диагностическое устройство, для помощи в определении положения тела пациента при возникновении болевых ощущений в процессе проведения диагностики заболеваний. Мобильное приложение позволяет получить данные о положении тела пациента с помощью диагностического устройства состоящего из нескольких </a:t>
            </a:r>
            <a:r>
              <a:rPr lang="ru-RU" sz="3400" dirty="0" err="1">
                <a:solidFill>
                  <a:schemeClr val="tx1"/>
                </a:solidFill>
                <a:latin typeface="Verdana" pitchFamily="34" charset="0"/>
                <a:ea typeface="Verdana" pitchFamily="34" charset="0"/>
              </a:rPr>
              <a:t>акселерометрических</a:t>
            </a:r>
            <a:r>
              <a:rPr lang="ru-RU" sz="3400" dirty="0">
                <a:solidFill>
                  <a:schemeClr val="tx1"/>
                </a:solidFill>
                <a:latin typeface="Verdana" pitchFamily="34" charset="0"/>
                <a:ea typeface="Verdana" pitchFamily="34" charset="0"/>
              </a:rPr>
              <a:t> датчиков, визуализировать полученные данные и сохранить их для дальнейшей обработки. </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5800" y="315438"/>
            <a:ext cx="7772400" cy="1102519"/>
          </a:xfrm>
        </p:spPr>
        <p:txBody>
          <a:bodyPr>
            <a:noAutofit/>
          </a:bodyPr>
          <a:lstStyle/>
          <a:p>
            <a:r>
              <a:rPr lang="ru-RU" sz="1550" b="1" dirty="0">
                <a:latin typeface="Verdana" pitchFamily="34" charset="0"/>
                <a:ea typeface="Verdana" pitchFamily="34" charset="0"/>
              </a:rPr>
              <a:t>ДИАГНОСТИЧЕСКАЯ СИСТЕМА ДЛЯ ОПРЕДЕЛЕНИЯ ПОЛОЖЕНИЯ ТЕЛА ПАЦИЕНТА ПРИ ВОЗНИКНОВЕНИИ БОЛЕВЫХ ОЩУЩЕНИЙ</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929021"/>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В.Г. МАКОВЕЦКИЙ, А.Л. ТАГИЛЬ, Т.С. БОБРОВА, М.В. ДАВЫДОВ</a:t>
            </a:r>
            <a:endParaRPr lang="ru-RU" sz="1600" b="1" dirty="0">
              <a:latin typeface="Verdana" pitchFamily="34" charset="0"/>
              <a:ea typeface="Verdana" pitchFamily="34" charset="0"/>
            </a:endParaRPr>
          </a:p>
        </p:txBody>
      </p:sp>
      <p:sp>
        <p:nvSpPr>
          <p:cNvPr id="10" name="Заголовок 1"/>
          <p:cNvSpPr txBox="1">
            <a:spLocks/>
          </p:cNvSpPr>
          <p:nvPr/>
        </p:nvSpPr>
        <p:spPr>
          <a:xfrm>
            <a:off x="533064" y="1552651"/>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432586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smtClean="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Представлены результаты исследования схемных решений для реализации измерительного модуля подкожного датчика глюкозы, основанного на флюоресценции индикаторного геля. Рассмотрены особенности ее проектирования. </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ОСОБЕННОСТИ ПРОЕКТИРОВАНИЯ ИЗМЕРИТЕЛЬНОГО МОДУЛЯ ИМПЛАНТИРУЕМОГО ДАТЧИКА ГЛЮКОЗЫ</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А.Н. ОСИПОВ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С.А. МОРОЗ</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И.А. МОРОЗ</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М.П. БАТУРА</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a:t>
            </a:r>
            <a:endParaRPr lang="ru-RU" sz="1600" dirty="0" smtClean="0">
              <a:latin typeface="Verdana" pitchFamily="34" charset="0"/>
              <a:ea typeface="Verdana" pitchFamily="34" charset="0"/>
            </a:endParaRPr>
          </a:p>
          <a:p>
            <a:r>
              <a:rPr lang="ru-RU" sz="1600" dirty="0" smtClean="0">
                <a:latin typeface="Verdana" pitchFamily="34" charset="0"/>
                <a:ea typeface="Verdana" pitchFamily="34" charset="0"/>
              </a:rPr>
              <a:t>С.П</a:t>
            </a:r>
            <a:r>
              <a:rPr lang="ru-RU" sz="1600" dirty="0">
                <a:latin typeface="Verdana" pitchFamily="34" charset="0"/>
                <a:ea typeface="Verdana" pitchFamily="34" charset="0"/>
              </a:rPr>
              <a:t>. УРБАНОВИЧ</a:t>
            </a:r>
            <a:r>
              <a:rPr lang="ru-RU" sz="1600" baseline="30000" dirty="0">
                <a:latin typeface="Verdana" pitchFamily="34" charset="0"/>
                <a:ea typeface="Verdana" pitchFamily="34" charset="0"/>
              </a:rPr>
              <a:t>1</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55526" y="1685255"/>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baseline="30000" dirty="0" smtClean="0"/>
              <a:t>1</a:t>
            </a:r>
            <a:r>
              <a:rPr lang="be-BY" sz="1600" i="1" dirty="0" smtClean="0"/>
              <a:t>Белорусский </a:t>
            </a:r>
            <a:r>
              <a:rPr lang="be-BY" sz="1600" i="1" dirty="0"/>
              <a:t>государственный университет информатики и </a:t>
            </a:r>
            <a:r>
              <a:rPr lang="be-BY" sz="1600" i="1" dirty="0" smtClean="0"/>
              <a:t>радиоэлектроники,</a:t>
            </a:r>
            <a:endParaRPr lang="be-BY" sz="1600" i="1" dirty="0" smtClean="0"/>
          </a:p>
          <a:p>
            <a:r>
              <a:rPr lang="be-BY" sz="1600" i="1" baseline="30000" dirty="0" smtClean="0"/>
              <a:t>2</a:t>
            </a:r>
            <a:r>
              <a:rPr lang="be-BY" sz="1600" i="1" dirty="0" smtClean="0"/>
              <a:t>Производственное </a:t>
            </a:r>
            <a:r>
              <a:rPr lang="be-BY" sz="1600" i="1" dirty="0"/>
              <a:t>унитарное предприятие "ФреБор</a:t>
            </a:r>
            <a:endParaRPr lang="be-BY" sz="1600" i="1" dirty="0" smtClean="0"/>
          </a:p>
        </p:txBody>
      </p:sp>
    </p:spTree>
    <p:extLst>
      <p:ext uri="{BB962C8B-B14F-4D97-AF65-F5344CB8AC3E}">
        <p14:creationId xmlns:p14="http://schemas.microsoft.com/office/powerpoint/2010/main" val="414711625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Данная научная статья посвящена разработке и исследованию алгоритмов выделения стопы в контексте анализа биомеханики и биометрии. Представлены новые методы и подходы к выделению стопы на изображениях. Произведен анализ результатов экспериментов, включающих широкий спектр данных, полученных как с клинических изображений, так и из видеоматериалов. Разработанные алгоритмы демонстрируют высокую эффективность и точность в выделении стопы даже в условиях вариабельности освещения и позы. Предложены практические сценарии применения алгоритмов выделения стопы в медицинских и биометрических приложениях, таких как создание персонализированных ортопедических устройств и биометрическая идентификация. Полученные результаты способствуют развитию сферы медицинской диагностики и биометрических технологий, повышая точность и автоматизацию процессов анализа структуры стопы.</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АЛГОРИТМ ПОИСКА ОТПЕЧАТКА СТОПЫ НА ПЛАНТОГРАММЕ</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Е.А. ЗУЕВ, А.В. ЧУРАКОВ, С.А. САЛАХЛЫ, Т.С. СМОЛЬСКАЯ,</a:t>
            </a:r>
          </a:p>
          <a:p>
            <a:r>
              <a:rPr lang="ru-RU" sz="1600" dirty="0">
                <a:latin typeface="Verdana" pitchFamily="34" charset="0"/>
                <a:ea typeface="Verdana" pitchFamily="34" charset="0"/>
              </a:rPr>
              <a:t>Э.В. ДРУЦ, В.С. ГАВРИЛЕНКО</a:t>
            </a: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44361298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300" b="1" dirty="0">
                <a:solidFill>
                  <a:schemeClr val="tx1"/>
                </a:solidFill>
                <a:latin typeface="Verdana" pitchFamily="34" charset="0"/>
                <a:ea typeface="Verdana" pitchFamily="34" charset="0"/>
              </a:rPr>
              <a:t>Аннотация.</a:t>
            </a:r>
            <a:r>
              <a:rPr lang="ru-RU" sz="1300" dirty="0">
                <a:solidFill>
                  <a:schemeClr val="tx1"/>
                </a:solidFill>
                <a:latin typeface="Verdana" pitchFamily="34" charset="0"/>
                <a:ea typeface="Verdana" pitchFamily="34" charset="0"/>
              </a:rPr>
              <a:t> Проведен анализ эффективности комбинированного применения надвенного лазерного облучения крови и локальной магнитотерапии в комплексном лечении пациентов с острой </a:t>
            </a:r>
            <a:r>
              <a:rPr lang="ru-RU" sz="1300" dirty="0" err="1">
                <a:solidFill>
                  <a:schemeClr val="tx1"/>
                </a:solidFill>
                <a:latin typeface="Verdana" pitchFamily="34" charset="0"/>
                <a:ea typeface="Verdana" pitchFamily="34" charset="0"/>
              </a:rPr>
              <a:t>нейросенсорной</a:t>
            </a:r>
            <a:r>
              <a:rPr lang="ru-RU" sz="1300" dirty="0">
                <a:solidFill>
                  <a:schemeClr val="tx1"/>
                </a:solidFill>
                <a:latin typeface="Verdana" pitchFamily="34" charset="0"/>
                <a:ea typeface="Verdana" pitchFamily="34" charset="0"/>
              </a:rPr>
              <a:t> тугоухостью. Отмечен положительный терапевтический эффект: снижение слуховых порогов преимущественно в диапазонах средних и высоких частот по данным пороговой тональной аудиометрии, а также субъективное улучшение слуха пациентами. В группе пациентов где в дополнение к медикаментозному лечению проводилось применение надвенного лазерного облучения крови и локальной магнитотерапии наблюдалось более выраженное восстановление слуховой функции по данным пороговой тональной аудиометрии по сравнению с группой, где физиотерапия не применялась. В основной группе снижение слуховых порогов наблюдалось в 2 раза чаще на низких частотах, в 1,8 раза чаще на средних и в 1,9 раза чаще на высоких частотах по сравнению с группой, пролеченной только медикаментозно.</a:t>
            </a:r>
            <a:endParaRPr lang="ru-RU" sz="13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550" b="1" dirty="0">
                <a:latin typeface="Verdana" pitchFamily="34" charset="0"/>
                <a:ea typeface="Verdana" pitchFamily="34" charset="0"/>
              </a:rPr>
              <a:t>ИССЛЕДОВАНИЕ КОМБИНИРОВАННОГО ВОЗДЕЙСТВИЯ НАДВЕННОГО ЛАЗЕРНОГО ОБЛУЧЕНИЯ КРОВИ И ЛОКАЛЬНОЙ МАГНИТОТЕРАПИИ НА ВОССТАНОВЛЕНИЕ СЛУХОВОЙ ФУНКЦИИ У ПАЦИЕНТОВ С ОСТРОЙ СЕНСОНЕВРАЛЬНОЙ ТУГОУХОСТЬЮ</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2278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О.В. ВОРОТНИЦКАЯ, Л.А. МАЛЬКЕВИЧ, О.О. ЧЕШИК</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714500"/>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33161356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Разработаны составы растворов электролитов и режимы химического фосфатирования легированного редкоземельными элементами сплава магния WE43. Методами линейной </a:t>
            </a:r>
            <a:r>
              <a:rPr lang="ru-RU" sz="3400" dirty="0" err="1">
                <a:solidFill>
                  <a:schemeClr val="tx1"/>
                </a:solidFill>
                <a:latin typeface="Verdana" pitchFamily="34" charset="0"/>
                <a:ea typeface="Verdana" pitchFamily="34" charset="0"/>
              </a:rPr>
              <a:t>вольтамперометрии</a:t>
            </a:r>
            <a:r>
              <a:rPr lang="ru-RU" sz="3400" dirty="0">
                <a:solidFill>
                  <a:schemeClr val="tx1"/>
                </a:solidFill>
                <a:latin typeface="Verdana" pitchFamily="34" charset="0"/>
                <a:ea typeface="Verdana" pitchFamily="34" charset="0"/>
              </a:rPr>
              <a:t> изучены особенности процесса коррозии исследуемого сплава и защитные свойства сформированных на его поверхности конверсионных </a:t>
            </a:r>
            <a:r>
              <a:rPr lang="ru-RU" sz="3400" dirty="0" err="1">
                <a:solidFill>
                  <a:schemeClr val="tx1"/>
                </a:solidFill>
                <a:latin typeface="Verdana" pitchFamily="34" charset="0"/>
                <a:ea typeface="Verdana" pitchFamily="34" charset="0"/>
              </a:rPr>
              <a:t>фосфатсодержащих</a:t>
            </a:r>
            <a:r>
              <a:rPr lang="ru-RU" sz="3400" dirty="0">
                <a:solidFill>
                  <a:schemeClr val="tx1"/>
                </a:solidFill>
                <a:latin typeface="Verdana" pitchFamily="34" charset="0"/>
                <a:ea typeface="Verdana" pitchFamily="34" charset="0"/>
              </a:rPr>
              <a:t> покрытий. Установлено, что покрытия на основе </a:t>
            </a:r>
            <a:r>
              <a:rPr lang="ru-RU" sz="3400" dirty="0" err="1">
                <a:solidFill>
                  <a:schemeClr val="tx1"/>
                </a:solidFill>
                <a:latin typeface="Verdana" pitchFamily="34" charset="0"/>
                <a:ea typeface="Verdana" pitchFamily="34" charset="0"/>
              </a:rPr>
              <a:t>гидрофосфата</a:t>
            </a:r>
            <a:r>
              <a:rPr lang="ru-RU" sz="3400" dirty="0">
                <a:solidFill>
                  <a:schemeClr val="tx1"/>
                </a:solidFill>
                <a:latin typeface="Verdana" pitchFamily="34" charset="0"/>
                <a:ea typeface="Verdana" pitchFamily="34" charset="0"/>
              </a:rPr>
              <a:t> кальция обеспечивают наиболее высокий защитный эффект (93%) и позволяют снизить скорость коррозии сплава WE43 в физиологическом растворе Хэнка практически в 10 раз, что обусловлено формированием однородной мелкозернистой бездефектной структуры конверсионного слоя.</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ПОЛУЧЕНИЕ БИОСОВМЕСТИМЫХ КОНВЕРСИОННЫХ </a:t>
            </a:r>
            <a:br>
              <a:rPr lang="ru-RU" sz="1600" b="1" dirty="0">
                <a:latin typeface="Verdana" pitchFamily="34" charset="0"/>
                <a:ea typeface="Verdana" pitchFamily="34" charset="0"/>
              </a:rPr>
            </a:br>
            <a:r>
              <a:rPr lang="ru-RU" sz="1600" b="1" dirty="0">
                <a:latin typeface="Verdana" pitchFamily="34" charset="0"/>
                <a:ea typeface="Verdana" pitchFamily="34" charset="0"/>
              </a:rPr>
              <a:t>ПОКРЫТИЙ НА МАГНИЕВОМ СПЛАВЕ МЕДИЦИНСКОГО НАЗНАЧЕНИЯ</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75964" y="1020730"/>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А.В. ПОСПЕЛОВ, А.А. ШИРВЕЛЬ, А.А. КАСАЧ, Е.О. БОГДАН, И.И. КУРИЛО</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68307970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В статье предложен подход к моделированию помехоустойчивого алгоритма для измерения концентрации глюкозы в крови с использованием кодов </a:t>
            </a:r>
            <a:r>
              <a:rPr lang="ru-RU" sz="1400" dirty="0" err="1">
                <a:solidFill>
                  <a:schemeClr val="tx1"/>
                </a:solidFill>
                <a:latin typeface="Verdana" pitchFamily="34" charset="0"/>
                <a:ea typeface="Verdana" pitchFamily="34" charset="0"/>
              </a:rPr>
              <a:t>Баркера</a:t>
            </a:r>
            <a:r>
              <a:rPr lang="ru-RU" sz="1400" dirty="0">
                <a:solidFill>
                  <a:schemeClr val="tx1"/>
                </a:solidFill>
                <a:latin typeface="Verdana" pitchFamily="34" charset="0"/>
                <a:ea typeface="Verdana" pitchFamily="34" charset="0"/>
              </a:rPr>
              <a:t> и псевдослучайных последовательностей. Основное внимание уделено повышению точности измерений в условиях высокого уровня шумов, что особенно важно для энергоэффективных подкожных глюкозных сенсоров, работающих на низкой интенсивности флуоресценции. Разработанный метод направлен на улучшение соотношения сигнал/шум и предназначен для применения в системах непрерывного мониторинга глюкозы (CGM).</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МОДЕЛИРОВАНИЕ АЛГОРИТМА ИЗМЕРЕНИЯ ГЛЮКОЗЫ</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600" dirty="0">
                <a:latin typeface="Verdana" pitchFamily="34" charset="0"/>
                <a:ea typeface="Verdana" pitchFamily="34" charset="0"/>
              </a:rPr>
              <a:t>C.</a:t>
            </a:r>
            <a:r>
              <a:rPr lang="ru-RU" sz="1600" dirty="0">
                <a:latin typeface="Verdana" pitchFamily="34" charset="0"/>
                <a:ea typeface="Verdana" pitchFamily="34" charset="0"/>
              </a:rPr>
              <a:t>А. САЛАХЛЫ, А.Н. ОСИПОВ, В.С. ГАВРИЛЕНКО, Е.А. ЗУЕВ</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13001771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62913" y="2355726"/>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Данное исследование посвящено разработке и тестированию новых подходов для автоматического переноса вручную размеченных данных на смежные фазы компьютерной томографии (КТ) печени. Такой перенос позволяет значительно сократить время, затрачиваемое на разметку медицинских изображений, а также преодолеть проблему нехватки размеченных данных для обучения алгоритмов автоматического анализа. В рамках работы были исследованы различные методы регистрации изображений КТ печени, направленные на точное совмещение изображений разных фаз. В разработанном алгоритме используется библиотека Insight </a:t>
            </a:r>
            <a:r>
              <a:rPr lang="ru-RU" sz="1200" dirty="0" err="1">
                <a:solidFill>
                  <a:schemeClr val="tx1"/>
                </a:solidFill>
                <a:latin typeface="Verdana" pitchFamily="34" charset="0"/>
                <a:ea typeface="Verdana" pitchFamily="34" charset="0"/>
              </a:rPr>
              <a:t>Segmentation</a:t>
            </a:r>
            <a:r>
              <a:rPr lang="ru-RU" sz="1200" dirty="0">
                <a:solidFill>
                  <a:schemeClr val="tx1"/>
                </a:solidFill>
                <a:latin typeface="Verdana" pitchFamily="34" charset="0"/>
                <a:ea typeface="Verdana" pitchFamily="34" charset="0"/>
              </a:rPr>
              <a:t> </a:t>
            </a:r>
            <a:r>
              <a:rPr lang="ru-RU" sz="1200" dirty="0" err="1">
                <a:solidFill>
                  <a:schemeClr val="tx1"/>
                </a:solidFill>
                <a:latin typeface="Verdana" pitchFamily="34" charset="0"/>
                <a:ea typeface="Verdana" pitchFamily="34" charset="0"/>
              </a:rPr>
              <a:t>and</a:t>
            </a:r>
            <a:r>
              <a:rPr lang="ru-RU" sz="1200" dirty="0">
                <a:solidFill>
                  <a:schemeClr val="tx1"/>
                </a:solidFill>
                <a:latin typeface="Verdana" pitchFamily="34" charset="0"/>
                <a:ea typeface="Verdana" pitchFamily="34" charset="0"/>
              </a:rPr>
              <a:t> </a:t>
            </a:r>
            <a:r>
              <a:rPr lang="ru-RU" sz="1200" dirty="0" err="1">
                <a:solidFill>
                  <a:schemeClr val="tx1"/>
                </a:solidFill>
                <a:latin typeface="Verdana" pitchFamily="34" charset="0"/>
                <a:ea typeface="Verdana" pitchFamily="34" charset="0"/>
              </a:rPr>
              <a:t>Registration</a:t>
            </a:r>
            <a:r>
              <a:rPr lang="ru-RU" sz="1200" dirty="0">
                <a:solidFill>
                  <a:schemeClr val="tx1"/>
                </a:solidFill>
                <a:latin typeface="Verdana" pitchFamily="34" charset="0"/>
                <a:ea typeface="Verdana" pitchFamily="34" charset="0"/>
              </a:rPr>
              <a:t> </a:t>
            </a:r>
            <a:r>
              <a:rPr lang="ru-RU" sz="1200" dirty="0" err="1">
                <a:solidFill>
                  <a:schemeClr val="tx1"/>
                </a:solidFill>
                <a:latin typeface="Verdana" pitchFamily="34" charset="0"/>
                <a:ea typeface="Verdana" pitchFamily="34" charset="0"/>
              </a:rPr>
              <a:t>Toolkit</a:t>
            </a:r>
            <a:r>
              <a:rPr lang="ru-RU" sz="1200" dirty="0">
                <a:solidFill>
                  <a:schemeClr val="tx1"/>
                </a:solidFill>
                <a:latin typeface="Verdana" pitchFamily="34" charset="0"/>
                <a:ea typeface="Verdana" pitchFamily="34" charset="0"/>
              </a:rPr>
              <a:t> (ITK), в частности, модуль ITK </a:t>
            </a:r>
            <a:r>
              <a:rPr lang="ru-RU" sz="1200" dirty="0" err="1">
                <a:solidFill>
                  <a:schemeClr val="tx1"/>
                </a:solidFill>
                <a:latin typeface="Verdana" pitchFamily="34" charset="0"/>
                <a:ea typeface="Verdana" pitchFamily="34" charset="0"/>
              </a:rPr>
              <a:t>Elastix</a:t>
            </a:r>
            <a:r>
              <a:rPr lang="ru-RU" sz="1200" dirty="0">
                <a:solidFill>
                  <a:schemeClr val="tx1"/>
                </a:solidFill>
                <a:latin typeface="Verdana" pitchFamily="34" charset="0"/>
                <a:ea typeface="Verdana" pitchFamily="34" charset="0"/>
              </a:rPr>
              <a:t>, предназначенный для высокоточной регистрации медицинских изображений. Однако стандартные методы библиотеки оказались недостаточно эффективными в сложных случаях совмещения из-за анатомических и физиологических изменений между фазами. Для преодоления этих ограничений был предложен усовершенствованный метод регистрации, позволяющий повысить точность совмещения и обеспечить более надежный перенос разметки. Проведенные экспериментальные исследования демонстрируют потенциальную эффективность предложенного подхода для автоматизации процесса разметки и улучшения качества анализа медицинских изображений КТ печени. </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РАЗРАБОТКА МЕТОДА РЕГИСТРАЦИИ МУЛЬТИФАЗНЫХ КТ-ИЗОБРАЖЕНИЙ С ИСПОЛЬЗОВАНИЕМ АФИННЫХ ПРЕОБРАЗОВАНИЙ</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9091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Ю.В.СТАРИЧКОВА, А.В.ПИТИНОВ, Н. Ш. ГАЗАНОВА</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564341"/>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dirty="0"/>
              <a:t>РТУ МИРЭА, г. Москва, Россия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331077499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2711611"/>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Представлено описание цифровой диагностической технологии, разработанной на </a:t>
            </a:r>
            <a:r>
              <a:rPr lang="ru-RU" sz="1200" dirty="0" err="1">
                <a:solidFill>
                  <a:schemeClr val="tx1"/>
                </a:solidFill>
                <a:latin typeface="Verdana" pitchFamily="34" charset="0"/>
                <a:ea typeface="Verdana" pitchFamily="34" charset="0"/>
              </a:rPr>
              <a:t>медикобиологической</a:t>
            </a:r>
            <a:r>
              <a:rPr lang="ru-RU" sz="1200" dirty="0">
                <a:solidFill>
                  <a:schemeClr val="tx1"/>
                </a:solidFill>
                <a:latin typeface="Verdana" pitchFamily="34" charset="0"/>
                <a:ea typeface="Verdana" pitchFamily="34" charset="0"/>
              </a:rPr>
              <a:t> основе метода </a:t>
            </a:r>
            <a:r>
              <a:rPr lang="ru-RU" sz="1200" dirty="0" err="1">
                <a:solidFill>
                  <a:schemeClr val="tx1"/>
                </a:solidFill>
                <a:latin typeface="Verdana" pitchFamily="34" charset="0"/>
                <a:ea typeface="Verdana" pitchFamily="34" charset="0"/>
              </a:rPr>
              <a:t>И.Накатани</a:t>
            </a:r>
            <a:r>
              <a:rPr lang="ru-RU" sz="1200" dirty="0">
                <a:solidFill>
                  <a:schemeClr val="tx1"/>
                </a:solidFill>
                <a:latin typeface="Verdana" pitchFamily="34" charset="0"/>
                <a:ea typeface="Verdana" pitchFamily="34" charset="0"/>
              </a:rPr>
              <a:t>, особенности и возможности ее реализации с цифровым устройством «Мастер Здоровья», разработанного как изделие медицинского назначения для серийного производства и относящегося к категории медицинских Интернет-вещей (</a:t>
            </a:r>
            <a:r>
              <a:rPr lang="ru-RU" sz="1200" dirty="0" err="1">
                <a:solidFill>
                  <a:schemeClr val="tx1"/>
                </a:solidFill>
                <a:latin typeface="Verdana" pitchFamily="34" charset="0"/>
                <a:ea typeface="Verdana" pitchFamily="34" charset="0"/>
              </a:rPr>
              <a:t>IoMT</a:t>
            </a:r>
            <a:r>
              <a:rPr lang="ru-RU" sz="1200" dirty="0">
                <a:solidFill>
                  <a:schemeClr val="tx1"/>
                </a:solidFill>
                <a:latin typeface="Verdana" pitchFamily="34" charset="0"/>
                <a:ea typeface="Verdana" pitchFamily="34" charset="0"/>
              </a:rPr>
              <a:t>) по набору своих функций. Проведены пилотные обследования добровольцев с различными особенностями нозологии в объеме, необходимом при формировании распознающих эталонов для определения уровня и источника нарушений здоровья и для работы машинно-обучаемой экспертной системы поддержки диагностирования. Приведены результаты практической апробации и приемочных клинических испытаний с широким представительством различных групп населения. Определены направления использования цифровой диагностической технологии с применением </a:t>
            </a:r>
            <a:r>
              <a:rPr lang="ru-RU" sz="1200" dirty="0" err="1">
                <a:solidFill>
                  <a:schemeClr val="tx1"/>
                </a:solidFill>
                <a:latin typeface="Verdana" pitchFamily="34" charset="0"/>
                <a:ea typeface="Verdana" pitchFamily="34" charset="0"/>
              </a:rPr>
              <a:t>IoMT</a:t>
            </a:r>
            <a:r>
              <a:rPr lang="ru-RU" sz="1200" dirty="0">
                <a:solidFill>
                  <a:schemeClr val="tx1"/>
                </a:solidFill>
                <a:latin typeface="Verdana" pitchFamily="34" charset="0"/>
                <a:ea typeface="Verdana" pitchFamily="34" charset="0"/>
              </a:rPr>
              <a:t> «Мастер Здоровья» и связанные с ними перспективы цифровизации в сфере здравоохранения.</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5800" y="416898"/>
            <a:ext cx="7772400" cy="1102519"/>
          </a:xfrm>
        </p:spPr>
        <p:txBody>
          <a:bodyPr>
            <a:noAutofit/>
          </a:bodyPr>
          <a:lstStyle/>
          <a:p>
            <a:r>
              <a:rPr lang="ru-RU" sz="1600" b="1" dirty="0">
                <a:latin typeface="Verdana" pitchFamily="34" charset="0"/>
                <a:ea typeface="Verdana" pitchFamily="34" charset="0"/>
              </a:rPr>
              <a:t>ЦИФРОВАЯ ДИАГНОСТИКА И ПЕРСПЕКТИВЫ ЦИФРОВИЗАЦИИ </a:t>
            </a:r>
            <a:br>
              <a:rPr lang="ru-RU" sz="1600" b="1" dirty="0">
                <a:latin typeface="Verdana" pitchFamily="34" charset="0"/>
                <a:ea typeface="Verdana" pitchFamily="34" charset="0"/>
              </a:rPr>
            </a:br>
            <a:r>
              <a:rPr lang="ru-RU" sz="1600" b="1" dirty="0">
                <a:latin typeface="Verdana" pitchFamily="34" charset="0"/>
                <a:ea typeface="Verdana" pitchFamily="34" charset="0"/>
              </a:rPr>
              <a:t>В ЗДРАВООХРАНЕНИИ С ПРИМЕНЕНИЕМ </a:t>
            </a:r>
            <a:r>
              <a:rPr lang="ru-RU" sz="1600" b="1" dirty="0" err="1">
                <a:latin typeface="Verdana" pitchFamily="34" charset="0"/>
                <a:ea typeface="Verdana" pitchFamily="34" charset="0"/>
              </a:rPr>
              <a:t>IoMT</a:t>
            </a:r>
            <a:r>
              <a:rPr lang="ru-RU" sz="1600" b="1" dirty="0">
                <a:latin typeface="Verdana" pitchFamily="34" charset="0"/>
                <a:ea typeface="Verdana" pitchFamily="34" charset="0"/>
              </a:rPr>
              <a:t> «МАСТЕР ЗДОРОВЬЯ»</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4653" y="102074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Г.Б. ГРЕБИНЕВИЧ</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В.В. ТКАЧЕНКО</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Л.Б. ХРУСТИЦКАЯ</a:t>
            </a:r>
            <a:r>
              <a:rPr lang="ru-RU" sz="1600" baseline="30000" dirty="0">
                <a:latin typeface="Verdana" pitchFamily="34" charset="0"/>
                <a:ea typeface="Verdana" pitchFamily="34" charset="0"/>
              </a:rPr>
              <a:t>1</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57758" y="1677189"/>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Ноосферные технологии,</a:t>
            </a:r>
          </a:p>
          <a:p>
            <a:r>
              <a:rPr lang="ru-RU" sz="1600" i="1" baseline="30000" dirty="0"/>
              <a:t>2</a:t>
            </a:r>
            <a:r>
              <a:rPr lang="ru-RU" sz="1600" i="1" dirty="0"/>
              <a:t>Объединенный институт проблем информатики Национальной академии наук Беларуси </a:t>
            </a:r>
          </a:p>
        </p:txBody>
      </p:sp>
    </p:spTree>
    <p:extLst>
      <p:ext uri="{BB962C8B-B14F-4D97-AF65-F5344CB8AC3E}">
        <p14:creationId xmlns:p14="http://schemas.microsoft.com/office/powerpoint/2010/main" val="428280028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Обсуждаются проблемы реализации программного обеспечения верхнего и нижнего уровней комплекса оценки скоростей распространения пульсовой волны в магистральных сосудах и сосудах микроциркуляторного русла. Предложен алгоритм регистрации исключительных ситуаций и передачи информации о них на ПО верхнего уровня без использования механизма исключений. Описан способ форматирования строк, выделенных в статической области памяти. Обсуждается вопрос определения оптимального размера буферов для хранения данных, поступающих от датчиков с различными (отличающимися на порядок) скоростями передачи данных. Определена и обоснована структура данных для оптимального взаимодействия с потоками данных в ПО верхнего уровня.</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ОСОБЕННОСТИ РЕАЛИЗАЦИИ ПРОГРАММНОГО ОБЕСПЕЧЕНИЯ</a:t>
            </a:r>
            <a:br>
              <a:rPr lang="ru-RU" sz="1600" b="1" dirty="0">
                <a:latin typeface="Verdana" pitchFamily="34" charset="0"/>
                <a:ea typeface="Verdana" pitchFamily="34" charset="0"/>
              </a:rPr>
            </a:br>
            <a:r>
              <a:rPr lang="ru-RU" sz="1600" b="1" dirty="0">
                <a:latin typeface="Verdana" pitchFamily="34" charset="0"/>
                <a:ea typeface="Verdana" pitchFamily="34" charset="0"/>
              </a:rPr>
              <a:t>ДЛЯ КОМПЬЮТЕРИЗИРОВАННОГО КОМПЛЕКСА</a:t>
            </a:r>
            <a:br>
              <a:rPr lang="ru-RU" sz="1600" b="1" dirty="0">
                <a:latin typeface="Verdana" pitchFamily="34" charset="0"/>
                <a:ea typeface="Verdana" pitchFamily="34" charset="0"/>
              </a:rPr>
            </a:br>
            <a:r>
              <a:rPr lang="ru-RU" sz="1600" b="1" dirty="0">
                <a:latin typeface="Verdana" pitchFamily="34" charset="0"/>
                <a:ea typeface="Verdana" pitchFamily="34" charset="0"/>
              </a:rPr>
              <a:t>ОЦЕНКИ СКОРОСТИ РАСПРОСТРАНЕНИЯ ПУЛЬСОВОЙ ВОЛНЫ</a:t>
            </a:r>
            <a:br>
              <a:rPr lang="ru-RU" sz="1600" b="1" dirty="0">
                <a:latin typeface="Verdana" pitchFamily="34" charset="0"/>
                <a:ea typeface="Verdana"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А.В. ЛЕБЕДЕВСКИЙ</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64149449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Метод </a:t>
            </a:r>
            <a:r>
              <a:rPr lang="ru-RU" sz="1400" dirty="0" err="1">
                <a:solidFill>
                  <a:schemeClr val="tx1"/>
                </a:solidFill>
                <a:latin typeface="Verdana" pitchFamily="34" charset="0"/>
                <a:ea typeface="Verdana" pitchFamily="34" charset="0"/>
              </a:rPr>
              <a:t>лазеропунктуры</a:t>
            </a:r>
            <a:r>
              <a:rPr lang="ru-RU" sz="1400" dirty="0">
                <a:solidFill>
                  <a:schemeClr val="tx1"/>
                </a:solidFill>
                <a:latin typeface="Verdana" pitchFamily="34" charset="0"/>
                <a:ea typeface="Verdana" pitchFamily="34" charset="0"/>
              </a:rPr>
              <a:t> предложен для лечения пациентов </a:t>
            </a:r>
            <a:r>
              <a:rPr lang="ru-RU" sz="1400" dirty="0" err="1">
                <a:solidFill>
                  <a:schemeClr val="tx1"/>
                </a:solidFill>
                <a:latin typeface="Verdana" pitchFamily="34" charset="0"/>
                <a:ea typeface="Verdana" pitchFamily="34" charset="0"/>
              </a:rPr>
              <a:t>смиофасциальным</a:t>
            </a:r>
            <a:r>
              <a:rPr lang="ru-RU" sz="1400" dirty="0">
                <a:solidFill>
                  <a:schemeClr val="tx1"/>
                </a:solidFill>
                <a:latin typeface="Verdana" pitchFamily="34" charset="0"/>
                <a:ea typeface="Verdana" pitchFamily="34" charset="0"/>
              </a:rPr>
              <a:t> болевым синдромом лица. Использование </a:t>
            </a:r>
            <a:r>
              <a:rPr lang="ru-RU" sz="1400" dirty="0" err="1">
                <a:solidFill>
                  <a:schemeClr val="tx1"/>
                </a:solidFill>
                <a:latin typeface="Verdana" pitchFamily="34" charset="0"/>
                <a:ea typeface="Verdana" pitchFamily="34" charset="0"/>
              </a:rPr>
              <a:t>лазеропунктуры</a:t>
            </a:r>
            <a:r>
              <a:rPr lang="ru-RU" sz="1400" dirty="0">
                <a:solidFill>
                  <a:schemeClr val="tx1"/>
                </a:solidFill>
                <a:latin typeface="Verdana" pitchFamily="34" charset="0"/>
                <a:ea typeface="Verdana" pitchFamily="34" charset="0"/>
              </a:rPr>
              <a:t> способствует улучшению течения заболевания и уменьшает болевой синдром.</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ЛАЗЕРОПУНКТУРА В ЛЕЧЕНИИ ПАЦИЕНТОВ</a:t>
            </a:r>
            <a:br>
              <a:rPr lang="ru-RU" sz="1600" b="1" dirty="0">
                <a:latin typeface="Verdana" pitchFamily="34" charset="0"/>
                <a:ea typeface="Verdana" pitchFamily="34" charset="0"/>
              </a:rPr>
            </a:br>
            <a:r>
              <a:rPr lang="ru-RU" sz="1600" b="1" dirty="0">
                <a:latin typeface="Verdana" pitchFamily="34" charset="0"/>
                <a:ea typeface="Verdana" pitchFamily="34" charset="0"/>
              </a:rPr>
              <a:t>С МИОФАСЦИАЛЬНЫМИ БОЛЕВЫМИ СИНДРОМАМИ ЛИЦА</a:t>
            </a:r>
            <a:br>
              <a:rPr lang="ru-RU" sz="1600" b="1" dirty="0">
                <a:latin typeface="Verdana" pitchFamily="34" charset="0"/>
                <a:ea typeface="Verdana"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Л.В. ПОДСАДЧИК, А.П. СИВАКОВ, Л.А. МАЛЬКЕВИЧ,</a:t>
            </a:r>
          </a:p>
          <a:p>
            <a:r>
              <a:rPr lang="ru-RU" sz="1600" dirty="0">
                <a:latin typeface="Verdana" pitchFamily="34" charset="0"/>
                <a:ea typeface="Verdana" pitchFamily="34" charset="0"/>
              </a:rPr>
              <a:t>С.М. МАНКЕВИЧ, Т.И. ГРЕКОВА</a:t>
            </a: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dirty="0"/>
              <a:t>УО «Белорусский государственный медицинский университет»</a:t>
            </a:r>
          </a:p>
        </p:txBody>
      </p:sp>
    </p:spTree>
    <p:extLst>
      <p:ext uri="{BB962C8B-B14F-4D97-AF65-F5344CB8AC3E}">
        <p14:creationId xmlns:p14="http://schemas.microsoft.com/office/powerpoint/2010/main" val="274173700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Своевременное обращение за медицинской помощью и начало восстановительного лечения снижает риск асептического некроза. Применение магнитотерапии и электролечения купирует болевой синдром, снижает воспаление и восстанавливает трофику тканей.</a:t>
            </a:r>
          </a:p>
          <a:p>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ФИЗИЧЕСКИЕ ФАКТОРЫ В ПРОФИЛАКТИКЕ И ЛЕЧЕНИИ</a:t>
            </a:r>
            <a:br>
              <a:rPr lang="ru-RU" sz="1600" b="1" dirty="0">
                <a:latin typeface="Verdana" pitchFamily="34" charset="0"/>
                <a:ea typeface="Verdana" pitchFamily="34" charset="0"/>
              </a:rPr>
            </a:br>
            <a:r>
              <a:rPr lang="ru-RU" sz="1600" b="1" dirty="0">
                <a:latin typeface="Verdana" pitchFamily="34" charset="0"/>
                <a:ea typeface="Verdana" pitchFamily="34" charset="0"/>
              </a:rPr>
              <a:t>БОЛЕЗНИ ШЛЯТТЕРА</a:t>
            </a:r>
            <a:br>
              <a:rPr lang="ru-RU" sz="1600" b="1" dirty="0">
                <a:latin typeface="Verdana" pitchFamily="34" charset="0"/>
                <a:ea typeface="Verdana"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А.С. ВАНДА, О.О.ЧЕШИК, Л.А. МАЛЬКЕВИЧ, Е.В. РЫСЕВЕЦ</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34245802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300" b="1" dirty="0">
                <a:solidFill>
                  <a:schemeClr val="tx1"/>
                </a:solidFill>
                <a:latin typeface="Verdana" pitchFamily="34" charset="0"/>
                <a:ea typeface="Verdana" pitchFamily="34" charset="0"/>
              </a:rPr>
              <a:t>Аннотация.</a:t>
            </a:r>
            <a:r>
              <a:rPr lang="ru-RU" sz="1300" dirty="0">
                <a:solidFill>
                  <a:schemeClr val="tx1"/>
                </a:solidFill>
                <a:latin typeface="Verdana" pitchFamily="34" charset="0"/>
                <a:ea typeface="Verdana" pitchFamily="34" charset="0"/>
              </a:rPr>
              <a:t> Статья посвящена автоматизации обработки медицинских данных с использованием технологий искусственного интеллекта (ИИ) и компьютерного зрения, особенно в кардиологии. Рассматриваются методы машинного обучения, включая глубокое обучение и OCR (оптическое распознавание символов), для анализа эхокардиограмм и других медицинских изображений. Проект направлен на автоматизацию ввода и обработки данных (биохимических анализов и данных суточного мониторирования артериального давления), что сокращает вероятность ошибок и ускоряет рабочие процессы. Внедрение технологии </a:t>
            </a:r>
            <a:r>
              <a:rPr lang="ru-RU" sz="1300" dirty="0" err="1">
                <a:solidFill>
                  <a:schemeClr val="tx1"/>
                </a:solidFill>
                <a:latin typeface="Verdana" pitchFamily="34" charset="0"/>
                <a:ea typeface="Verdana" pitchFamily="34" charset="0"/>
              </a:rPr>
              <a:t>суперразрешения</a:t>
            </a:r>
            <a:r>
              <a:rPr lang="ru-RU" sz="1300" dirty="0">
                <a:solidFill>
                  <a:schemeClr val="tx1"/>
                </a:solidFill>
                <a:latin typeface="Verdana" pitchFamily="34" charset="0"/>
                <a:ea typeface="Verdana" pitchFamily="34" charset="0"/>
              </a:rPr>
              <a:t> изображений (</a:t>
            </a:r>
            <a:r>
              <a:rPr lang="ru-RU" sz="1300" dirty="0" err="1">
                <a:solidFill>
                  <a:schemeClr val="tx1"/>
                </a:solidFill>
                <a:latin typeface="Verdana" pitchFamily="34" charset="0"/>
                <a:ea typeface="Verdana" pitchFamily="34" charset="0"/>
              </a:rPr>
              <a:t>RealESRGAN</a:t>
            </a:r>
            <a:r>
              <a:rPr lang="ru-RU" sz="1300" dirty="0">
                <a:solidFill>
                  <a:schemeClr val="tx1"/>
                </a:solidFill>
                <a:latin typeface="Verdana" pitchFamily="34" charset="0"/>
                <a:ea typeface="Verdana" pitchFamily="34" charset="0"/>
              </a:rPr>
              <a:t>) и модулей для сегментации текста способствует повышению точности распознавания данных. Проект демонстрирует потенциал для интеграции в системы персонализированного лечения и диагностики гипертонических заболеваний. </a:t>
            </a:r>
            <a:endParaRPr lang="ru-RU" sz="13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АВТОМАТИЗАЦИЯ ОБРАБОТКИ МЕДИЦИНСКИХ ДАННЫХ С ИСПОЛЬЗОВАНИЕМ КОМПЬЮТЕРНОГО ЗРЕНИЯ: ПОДХОДЫ И ПЕРСПЕКТИВЫ ВНЕДРЕНИЯ В КАРДИОЛОГИИ</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767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Е.А. КУРЛЮК, Н.А. ЛАРЧЕНКО, М.В. ДАВЫДОВ, Е.К. КУРЛЯНСКАЯ</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894927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000" b="1" dirty="0" smtClean="0">
                <a:solidFill>
                  <a:schemeClr val="tx1"/>
                </a:solidFill>
                <a:latin typeface="Verdana" pitchFamily="34" charset="0"/>
                <a:ea typeface="Verdana" pitchFamily="34" charset="0"/>
              </a:rPr>
              <a:t>Аннотация.</a:t>
            </a:r>
            <a:r>
              <a:rPr lang="ru-RU" sz="1000" dirty="0">
                <a:solidFill>
                  <a:schemeClr val="tx1"/>
                </a:solidFill>
                <a:latin typeface="Verdana" pitchFamily="34" charset="0"/>
                <a:ea typeface="Verdana" pitchFamily="34" charset="0"/>
              </a:rPr>
              <a:t> Цель работы – обосновать этиотропное применение методов рефлексотерапии (РТ) при </a:t>
            </a:r>
            <a:r>
              <a:rPr lang="ru-RU" sz="1000" dirty="0" err="1">
                <a:solidFill>
                  <a:schemeClr val="tx1"/>
                </a:solidFill>
                <a:latin typeface="Verdana" pitchFamily="34" charset="0"/>
                <a:ea typeface="Verdana" pitchFamily="34" charset="0"/>
              </a:rPr>
              <a:t>цефалгическом</a:t>
            </a:r>
            <a:r>
              <a:rPr lang="ru-RU" sz="1000" dirty="0">
                <a:solidFill>
                  <a:schemeClr val="tx1"/>
                </a:solidFill>
                <a:latin typeface="Verdana" pitchFamily="34" charset="0"/>
                <a:ea typeface="Verdana" pitchFamily="34" charset="0"/>
              </a:rPr>
              <a:t> синдроме различной этиологии. Объекты и методы. При  регионарной церебральной </a:t>
            </a:r>
            <a:r>
              <a:rPr lang="ru-RU" sz="1000" dirty="0" err="1">
                <a:solidFill>
                  <a:schemeClr val="tx1"/>
                </a:solidFill>
                <a:latin typeface="Verdana" pitchFamily="34" charset="0"/>
                <a:ea typeface="Verdana" pitchFamily="34" charset="0"/>
              </a:rPr>
              <a:t>ангиодистонии</a:t>
            </a:r>
            <a:r>
              <a:rPr lang="ru-RU" sz="1000" dirty="0">
                <a:solidFill>
                  <a:schemeClr val="tx1"/>
                </a:solidFill>
                <a:latin typeface="Verdana" pitchFamily="34" charset="0"/>
                <a:ea typeface="Verdana" pitchFamily="34" charset="0"/>
              </a:rPr>
              <a:t> используют иглоукалывание точек </a:t>
            </a:r>
            <a:r>
              <a:rPr lang="ru-RU" sz="1000" dirty="0" err="1">
                <a:solidFill>
                  <a:schemeClr val="tx1"/>
                </a:solidFill>
                <a:latin typeface="Verdana" pitchFamily="34" charset="0"/>
                <a:ea typeface="Verdana" pitchFamily="34" charset="0"/>
              </a:rPr>
              <a:t>сосудорегулирующего</a:t>
            </a:r>
            <a:r>
              <a:rPr lang="ru-RU" sz="1000" dirty="0">
                <a:solidFill>
                  <a:schemeClr val="tx1"/>
                </a:solidFill>
                <a:latin typeface="Verdana" pitchFamily="34" charset="0"/>
                <a:ea typeface="Verdana" pitchFamily="34" charset="0"/>
              </a:rPr>
              <a:t>, седативного вегетативно действия, аурикулярных: 55, 19, 59, 100. Показана поверхностная РТ воротниковой зоны, вакуумный массаж, «</a:t>
            </a:r>
            <a:r>
              <a:rPr lang="ru-RU" sz="1000" dirty="0" err="1">
                <a:solidFill>
                  <a:schemeClr val="tx1"/>
                </a:solidFill>
                <a:latin typeface="Verdana" pitchFamily="34" charset="0"/>
                <a:ea typeface="Verdana" pitchFamily="34" charset="0"/>
              </a:rPr>
              <a:t>Гуаша</a:t>
            </a:r>
            <a:r>
              <a:rPr lang="ru-RU" sz="1000" dirty="0">
                <a:solidFill>
                  <a:schemeClr val="tx1"/>
                </a:solidFill>
                <a:latin typeface="Verdana" pitchFamily="34" charset="0"/>
                <a:ea typeface="Verdana" pitchFamily="34" charset="0"/>
              </a:rPr>
              <a:t>» массаж скребком, </a:t>
            </a:r>
            <a:r>
              <a:rPr lang="ru-RU" sz="1000" dirty="0" err="1">
                <a:solidFill>
                  <a:schemeClr val="tx1"/>
                </a:solidFill>
                <a:latin typeface="Verdana" pitchFamily="34" charset="0"/>
                <a:ea typeface="Verdana" pitchFamily="34" charset="0"/>
              </a:rPr>
              <a:t>карбоксирефлексотерапия</a:t>
            </a:r>
            <a:r>
              <a:rPr lang="ru-RU" sz="1000" dirty="0">
                <a:solidFill>
                  <a:schemeClr val="tx1"/>
                </a:solidFill>
                <a:latin typeface="Verdana" pitchFamily="34" charset="0"/>
                <a:ea typeface="Verdana" pitchFamily="34" charset="0"/>
              </a:rPr>
              <a:t> на точки и зоны скальпа, </a:t>
            </a:r>
            <a:r>
              <a:rPr lang="ru-RU" sz="1000" dirty="0" err="1">
                <a:solidFill>
                  <a:schemeClr val="tx1"/>
                </a:solidFill>
                <a:latin typeface="Verdana" pitchFamily="34" charset="0"/>
                <a:ea typeface="Verdana" pitchFamily="34" charset="0"/>
              </a:rPr>
              <a:t>электроакупунктура</a:t>
            </a:r>
            <a:r>
              <a:rPr lang="ru-RU" sz="1000" dirty="0">
                <a:solidFill>
                  <a:schemeClr val="tx1"/>
                </a:solidFill>
                <a:latin typeface="Verdana" pitchFamily="34" charset="0"/>
                <a:ea typeface="Verdana" pitchFamily="34" charset="0"/>
              </a:rPr>
              <a:t> импульсным биполярным током. При смешанных сосудистых механизмах (мигрень) используются тормозной и возбуждающий методы воздействия в соответствии с фазами ангиоспазма и </a:t>
            </a:r>
            <a:r>
              <a:rPr lang="ru-RU" sz="1000" dirty="0" err="1">
                <a:solidFill>
                  <a:schemeClr val="tx1"/>
                </a:solidFill>
                <a:latin typeface="Verdana" pitchFamily="34" charset="0"/>
                <a:ea typeface="Verdana" pitchFamily="34" charset="0"/>
              </a:rPr>
              <a:t>вазодилятации</a:t>
            </a:r>
            <a:r>
              <a:rPr lang="ru-RU" sz="1000" dirty="0">
                <a:solidFill>
                  <a:schemeClr val="tx1"/>
                </a:solidFill>
                <a:latin typeface="Verdana" pitchFamily="34" charset="0"/>
                <a:ea typeface="Verdana" pitchFamily="34" charset="0"/>
              </a:rPr>
              <a:t>. При цефалгии, обусловленной мышечным напряжением (неврозы), используют общие точки седативного действия в сочетании с </a:t>
            </a:r>
            <a:r>
              <a:rPr lang="ru-RU" sz="1000" dirty="0" err="1">
                <a:solidFill>
                  <a:schemeClr val="tx1"/>
                </a:solidFill>
                <a:latin typeface="Verdana" pitchFamily="34" charset="0"/>
                <a:ea typeface="Verdana" pitchFamily="34" charset="0"/>
              </a:rPr>
              <a:t>терморефлексотерапией</a:t>
            </a:r>
            <a:r>
              <a:rPr lang="ru-RU" sz="1000" dirty="0">
                <a:solidFill>
                  <a:schemeClr val="tx1"/>
                </a:solidFill>
                <a:latin typeface="Verdana" pitchFamily="34" charset="0"/>
                <a:ea typeface="Verdana" pitchFamily="34" charset="0"/>
              </a:rPr>
              <a:t>, методом поверхностного иглоукалывания, </a:t>
            </a:r>
            <a:r>
              <a:rPr lang="ru-RU" sz="1000" dirty="0" err="1">
                <a:solidFill>
                  <a:schemeClr val="tx1"/>
                </a:solidFill>
                <a:latin typeface="Verdana" pitchFamily="34" charset="0"/>
                <a:ea typeface="Verdana" pitchFamily="34" charset="0"/>
              </a:rPr>
              <a:t>скальпоэлектроакупунктуры</a:t>
            </a:r>
            <a:r>
              <a:rPr lang="ru-RU" sz="1000" dirty="0">
                <a:solidFill>
                  <a:schemeClr val="tx1"/>
                </a:solidFill>
                <a:latin typeface="Verdana" pitchFamily="34" charset="0"/>
                <a:ea typeface="Verdana" pitchFamily="34" charset="0"/>
              </a:rPr>
              <a:t>. При </a:t>
            </a:r>
            <a:r>
              <a:rPr lang="ru-RU" sz="1000" dirty="0" err="1">
                <a:solidFill>
                  <a:schemeClr val="tx1"/>
                </a:solidFill>
                <a:latin typeface="Verdana" pitchFamily="34" charset="0"/>
                <a:ea typeface="Verdana" pitchFamily="34" charset="0"/>
              </a:rPr>
              <a:t>миофасциальном</a:t>
            </a:r>
            <a:r>
              <a:rPr lang="ru-RU" sz="1000" dirty="0">
                <a:solidFill>
                  <a:schemeClr val="tx1"/>
                </a:solidFill>
                <a:latin typeface="Verdana" pitchFamily="34" charset="0"/>
                <a:ea typeface="Verdana" pitchFamily="34" charset="0"/>
              </a:rPr>
              <a:t> синдроме лечение цефалгии мышечного напряжения обусловлено сегментарно-релаксирующим эффектом РТ. Невралгическая и </a:t>
            </a:r>
            <a:r>
              <a:rPr lang="ru-RU" sz="1000" dirty="0" err="1">
                <a:solidFill>
                  <a:schemeClr val="tx1"/>
                </a:solidFill>
                <a:latin typeface="Verdana" pitchFamily="34" charset="0"/>
                <a:ea typeface="Verdana" pitchFamily="34" charset="0"/>
              </a:rPr>
              <a:t>психалгическая</a:t>
            </a:r>
            <a:r>
              <a:rPr lang="ru-RU" sz="1000" dirty="0">
                <a:solidFill>
                  <a:schemeClr val="tx1"/>
                </a:solidFill>
                <a:latin typeface="Verdana" pitchFamily="34" charset="0"/>
                <a:ea typeface="Verdana" pitchFamily="34" charset="0"/>
              </a:rPr>
              <a:t> цефалгия успешно лечится методами РТ по тормозной методике, направленной на погашение патологической доминанты, обусловленной дисфункцией центральной </a:t>
            </a:r>
            <a:r>
              <a:rPr lang="ru-RU" sz="1000" dirty="0" err="1">
                <a:solidFill>
                  <a:schemeClr val="tx1"/>
                </a:solidFill>
                <a:latin typeface="Verdana" pitchFamily="34" charset="0"/>
                <a:ea typeface="Verdana" pitchFamily="34" charset="0"/>
              </a:rPr>
              <a:t>антиноцицептивной</a:t>
            </a:r>
            <a:r>
              <a:rPr lang="ru-RU" sz="1000" dirty="0">
                <a:solidFill>
                  <a:schemeClr val="tx1"/>
                </a:solidFill>
                <a:latin typeface="Verdana" pitchFamily="34" charset="0"/>
                <a:ea typeface="Verdana" pitchFamily="34" charset="0"/>
              </a:rPr>
              <a:t> системы. Результаты. Эффективность РТ </a:t>
            </a:r>
            <a:r>
              <a:rPr lang="ru-RU" sz="1000" dirty="0" err="1">
                <a:solidFill>
                  <a:schemeClr val="tx1"/>
                </a:solidFill>
                <a:latin typeface="Verdana" pitchFamily="34" charset="0"/>
                <a:ea typeface="Verdana" pitchFamily="34" charset="0"/>
              </a:rPr>
              <a:t>цефалгического</a:t>
            </a:r>
            <a:r>
              <a:rPr lang="ru-RU" sz="1000" dirty="0">
                <a:solidFill>
                  <a:schemeClr val="tx1"/>
                </a:solidFill>
                <a:latin typeface="Verdana" pitchFamily="34" charset="0"/>
                <a:ea typeface="Verdana" pitchFamily="34" charset="0"/>
              </a:rPr>
              <a:t> синдрома с использованием этиотропной РТ составляет 65–68%. Заключение: выявление ведущей </a:t>
            </a:r>
            <a:r>
              <a:rPr lang="ru-RU" sz="1000" dirty="0" err="1">
                <a:solidFill>
                  <a:schemeClr val="tx1"/>
                </a:solidFill>
                <a:latin typeface="Verdana" pitchFamily="34" charset="0"/>
                <a:ea typeface="Verdana" pitchFamily="34" charset="0"/>
              </a:rPr>
              <a:t>этиопатофизиологической</a:t>
            </a:r>
            <a:r>
              <a:rPr lang="ru-RU" sz="1000" dirty="0">
                <a:solidFill>
                  <a:schemeClr val="tx1"/>
                </a:solidFill>
                <a:latin typeface="Verdana" pitchFamily="34" charset="0"/>
                <a:ea typeface="Verdana" pitchFamily="34" charset="0"/>
              </a:rPr>
              <a:t> составляющей в клинической картине цефалгии достоверно повышает терапевтическую эффективность  рефлексотерапии.</a:t>
            </a:r>
            <a:endParaRPr lang="ru-RU" sz="10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ЭТИОТРОПНАЯ РЕФЛЕКСОТЕРАПИЯ</a:t>
            </a:r>
            <a:br>
              <a:rPr lang="ru-RU" sz="1600" b="1" dirty="0">
                <a:latin typeface="Verdana" pitchFamily="34" charset="0"/>
                <a:ea typeface="Verdana" pitchFamily="34" charset="0"/>
              </a:rPr>
            </a:br>
            <a:r>
              <a:rPr lang="ru-RU" sz="1600" b="1" dirty="0">
                <a:latin typeface="Verdana" pitchFamily="34" charset="0"/>
                <a:ea typeface="Verdana" pitchFamily="34" charset="0"/>
              </a:rPr>
              <a:t>ЦЕФАЛГИЧЕСКОГО СИНДРОМА ЦЕРЕБРАЛЬНОГО ГЕНЕЗА</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С.М. МАНКЕВИЧ, А.П. СИВАКОВ, Л.В. ПОДСАДЧИК, Т.И. ГРЕКОВА, </a:t>
            </a:r>
            <a:endParaRPr lang="ru-RU" sz="1600" dirty="0" smtClean="0">
              <a:latin typeface="Verdana" pitchFamily="34" charset="0"/>
              <a:ea typeface="Verdana" pitchFamily="34" charset="0"/>
            </a:endParaRPr>
          </a:p>
          <a:p>
            <a:r>
              <a:rPr lang="ru-RU" sz="1600" dirty="0" smtClean="0">
                <a:latin typeface="Verdana" pitchFamily="34" charset="0"/>
                <a:ea typeface="Verdana" pitchFamily="34" charset="0"/>
              </a:rPr>
              <a:t>О.И</a:t>
            </a:r>
            <a:r>
              <a:rPr lang="ru-RU" sz="1600" dirty="0">
                <a:latin typeface="Verdana" pitchFamily="34" charset="0"/>
                <a:ea typeface="Verdana" pitchFamily="34" charset="0"/>
              </a:rPr>
              <a:t>. ЖОЛНЕРОВИЧ</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dirty="0"/>
              <a:t>Институт повышения квалификации и переподготовки кадров </a:t>
            </a:r>
            <a:r>
              <a:rPr lang="ru-RU" sz="1600" i="1" dirty="0" smtClean="0"/>
              <a:t>здравоохранения, </a:t>
            </a:r>
            <a:r>
              <a:rPr lang="ru-RU" sz="1600" i="1" dirty="0"/>
              <a:t>Белорусского государственного медицинского университета</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334133185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809470"/>
            <a:ext cx="8856984" cy="1817340"/>
          </a:xfrm>
        </p:spPr>
        <p:txBody>
          <a:bodyPr>
            <a:noAutofit/>
          </a:bodyPr>
          <a:lstStyle/>
          <a:p>
            <a:pPr algn="just"/>
            <a:r>
              <a:rPr lang="ru-RU" sz="1150" b="1" dirty="0">
                <a:solidFill>
                  <a:schemeClr val="tx1"/>
                </a:solidFill>
                <a:latin typeface="Verdana" pitchFamily="34" charset="0"/>
                <a:ea typeface="Verdana" pitchFamily="34" charset="0"/>
              </a:rPr>
              <a:t>Аннотация.</a:t>
            </a:r>
            <a:r>
              <a:rPr lang="ru-RU" sz="1150" dirty="0">
                <a:solidFill>
                  <a:schemeClr val="tx1"/>
                </a:solidFill>
                <a:latin typeface="Verdana" pitchFamily="34" charset="0"/>
                <a:ea typeface="Verdana" pitchFamily="34" charset="0"/>
              </a:rPr>
              <a:t> Лучевая терапия после мастэктомии при диагнозе рак молочной железы является одним из этапов лечения онкологического заболевания. Основная задача лучевого лечения состоит в минимизации дозовых нагрузок ионизирующего излучения на кожу и подкожные ткани, а также в повышении точности доставки дозы в объем опухоли. С этой целью используются вспомогательные устройства в виде болюса из </a:t>
            </a:r>
            <a:r>
              <a:rPr lang="ru-RU" sz="1150" dirty="0" err="1">
                <a:solidFill>
                  <a:schemeClr val="tx1"/>
                </a:solidFill>
                <a:latin typeface="Verdana" pitchFamily="34" charset="0"/>
                <a:ea typeface="Verdana" pitchFamily="34" charset="0"/>
              </a:rPr>
              <a:t>тканеэквивалентных</a:t>
            </a:r>
            <a:r>
              <a:rPr lang="ru-RU" sz="1150" dirty="0">
                <a:solidFill>
                  <a:schemeClr val="tx1"/>
                </a:solidFill>
                <a:latin typeface="Verdana" pitchFamily="34" charset="0"/>
                <a:ea typeface="Verdana" pitchFamily="34" charset="0"/>
              </a:rPr>
              <a:t> материалов. В процессе </a:t>
            </a:r>
            <a:r>
              <a:rPr lang="ru-RU" sz="1150" dirty="0" err="1">
                <a:solidFill>
                  <a:schemeClr val="tx1"/>
                </a:solidFill>
                <a:latin typeface="Verdana" pitchFamily="34" charset="0"/>
                <a:ea typeface="Verdana" pitchFamily="34" charset="0"/>
              </a:rPr>
              <a:t>предлучевой</a:t>
            </a:r>
            <a:r>
              <a:rPr lang="ru-RU" sz="1150" dirty="0">
                <a:solidFill>
                  <a:schemeClr val="tx1"/>
                </a:solidFill>
                <a:latin typeface="Verdana" pitchFamily="34" charset="0"/>
                <a:ea typeface="Verdana" pitchFamily="34" charset="0"/>
              </a:rPr>
              <a:t> подготовки и на этапе лучевой терапии важное значение имеет корректная фиксация болюса и выбор методики облучения. Цель работы является экспериментальное установление зависимости значения дозы ионизирующего излучения в точке на поверхности модели тела пациента от величины ошибки в воспроизведении заданных условий облучения в части корректности фиксации болюса. Результаты исследования позволили произвести оценку величины дозы ионизирующего излучения в контрольной точке с использованием различных методик моделирования распределения дозы в теле пациента при облучении поверхности грудной клетки после мастэктомии. </a:t>
            </a:r>
            <a:endParaRPr lang="ru-RU" sz="115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АНАЛИЗ ДОЗИМЕТРИЧЕСКИХ ПАРАМЕТРОВ МОДЕЛИ РАСПРЕДЕЛЕНИЯ ДОЗЫ ИОНИЗИРУЮЩЕГО ИЗЛУЧЕНИЯ ПРИ МОДЕЛИРОВАНИИ ОБЛУЧЕНИЯ ПОВЕРХНОСТИ ГРУДНОЙ КЛЕТКИ</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7397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И.Н. ЧИРКОВА</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М.Н. ПЕТКЕВИЧ</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Д.И. КОЗЛОВСКИЙ</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М.В. ТУМИЛОВИЧ</a:t>
            </a:r>
            <a:r>
              <a:rPr lang="ru-RU" sz="1600" baseline="30000" dirty="0">
                <a:latin typeface="Verdana" pitchFamily="34" charset="0"/>
                <a:ea typeface="Verdana" pitchFamily="34" charset="0"/>
              </a:rPr>
              <a:t>2</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727773"/>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ГУ «Республиканский научно-практический центр онкологии и медицинской радиологии им. Н.Н. Александрова», </a:t>
            </a:r>
          </a:p>
          <a:p>
            <a:r>
              <a:rPr lang="ru-RU" sz="1600" i="1" baseline="30000" dirty="0"/>
              <a:t>2</a:t>
            </a:r>
            <a:r>
              <a:rPr lang="ru-RU" sz="1600" i="1" dirty="0"/>
              <a:t>Белорусский государственный университет информатики и радиоэлектроники</a:t>
            </a:r>
          </a:p>
        </p:txBody>
      </p:sp>
    </p:spTree>
    <p:extLst>
      <p:ext uri="{BB962C8B-B14F-4D97-AF65-F5344CB8AC3E}">
        <p14:creationId xmlns:p14="http://schemas.microsoft.com/office/powerpoint/2010/main" val="311988337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В работе представлен метод биомеханического анализа шаговых и беговых локомоций на основе данных захвата движений и матриц расстояний. Рассматриваются математические операции обработки многомерных данных для стандартизации и визуализации двигательных действий человека. Предлагается метод нормализации данных на основе евклидовой метрики, что позволяет учесть антропометрические особенности пациента и значительно повысить точность анализа. Результаты работы демонстрируют перспективы использования предложенного подхода для улучшения диагностики и персонализации реабилитационных программ при патологиях двигательного аппарата.</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АНАЛИЗ ШАГОВЫХ И БЕГОВЫХ ЛОКОМОЦИЙ ЧЕЛОВЕКА</a:t>
            </a:r>
            <a:br>
              <a:rPr lang="ru-RU" sz="1600" b="1" dirty="0">
                <a:latin typeface="Verdana" pitchFamily="34" charset="0"/>
                <a:ea typeface="Verdana" pitchFamily="34" charset="0"/>
              </a:rPr>
            </a:br>
            <a:r>
              <a:rPr lang="ru-RU" sz="1600" b="1" dirty="0">
                <a:latin typeface="Verdana" pitchFamily="34" charset="0"/>
                <a:ea typeface="Verdana" pitchFamily="34" charset="0"/>
              </a:rPr>
              <a:t>С ИСПОЛЬЗОВАНИЕМ МАТРИЦ РАССТОЯНИЯ</a:t>
            </a:r>
            <a:br>
              <a:rPr lang="ru-RU" sz="1600" b="1" dirty="0">
                <a:latin typeface="Verdana" pitchFamily="34" charset="0"/>
                <a:ea typeface="Verdana"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Д. И. ГУСЕЙНОВ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Н. С. ДАВЫДОВА</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М. В. ДАВЫДОВ</a:t>
            </a:r>
            <a:r>
              <a:rPr lang="ru-RU" sz="1600" baseline="30000" dirty="0">
                <a:latin typeface="Verdana" pitchFamily="34" charset="0"/>
                <a:ea typeface="Verdana" pitchFamily="34" charset="0"/>
              </a:rPr>
              <a:t>2</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Белорусский государственный университет физической культуры, </a:t>
            </a:r>
          </a:p>
          <a:p>
            <a:r>
              <a:rPr lang="ru-RU" sz="1600" i="1" baseline="30000" dirty="0"/>
              <a:t>2</a:t>
            </a:r>
            <a:r>
              <a:rPr lang="ru-RU" sz="1600" i="1" dirty="0"/>
              <a:t>Белорусский государственный университет информатики и радиоэлектроник</a:t>
            </a:r>
          </a:p>
        </p:txBody>
      </p:sp>
    </p:spTree>
    <p:extLst>
      <p:ext uri="{BB962C8B-B14F-4D97-AF65-F5344CB8AC3E}">
        <p14:creationId xmlns:p14="http://schemas.microsoft.com/office/powerpoint/2010/main" val="376248251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Проведен систематический анализ программных сред моделирования для создания физико-математических моделей воздействия на биологические ткани. С целью оценки их характеристик была разработана таблица сравнения, включающая как универсальные, так и специализированные решения. В результате анализа была выбрана среда моделирования COMSOL </a:t>
            </a:r>
            <a:r>
              <a:rPr lang="ru-RU" sz="3400" dirty="0" err="1">
                <a:solidFill>
                  <a:schemeClr val="tx1"/>
                </a:solidFill>
                <a:latin typeface="Verdana" pitchFamily="34" charset="0"/>
                <a:ea typeface="Verdana" pitchFamily="34" charset="0"/>
              </a:rPr>
              <a:t>Multiphysics</a:t>
            </a:r>
            <a:r>
              <a:rPr lang="ru-RU" sz="3400" dirty="0">
                <a:solidFill>
                  <a:schemeClr val="tx1"/>
                </a:solidFill>
                <a:latin typeface="Verdana" pitchFamily="34" charset="0"/>
                <a:ea typeface="Verdana" pitchFamily="34" charset="0"/>
              </a:rPr>
              <a:t>, которая демонстрирует высокую эффективность и многофункциональность для разработки и анализа модели воздействия направленной контактной диатермии на </a:t>
            </a:r>
            <a:r>
              <a:rPr lang="ru-RU" sz="3400" dirty="0" err="1">
                <a:solidFill>
                  <a:schemeClr val="tx1"/>
                </a:solidFill>
                <a:latin typeface="Verdana" pitchFamily="34" charset="0"/>
                <a:ea typeface="Verdana" pitchFamily="34" charset="0"/>
              </a:rPr>
              <a:t>биоткани</a:t>
            </a:r>
            <a:r>
              <a:rPr lang="ru-RU" sz="3400" dirty="0">
                <a:solidFill>
                  <a:schemeClr val="tx1"/>
                </a:solidFill>
                <a:latin typeface="Verdana" pitchFamily="34" charset="0"/>
                <a:ea typeface="Verdana" pitchFamily="34" charset="0"/>
              </a:rPr>
              <a:t>. Этот выбор обусловлен ее способностью глубоко исследовать физические процессы в биологическом материале, что имеет важное значение для дальнейших научных изысканий в данной области.</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ВЫБОР СРЕДЫ ДЛЯ МОДЕЛИРОВАНИЯ ВОЗДЕЙСТВИЯ</a:t>
            </a:r>
            <a:br>
              <a:rPr lang="ru-RU" sz="1600" b="1" dirty="0">
                <a:latin typeface="Verdana" pitchFamily="34" charset="0"/>
                <a:ea typeface="Verdana" pitchFamily="34" charset="0"/>
              </a:rPr>
            </a:br>
            <a:r>
              <a:rPr lang="ru-RU" sz="1600" b="1" dirty="0">
                <a:latin typeface="Verdana" pitchFamily="34" charset="0"/>
                <a:ea typeface="Verdana" pitchFamily="34" charset="0"/>
              </a:rPr>
              <a:t>НАПРАВЛЕННОЙ КОНТАКТНОЙ ДИАТЕРМИИ</a:t>
            </a:r>
            <a:br>
              <a:rPr lang="ru-RU" sz="1600" b="1" dirty="0">
                <a:latin typeface="Verdana" pitchFamily="34" charset="0"/>
                <a:ea typeface="Verdana"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А.Е. НОВИЦКАЯ, П.В. КАМЛАЧ</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303324014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Рассмотрение применения статистического имитационного моделирования для исследования эффективности моделей прогнозирования надёжности полупроводниковых приборов для заданной наработки по результатам контроля информативных параметров полупроводниковых приборов в начальный момент времени. Особенностью исследуемых моделей прогнозирования является преобразование информативных параметров в дискретный двоичный или троичный код. Модели получены с помощью обработки данных обучающего эксперимента большого объёма, смоделированного на компьютере, а эффективность моделей определена путем их применения к экземплярам обучающей выборки, так и к экземплярам смоделированных контрольных выборок.</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ОПРЕДЕЛЕНИЕ ЭФФЕКТИВНОСТИ МОДЕЛЕЙ ПРОГНОЗИРОВАНИЯ НАДЁЖНОСТИ ПОЛУПРОВОДНИКОВЫХ ПРИБОРОВ МЕТОДОМ СТАТИСТИЧЕСКОГО ИМИТАЦИОННОГО МОДЕЛИРОВАНИЯ</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55526" y="1189550"/>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И.В. РУСАК</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19018332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25000" lnSpcReduction="20000"/>
          </a:bodyPr>
          <a:lstStyle/>
          <a:p>
            <a:pPr algn="just"/>
            <a:r>
              <a:rPr lang="ru-RU" sz="4800" b="1" dirty="0">
                <a:solidFill>
                  <a:schemeClr val="tx1"/>
                </a:solidFill>
                <a:latin typeface="Verdana" pitchFamily="34" charset="0"/>
                <a:ea typeface="Verdana" pitchFamily="34" charset="0"/>
              </a:rPr>
              <a:t>Аннотация.</a:t>
            </a:r>
            <a:r>
              <a:rPr lang="ru-RU" sz="4800" dirty="0">
                <a:solidFill>
                  <a:schemeClr val="tx1"/>
                </a:solidFill>
                <a:latin typeface="Verdana" pitchFamily="34" charset="0"/>
                <a:ea typeface="Verdana" pitchFamily="34" charset="0"/>
              </a:rPr>
              <a:t> Рассматривается новый подход к оценке эксплуатационной надёжности трансформаторов вторичных источников питания для медицинской аппаратуры. Отличительной особенностью подхода является выделение в конструкции трансформатора составных частей, влияющих на безотказную работу трансформатора в составе электронной аппаратуры медицинского назначения и последующий учёт надёжности этих частей, принимая во внимание их количественные характеристики, например число обмоток, длину и диаметр провода каждой обмотки, количество внешних контактных соединений. В качестве основной конструктивной части трансформатора, влияющей на его надёжность, следует рассматривать и магнитопровод (сердечник), материал которого определяет потери электрической энергии и дополнительный температурный нагрев трансформатора при его работе. Оценка прогнозного показателя безотказности трансформатора в целом может быть дана путём учёта надёжности его составных частей. Гипотетически указанный подход обеспечит получение более достоверных показателей эксплуатационной надёжности трансформатора при его работе в составе электронного медицинского устройства, а при использовании электронного устройства по функциональному назначению позволит правильно оценить риски и опасности для пациентов и медицинского персонала в случае отказа электронной аппаратуры медицинского назначения по вине трансформаторов вторичных источников питания</a:t>
            </a:r>
            <a:r>
              <a:rPr lang="ru-RU" sz="3400" dirty="0">
                <a:solidFill>
                  <a:schemeClr val="tx1"/>
                </a:solidFill>
                <a:latin typeface="Verdana" pitchFamily="34" charset="0"/>
                <a:ea typeface="Verdana" pitchFamily="34" charset="0"/>
              </a:rPr>
              <a:t>.</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НОВЫЙ ПОДХОД К ОЦЕНКЕ ЭКСПЛУАТАЦИОННОЙ НАДЁЖНОСТИ ТРАНСФОРМАТОРОВ ВТОРИЧНЫХ ИСТОЧНИКОВ ПИТАНИЯ МЕДИЦИНСКОЙ АППАРАТУРЫ</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487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С.М. БОРОВИКОВ, Е.Д. ГРИШЕЧКИН </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55127502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С развитием технологий автоматического распознания речи, развивается интеграция визуальных компонентов коммуникации. В данной работе представлен принцип построения программного обеспечения, направленного на создание системы визуального распознания жестикуляции и артикуляции речевого аппарата. Исследование предполагает применение машинного обучения для анализа произносимых слов, основанное на методах компьютерного зрения, включая систему захвата данных, обработки и интеграции, а также воспроизведение речи с применением технологий синтеза.</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
            </a:r>
            <a:br>
              <a:rPr lang="ru-RU" sz="1600" b="1" dirty="0">
                <a:latin typeface="Verdana" pitchFamily="34" charset="0"/>
                <a:ea typeface="Verdana" pitchFamily="34" charset="0"/>
              </a:rPr>
            </a:br>
            <a:r>
              <a:rPr lang="ru-RU" sz="1600" b="1" dirty="0">
                <a:latin typeface="Verdana" pitchFamily="34" charset="0"/>
                <a:ea typeface="Verdana" pitchFamily="34" charset="0"/>
              </a:rPr>
              <a:t>ВИЗУАЛЬНОЕ РАСПОЗНАНИЕ РЕЧИ</a:t>
            </a:r>
            <a:br>
              <a:rPr lang="ru-RU" sz="1600" b="1" dirty="0">
                <a:latin typeface="Verdana" pitchFamily="34" charset="0"/>
                <a:ea typeface="Verdana"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Д.А. МАКАР</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5227908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Было проведено исследование анатомических особенностей височно-нижнечелюстного сустава при помощи конусно-лучевой компьютерной томографии. Разработан алгоритм съема и анализа данных: суставных щелей (передней, верхней и задней), разности в высоте мыщелков, минимальной плотности мыщелков. Установлены корреляционные зависимости в среде </a:t>
            </a:r>
            <a:r>
              <a:rPr lang="ru-RU" sz="1400" dirty="0" err="1">
                <a:solidFill>
                  <a:schemeClr val="tx1"/>
                </a:solidFill>
                <a:latin typeface="Verdana" pitchFamily="34" charset="0"/>
                <a:ea typeface="Verdana" pitchFamily="34" charset="0"/>
              </a:rPr>
              <a:t>Matlab</a:t>
            </a:r>
            <a:r>
              <a:rPr lang="ru-RU" sz="1400" dirty="0">
                <a:solidFill>
                  <a:schemeClr val="tx1"/>
                </a:solidFill>
                <a:latin typeface="Verdana" pitchFamily="34" charset="0"/>
                <a:ea typeface="Verdana" pitchFamily="34" charset="0"/>
              </a:rPr>
              <a:t>.</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АНАТОМИЧЕСКИЕ ОСОБЕННОСТИ ВИСОЧНО-НИЖНЕЧЕЛЮСТНОГО СУСТАВА ПО ДАННЫМ КОНУСНО-ЛУЧЕВОЙ КОМПЬЮТЕРНОЙ ТОМОГРАФИИ</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Д.Г. ГРУЗИНСКАЯ, И.В. САМУЙЛОВ</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49065007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952080"/>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Предложена методика диагностики абдоминальной ишемии, которая, в частности,  относится к специфическим осложнениям после реконструктивных операций на аорте. При этом, результаты </a:t>
            </a:r>
            <a:r>
              <a:rPr lang="ru-RU" sz="1400" dirty="0" err="1">
                <a:solidFill>
                  <a:schemeClr val="tx1"/>
                </a:solidFill>
                <a:latin typeface="Verdana" pitchFamily="34" charset="0"/>
                <a:ea typeface="Verdana" pitchFamily="34" charset="0"/>
              </a:rPr>
              <a:t>гастроэртерографических</a:t>
            </a:r>
            <a:r>
              <a:rPr lang="ru-RU" sz="1400" dirty="0">
                <a:solidFill>
                  <a:schemeClr val="tx1"/>
                </a:solidFill>
                <a:latin typeface="Verdana" pitchFamily="34" charset="0"/>
                <a:ea typeface="Verdana" pitchFamily="34" charset="0"/>
              </a:rPr>
              <a:t> измерений, обработанные методами математической статистики, позволяют диагностировать степень постоперационных осложнений от транзиторной до трансмуральной в первые сутки после операции, и тем самым снизить вероятность развития летального исхода.</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ОСОБЕННОСТИ ДИАГНОСТИКИ ИШЕМИИ ТОЛСТОЙ КИШКИ НА ОСНОВАНИИ СТАТИСТИЧЕСКИХ ДАННЫХ, ПОЛУЧЕННЫХ ПОСРЕДСТВОМ ГАСТРОЭНТЕРОГРАФИЧЕСКИХ ИЗМЕРЕНИЙ</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24840" y="1059582"/>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П.Г. МАТУСОВ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А.Н. КУПО</a:t>
            </a:r>
            <a:r>
              <a:rPr lang="ru-RU" sz="1600" baseline="30000" dirty="0">
                <a:latin typeface="Verdana" pitchFamily="34" charset="0"/>
                <a:ea typeface="Verdana" pitchFamily="34" charset="0"/>
              </a:rPr>
              <a:t>2</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24840" y="1839004"/>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Учреждение здравоохранения «Гомельская университетская клиника – областной госпиталь инвалидов Великой Отечественной войны», </a:t>
            </a:r>
          </a:p>
          <a:p>
            <a:r>
              <a:rPr lang="ru-RU" sz="1600" i="1" baseline="30000" dirty="0"/>
              <a:t>2</a:t>
            </a:r>
            <a:r>
              <a:rPr lang="ru-RU" sz="1600" i="1" dirty="0"/>
              <a:t>Учреждение образования «Гомельский государственный университет имени Франциска Скорины»</a:t>
            </a:r>
          </a:p>
        </p:txBody>
      </p:sp>
    </p:spTree>
    <p:extLst>
      <p:ext uri="{BB962C8B-B14F-4D97-AF65-F5344CB8AC3E}">
        <p14:creationId xmlns:p14="http://schemas.microsoft.com/office/powerpoint/2010/main" val="101789843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2571545"/>
            <a:ext cx="8856984" cy="1817340"/>
          </a:xfrm>
        </p:spPr>
        <p:txBody>
          <a:bodyPr>
            <a:noAutofit/>
          </a:bodyPr>
          <a:lstStyle/>
          <a:p>
            <a:pPr algn="just"/>
            <a:r>
              <a:rPr lang="ru-RU" sz="1050" b="1" dirty="0">
                <a:solidFill>
                  <a:schemeClr val="tx1"/>
                </a:solidFill>
                <a:latin typeface="Verdana" pitchFamily="34" charset="0"/>
                <a:ea typeface="Verdana" pitchFamily="34" charset="0"/>
              </a:rPr>
              <a:t>Аннотация.</a:t>
            </a:r>
            <a:r>
              <a:rPr lang="ru-RU" sz="1050" dirty="0">
                <a:solidFill>
                  <a:schemeClr val="tx1"/>
                </a:solidFill>
                <a:latin typeface="Verdana" pitchFamily="34" charset="0"/>
                <a:ea typeface="Verdana" pitchFamily="34" charset="0"/>
              </a:rPr>
              <a:t> Одним их способов обеспечения безотказности ответственных средств медицинской электроники является использование в их составе отобранных комплектующих элементов, отвечающих требованию надёжности. Применительно к полупроводниковым приборам для отбора могут быть использованы методы индивидуального прогнозирования класса работоспособности (работоспособные или неработоспособные) для заданной наработки по информативным параметрам приборов. Эти методы позволяют в начальный момент времени для готовых и прошедших выходной контроль полупроводниковых приборов по значениям их информативных параметров, измеряемым у каждого конкретного экземпляра (полупроводникового прибора), подсчитать прогнозирующую функцию и по её значению принять решение о классе работоспособности экземпляра, а далее отобрать те экземпляры, которые для заданной наработки с большой степенью вероятности будут принадлежать к классу работоспособных экземпляров. Интерес для практики представляют методы, в которых информативные параметры полупроводниковых приборов в начальный момент времени преобразуют в дискретный код (двоичный или троичный) и решение о классе работоспособности экземпляра принимают по набору дискретных сигналов без выполнения расчёта прогнозирующей функции. Для ответа на вопрос, как по набору кодовых сигналов принимать более достоверные решения, использовано статистическое имитационное моделирование информативных параметров полупроводниковых приборов.</a:t>
            </a:r>
            <a:endParaRPr lang="ru-RU" sz="105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ОБЕСПЕЧЕНИЕ НАДЁЖНОСТИ СРЕДСТВ МЕДИЦИНСКОЙ</a:t>
            </a:r>
            <a:br>
              <a:rPr lang="ru-RU" sz="1600" b="1" dirty="0">
                <a:latin typeface="Verdana" pitchFamily="34" charset="0"/>
                <a:ea typeface="Verdana" pitchFamily="34" charset="0"/>
              </a:rPr>
            </a:br>
            <a:r>
              <a:rPr lang="ru-RU" sz="1600" b="1" dirty="0">
                <a:latin typeface="Verdana" pitchFamily="34" charset="0"/>
                <a:ea typeface="Verdana" pitchFamily="34" charset="0"/>
              </a:rPr>
              <a:t>ЭЛЕКТРОНИКИ ПРОГНОЗИРОВАНИЕМ РАБОТОСПОСОБНОСТИ ПОЛУПРОВОДНИКОВЫХ ПРИБОРОВ</a:t>
            </a:r>
            <a:br>
              <a:rPr lang="ru-RU" sz="1600" b="1" dirty="0">
                <a:latin typeface="Verdana" pitchFamily="34" charset="0"/>
                <a:ea typeface="Verdana"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С.М. БОРОВИКОВ, И.В. РУСАК</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397941359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В данном исследовании оценивается эффективность модели случайного леса в прогнозировании удовлетворенности пациентов после офтальмологической хирургии, направленной на коррекцию афакии. Используя предоперационные и послеоперационные клинические показатели, модель была обучена для выявления закономерностей, связанных с результатами удовлетворенности пациентов. В процессе валидации она продемонстрировала надежные показатели на выделенном тестовом наборе, достигнув точности 94%, чувствительности 92%, специфичности 91% и площади под ROC-кривой 0,95. Стабильность и надежность были дополнительно подтверждены с помощью 5-кратной перекрестной проверки, которая показала среднюю точность 93,5%. Анализ значимости признаков выявил осевую длину и лучшую исправленную остроту зрения как ключевые предикторы. Эти результаты подтверждают потенциал модели как надежного инструмента для медицинских работников для прогнозирования удовлетворенности пациентов в послеоперационных условиях, улучшая клиническое принятие решений при лечении афакии.</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5800" y="469470"/>
            <a:ext cx="7772400" cy="1102519"/>
          </a:xfrm>
        </p:spPr>
        <p:txBody>
          <a:bodyPr>
            <a:noAutofit/>
          </a:bodyPr>
          <a:lstStyle/>
          <a:p>
            <a:r>
              <a:rPr lang="ru-RU" sz="1600" b="1" dirty="0">
                <a:latin typeface="Verdana" pitchFamily="34" charset="0"/>
                <a:ea typeface="Verdana" pitchFamily="34" charset="0"/>
              </a:rPr>
              <a:t>ПРОГНОСТИЧЕСКАЯ ТОЧНОСТЬ УДОВЛЕТВОРЕННОСТИ ПАЦИЕНТОВ ПРИ ХИРУРГИЧЕСКОЙ КОРРЕКЦИИ АФАКИИ</a:t>
            </a:r>
            <a:br>
              <a:rPr lang="ru-RU" sz="1600" b="1" dirty="0">
                <a:latin typeface="Verdana" pitchFamily="34" charset="0"/>
                <a:ea typeface="Verdana" pitchFamily="34" charset="0"/>
              </a:rPr>
            </a:br>
            <a:r>
              <a:rPr lang="ru-RU" sz="1600" b="1" dirty="0">
                <a:latin typeface="Verdana" pitchFamily="34" charset="0"/>
                <a:ea typeface="Verdana" pitchFamily="34" charset="0"/>
              </a:rPr>
              <a:t>С ИСПОЛЬЗОВАНИЕМ АЛГОРИТМА СЛУЧАЙНОГО ЛЕСА</a:t>
            </a:r>
            <a:br>
              <a:rPr lang="ru-RU" sz="1600" b="1" dirty="0">
                <a:latin typeface="Verdana" pitchFamily="34" charset="0"/>
                <a:ea typeface="Verdana"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М.С. ИЛЬЯСОВА</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С.М. ГРИДЮШКО</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О.Н. ДУДИЧ</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a:t>
            </a:r>
          </a:p>
          <a:p>
            <a:r>
              <a:rPr lang="ru-RU" sz="1600" dirty="0">
                <a:latin typeface="Verdana" pitchFamily="34" charset="0"/>
                <a:ea typeface="Verdana" pitchFamily="34" charset="0"/>
              </a:rPr>
              <a:t>В.Л. КРАСИЛЬНИКОВА</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А.М. ПРУДНИК</a:t>
            </a:r>
            <a:r>
              <a:rPr lang="ru-RU" sz="1600" baseline="30000" dirty="0">
                <a:latin typeface="Verdana" pitchFamily="34" charset="0"/>
                <a:ea typeface="Verdana" pitchFamily="34" charset="0"/>
              </a:rPr>
              <a:t>1</a:t>
            </a:r>
          </a:p>
        </p:txBody>
      </p:sp>
      <p:sp>
        <p:nvSpPr>
          <p:cNvPr id="10" name="Заголовок 1"/>
          <p:cNvSpPr txBox="1">
            <a:spLocks/>
          </p:cNvSpPr>
          <p:nvPr/>
        </p:nvSpPr>
        <p:spPr>
          <a:xfrm>
            <a:off x="539552" y="1646403"/>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Белорусский государственный университет информатики и радиоэлектроники, </a:t>
            </a:r>
            <a:r>
              <a:rPr lang="ru-RU" sz="1600" i="1" baseline="30000" dirty="0"/>
              <a:t>2</a:t>
            </a:r>
            <a:r>
              <a:rPr lang="ru-RU" sz="1600" i="1" dirty="0"/>
              <a:t>Институт повышения квалификации и переподготовки кадров здравоохранения БГМУ</a:t>
            </a:r>
          </a:p>
        </p:txBody>
      </p:sp>
    </p:spTree>
    <p:extLst>
      <p:ext uri="{BB962C8B-B14F-4D97-AF65-F5344CB8AC3E}">
        <p14:creationId xmlns:p14="http://schemas.microsoft.com/office/powerpoint/2010/main" val="3704319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3003798"/>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Данная статья посвящена вопросу объективизации оценки параметров болевого синдрома. В статье описаны различные виды болевых синдромов, а также способы их оценки на основе использования шкал и опросников. Приводится описание разработанного мобильного приложения для отслеживания параметров болевого синдрома, которое позволяет упростить и ускорить процесс оценки болевого синдрома, а также дает возможность сформировать отчет для лечащего врача. В приложении реализованы 2 вида тестов: Мак-</a:t>
            </a:r>
            <a:r>
              <a:rPr lang="ru-RU" sz="1200" dirty="0" err="1">
                <a:solidFill>
                  <a:schemeClr val="tx1"/>
                </a:solidFill>
                <a:latin typeface="Verdana" pitchFamily="34" charset="0"/>
                <a:ea typeface="Verdana" pitchFamily="34" charset="0"/>
              </a:rPr>
              <a:t>Гилловский</a:t>
            </a:r>
            <a:r>
              <a:rPr lang="ru-RU" sz="1200" dirty="0">
                <a:solidFill>
                  <a:schemeClr val="tx1"/>
                </a:solidFill>
                <a:latin typeface="Verdana" pitchFamily="34" charset="0"/>
                <a:ea typeface="Verdana" pitchFamily="34" charset="0"/>
              </a:rPr>
              <a:t> болевой опросник, который позволяет получить детальную информацию о болевых ощущениях пациента, включая интенсивность, характер и длительность боли, а также тест DN4 (</a:t>
            </a:r>
            <a:r>
              <a:rPr lang="ru-RU" sz="1200" dirty="0" err="1">
                <a:solidFill>
                  <a:schemeClr val="tx1"/>
                </a:solidFill>
                <a:latin typeface="Verdana" pitchFamily="34" charset="0"/>
                <a:ea typeface="Verdana" pitchFamily="34" charset="0"/>
              </a:rPr>
              <a:t>Douleur</a:t>
            </a:r>
            <a:r>
              <a:rPr lang="ru-RU" sz="1200" dirty="0">
                <a:solidFill>
                  <a:schemeClr val="tx1"/>
                </a:solidFill>
                <a:latin typeface="Verdana" pitchFamily="34" charset="0"/>
                <a:ea typeface="Verdana" pitchFamily="34" charset="0"/>
              </a:rPr>
              <a:t> </a:t>
            </a:r>
            <a:r>
              <a:rPr lang="ru-RU" sz="1200" dirty="0" err="1">
                <a:solidFill>
                  <a:schemeClr val="tx1"/>
                </a:solidFill>
                <a:latin typeface="Verdana" pitchFamily="34" charset="0"/>
                <a:ea typeface="Verdana" pitchFamily="34" charset="0"/>
              </a:rPr>
              <a:t>Neuropathique</a:t>
            </a:r>
            <a:r>
              <a:rPr lang="ru-RU" sz="1200" dirty="0">
                <a:solidFill>
                  <a:schemeClr val="tx1"/>
                </a:solidFill>
                <a:latin typeface="Verdana" pitchFamily="34" charset="0"/>
                <a:ea typeface="Verdana" pitchFamily="34" charset="0"/>
              </a:rPr>
              <a:t> </a:t>
            </a:r>
            <a:r>
              <a:rPr lang="ru-RU" sz="1200" dirty="0" err="1">
                <a:solidFill>
                  <a:schemeClr val="tx1"/>
                </a:solidFill>
                <a:latin typeface="Verdana" pitchFamily="34" charset="0"/>
                <a:ea typeface="Verdana" pitchFamily="34" charset="0"/>
              </a:rPr>
              <a:t>en</a:t>
            </a:r>
            <a:r>
              <a:rPr lang="ru-RU" sz="1200" dirty="0">
                <a:solidFill>
                  <a:schemeClr val="tx1"/>
                </a:solidFill>
                <a:latin typeface="Verdana" pitchFamily="34" charset="0"/>
                <a:ea typeface="Verdana" pitchFamily="34" charset="0"/>
              </a:rPr>
              <a:t> 4 </a:t>
            </a:r>
            <a:r>
              <a:rPr lang="ru-RU" sz="1200" dirty="0" err="1">
                <a:solidFill>
                  <a:schemeClr val="tx1"/>
                </a:solidFill>
                <a:latin typeface="Verdana" pitchFamily="34" charset="0"/>
                <a:ea typeface="Verdana" pitchFamily="34" charset="0"/>
              </a:rPr>
              <a:t>Questions</a:t>
            </a:r>
            <a:r>
              <a:rPr lang="ru-RU" sz="1200" dirty="0">
                <a:solidFill>
                  <a:schemeClr val="tx1"/>
                </a:solidFill>
                <a:latin typeface="Verdana" pitchFamily="34" charset="0"/>
                <a:ea typeface="Verdana" pitchFamily="34" charset="0"/>
              </a:rPr>
              <a:t>), который направлен на идентификацию </a:t>
            </a:r>
            <a:r>
              <a:rPr lang="ru-RU" sz="1200" dirty="0" err="1">
                <a:solidFill>
                  <a:schemeClr val="tx1"/>
                </a:solidFill>
                <a:latin typeface="Verdana" pitchFamily="34" charset="0"/>
                <a:ea typeface="Verdana" pitchFamily="34" charset="0"/>
              </a:rPr>
              <a:t>нейропатической</a:t>
            </a:r>
            <a:r>
              <a:rPr lang="ru-RU" sz="1200" dirty="0">
                <a:solidFill>
                  <a:schemeClr val="tx1"/>
                </a:solidFill>
                <a:latin typeface="Verdana" pitchFamily="34" charset="0"/>
                <a:ea typeface="Verdana" pitchFamily="34" charset="0"/>
              </a:rPr>
              <a:t> боли и различение ее от других видов боли. В статье описаны дополнительные функции приложения: возможность формирования отчетов в формате .</a:t>
            </a:r>
            <a:r>
              <a:rPr lang="ru-RU" sz="1200" dirty="0" err="1">
                <a:solidFill>
                  <a:schemeClr val="tx1"/>
                </a:solidFill>
                <a:latin typeface="Verdana" pitchFamily="34" charset="0"/>
                <a:ea typeface="Verdana" pitchFamily="34" charset="0"/>
              </a:rPr>
              <a:t>xlsx</a:t>
            </a:r>
            <a:r>
              <a:rPr lang="ru-RU" sz="1200" dirty="0">
                <a:solidFill>
                  <a:schemeClr val="tx1"/>
                </a:solidFill>
                <a:latin typeface="Verdana" pitchFamily="34" charset="0"/>
                <a:ea typeface="Verdana" pitchFamily="34" charset="0"/>
              </a:rPr>
              <a:t>, а также функция отправки данных по электронной почте.</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04856" cy="1102519"/>
          </a:xfrm>
        </p:spPr>
        <p:txBody>
          <a:bodyPr>
            <a:noAutofit/>
          </a:bodyPr>
          <a:lstStyle/>
          <a:p>
            <a:r>
              <a:rPr lang="ru-RU" sz="1600" b="1" dirty="0">
                <a:latin typeface="Verdana" pitchFamily="34" charset="0"/>
                <a:ea typeface="Verdana" pitchFamily="34" charset="0"/>
              </a:rPr>
              <a:t>МОБИЛЬНОЕ ПРИЛОЖЕНИЕ ДЛЯ ОБЪЕКТИВИЗАЦИЯ БОЛЕВЫХ СИНДРОМОВ ПРИ ПОЯСНИЧНО-КРЕСТЦОВЫХ РАДИКУЛОПАТИЯХ И СИНДРОМЕ ЗАПЯСТНОГО КАНАЛА </a:t>
            </a:r>
            <a:r>
              <a:rPr lang="ru-RU" sz="1600" dirty="0" smtClean="0">
                <a:latin typeface="Verdana" pitchFamily="34" charset="0"/>
                <a:ea typeface="Verdana" pitchFamily="34" charset="0"/>
              </a:rPr>
              <a:t/>
            </a:r>
            <a:br>
              <a:rPr lang="ru-RU" sz="1600" dirty="0" smtClean="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М.В. ДАВЫДОВ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В.И. ХОДУЛЕВ</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К.Е. РОГАЛЬСКИЙ</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О.В. КОБЫЛКО</a:t>
            </a:r>
            <a:r>
              <a:rPr lang="ru-RU" sz="1600" baseline="30000" dirty="0">
                <a:latin typeface="Verdana" pitchFamily="34" charset="0"/>
                <a:ea typeface="Verdana" pitchFamily="34" charset="0"/>
              </a:rPr>
              <a:t>3</a:t>
            </a:r>
            <a:r>
              <a:rPr lang="ru-RU" sz="1600" dirty="0">
                <a:latin typeface="Verdana" pitchFamily="34" charset="0"/>
                <a:ea typeface="Verdana" pitchFamily="34" charset="0"/>
              </a:rPr>
              <a:t>,</a:t>
            </a:r>
          </a:p>
          <a:p>
            <a:r>
              <a:rPr lang="ru-RU" sz="1600" dirty="0">
                <a:latin typeface="Verdana" pitchFamily="34" charset="0"/>
                <a:ea typeface="Verdana" pitchFamily="34" charset="0"/>
              </a:rPr>
              <a:t>Т.В. ГРИГОРОВИЧ</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Н.С. ДАВЫДОВА</a:t>
            </a:r>
            <a:r>
              <a:rPr lang="ru-RU" sz="1600" baseline="30000" dirty="0">
                <a:latin typeface="Verdana" pitchFamily="34" charset="0"/>
                <a:ea typeface="Verdana" pitchFamily="34" charset="0"/>
              </a:rPr>
              <a:t>1</a:t>
            </a:r>
          </a:p>
        </p:txBody>
      </p:sp>
      <p:sp>
        <p:nvSpPr>
          <p:cNvPr id="10" name="Заголовок 1"/>
          <p:cNvSpPr txBox="1">
            <a:spLocks/>
          </p:cNvSpPr>
          <p:nvPr/>
        </p:nvSpPr>
        <p:spPr>
          <a:xfrm>
            <a:off x="539552" y="1829271"/>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400" i="1" baseline="30000" dirty="0" smtClean="0"/>
              <a:t>1</a:t>
            </a:r>
            <a:r>
              <a:rPr lang="be-BY" sz="1400" i="1" dirty="0" smtClean="0"/>
              <a:t>Белорусский </a:t>
            </a:r>
            <a:r>
              <a:rPr lang="be-BY" sz="1400" i="1" dirty="0"/>
              <a:t>государственный университет информатики и </a:t>
            </a:r>
            <a:r>
              <a:rPr lang="be-BY" sz="1400" i="1" dirty="0" smtClean="0"/>
              <a:t>радиоэлектроники,</a:t>
            </a:r>
            <a:endParaRPr lang="be-BY" sz="1400" i="1" dirty="0" smtClean="0"/>
          </a:p>
          <a:p>
            <a:r>
              <a:rPr lang="be-BY" sz="1400" i="1" dirty="0" smtClean="0"/>
              <a:t> </a:t>
            </a:r>
            <a:r>
              <a:rPr lang="be-BY" sz="1400" i="1" baseline="30000" dirty="0"/>
              <a:t>2</a:t>
            </a:r>
            <a:r>
              <a:rPr lang="ru-RU" sz="1400" i="1" dirty="0" smtClean="0"/>
              <a:t>Государственное </a:t>
            </a:r>
            <a:r>
              <a:rPr lang="ru-RU" sz="1400" i="1" dirty="0"/>
              <a:t>учреждение «Республиканский научно-практический центр неврологии и нейрохирургии» Министерства здравоохранения Республики </a:t>
            </a:r>
            <a:r>
              <a:rPr lang="ru-RU" sz="1400" i="1" dirty="0" smtClean="0"/>
              <a:t>Беларусь,</a:t>
            </a:r>
            <a:endParaRPr lang="ru-RU" sz="1400" i="1" dirty="0" smtClean="0"/>
          </a:p>
          <a:p>
            <a:r>
              <a:rPr lang="be-BY" sz="1400" i="1" baseline="30000" dirty="0" smtClean="0"/>
              <a:t>3</a:t>
            </a:r>
            <a:r>
              <a:rPr lang="be-BY" sz="1400" i="1" dirty="0" smtClean="0"/>
              <a:t>Гомельская </a:t>
            </a:r>
            <a:r>
              <a:rPr lang="be-BY" sz="1400" i="1" dirty="0"/>
              <a:t>областная клиническая больница</a:t>
            </a:r>
            <a:endParaRPr lang="ru-RU" sz="1400" b="1" dirty="0">
              <a:latin typeface="Verdana" pitchFamily="34" charset="0"/>
              <a:ea typeface="Verdana" pitchFamily="34" charset="0"/>
            </a:endParaRPr>
          </a:p>
        </p:txBody>
      </p:sp>
    </p:spTree>
    <p:extLst>
      <p:ext uri="{BB962C8B-B14F-4D97-AF65-F5344CB8AC3E}">
        <p14:creationId xmlns:p14="http://schemas.microsoft.com/office/powerpoint/2010/main" val="9771416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709033"/>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Цель исследования – практическое применение инновационных технологий в санаторно-курортном учреждении для решения организационных медицинских и педагогических вопросов. Пациенты и методы: использование детей и их телефонов через подключение к их педагогам с помощью различных программ. Положительный результат заключался в том, что система взаимоотношения педагога с детьми посредством информационных технологий оказалась максимально эффективной в организационных вопросах. Информационные технологии в санаторно-курортных организациях должны получить необходимое развитие для реализации программ по лечению и оздоровлению. </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ИНФОРМАЦИОННЫЕ ТЕХНОЛОГИИ В ОРГАНИЗАЦИИ</a:t>
            </a:r>
            <a:br>
              <a:rPr lang="ru-RU" sz="1600" b="1" dirty="0">
                <a:latin typeface="Verdana" pitchFamily="34" charset="0"/>
                <a:ea typeface="Verdana" pitchFamily="34" charset="0"/>
              </a:rPr>
            </a:br>
            <a:r>
              <a:rPr lang="ru-RU" sz="1600" b="1" dirty="0">
                <a:latin typeface="Verdana" pitchFamily="34" charset="0"/>
                <a:ea typeface="Verdana" pitchFamily="34" charset="0"/>
              </a:rPr>
              <a:t>ЛЕЧЕБНЫХ И ПСИХОЛОГО-ПЕДАГОГИЧЕСКИХ МЕРОПРИЯТИЙ</a:t>
            </a:r>
            <a:br>
              <a:rPr lang="ru-RU" sz="1600" b="1" dirty="0">
                <a:latin typeface="Verdana" pitchFamily="34" charset="0"/>
                <a:ea typeface="Verdana" pitchFamily="34" charset="0"/>
              </a:rPr>
            </a:br>
            <a:r>
              <a:rPr lang="ru-RU" sz="1600" b="1" dirty="0">
                <a:latin typeface="Verdana" pitchFamily="34" charset="0"/>
                <a:ea typeface="Verdana" pitchFamily="34" charset="0"/>
              </a:rPr>
              <a:t>НА БАЗЕ ДЕТСКОГО САНАТОРИЯ «СВИСЛОЧЬ»</a:t>
            </a:r>
            <a:br>
              <a:rPr lang="ru-RU" sz="1600" b="1" dirty="0">
                <a:latin typeface="Verdana" pitchFamily="34" charset="0"/>
                <a:ea typeface="Verdana"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Д.В. БАРАНОВСКИЙ</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К.В. БАРАНОВСКАЯ</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М.А. ВЫШИВАНЮК</a:t>
            </a:r>
            <a:r>
              <a:rPr lang="ru-RU" sz="1600" baseline="30000" dirty="0">
                <a:latin typeface="Verdana" pitchFamily="34" charset="0"/>
                <a:ea typeface="Verdana" pitchFamily="34" charset="0"/>
              </a:rPr>
              <a:t>2</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Дочернее унитарное предприятие «Детский санаторий «Свислочь», </a:t>
            </a:r>
          </a:p>
          <a:p>
            <a:r>
              <a:rPr lang="ru-RU" sz="1600" i="1" baseline="30000" dirty="0"/>
              <a:t>2</a:t>
            </a:r>
            <a:r>
              <a:rPr lang="ru-RU" sz="1600" i="1" dirty="0"/>
              <a:t>Республиканское унитарное предприятие “Научно-производственный центр по геологии” (Филиал «Центральная лаборатория» НПЦ по геологии)</a:t>
            </a:r>
          </a:p>
        </p:txBody>
      </p:sp>
    </p:spTree>
    <p:extLst>
      <p:ext uri="{BB962C8B-B14F-4D97-AF65-F5344CB8AC3E}">
        <p14:creationId xmlns:p14="http://schemas.microsoft.com/office/powerpoint/2010/main" val="45186132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Изучена классификация систем мобильности. Проанализирован рынок устройств помощи в передвижении. Рассмотрены представленные на рынке устройства и их функциональные возможности. Определены факторы, влияющие на эффективность устройств обнаружения препятствий. Сделаны выводы о тенденциях развития устройств обнаружения в мире и Республике Беларусь.</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УСТРОЙСТВА ПОМОЩИ В ПЕРЕДВИЖЕНИИ И ОБНАРУЖЕНИИ ПРЕПЯТСТВИЙ ДЛЯ СЛАБОВИДЯЩИХ И ИНВАЛИДОВ ПО ЗРЕНИЮ</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70004"/>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С.С. ДАСЬКО, Н.Д. АБРАМОВИЧ, С.К. ДИК, И.И. РЕВИНСКАЯ</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74993750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Развитие контрактуры мимических мышц при невропатии лицевого нерва </a:t>
            </a:r>
            <a:r>
              <a:rPr lang="ru-RU" sz="1400" dirty="0" err="1">
                <a:solidFill>
                  <a:schemeClr val="tx1"/>
                </a:solidFill>
                <a:latin typeface="Verdana" pitchFamily="34" charset="0"/>
                <a:ea typeface="Verdana" pitchFamily="34" charset="0"/>
              </a:rPr>
              <a:t>ухудщает</a:t>
            </a:r>
            <a:r>
              <a:rPr lang="ru-RU" sz="1400" dirty="0">
                <a:solidFill>
                  <a:schemeClr val="tx1"/>
                </a:solidFill>
                <a:latin typeface="Verdana" pitchFamily="34" charset="0"/>
                <a:ea typeface="Verdana" pitchFamily="34" charset="0"/>
              </a:rPr>
              <a:t> качество жизни. В настоящее время отсутствует единая концепция лечения и реабилитации данной группы пациентов. </a:t>
            </a:r>
            <a:r>
              <a:rPr lang="ru-RU" sz="1400" dirty="0" err="1">
                <a:solidFill>
                  <a:schemeClr val="tx1"/>
                </a:solidFill>
                <a:latin typeface="Verdana" pitchFamily="34" charset="0"/>
                <a:ea typeface="Verdana" pitchFamily="34" charset="0"/>
              </a:rPr>
              <a:t>Карбоксирефлексотерапия</a:t>
            </a:r>
            <a:r>
              <a:rPr lang="ru-RU" sz="1400" dirty="0">
                <a:solidFill>
                  <a:schemeClr val="tx1"/>
                </a:solidFill>
                <a:latin typeface="Verdana" pitchFamily="34" charset="0"/>
                <a:ea typeface="Verdana" pitchFamily="34" charset="0"/>
              </a:rPr>
              <a:t> может быть использована в программе восстановительного лечения невропатии лицевого нерва как альтернативный метод.</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КАРБОКСИРЕФЛЕКСОТЕРАПИЯ ОСЛОЖНЕННОЙ НЕВРОПАТИИ ЛИЦЕВОГО НЕРВА</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Т.И. ГРЕКОВА, А.П. СИВАКОВ, С.М. МАНКЕВИЧ, Л.В. ПОДСАДЧИК</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dirty="0"/>
              <a:t>Белорусский государственный медицинский университет, институт повышения квалификации и переподготовки кадров здравоохранения</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386282041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В статье рассматриваются вопросы комбинированной физиотерапии остеоартроза. Приведены результаты комбинированного применения флюктуирующих токов и </a:t>
            </a:r>
            <a:r>
              <a:rPr lang="ru-RU" sz="1400" dirty="0" err="1">
                <a:solidFill>
                  <a:schemeClr val="tx1"/>
                </a:solidFill>
                <a:latin typeface="Verdana" pitchFamily="34" charset="0"/>
                <a:ea typeface="Verdana" pitchFamily="34" charset="0"/>
              </a:rPr>
              <a:t>фотомагнитотерапии</a:t>
            </a:r>
            <a:r>
              <a:rPr lang="ru-RU" sz="1400" dirty="0">
                <a:solidFill>
                  <a:schemeClr val="tx1"/>
                </a:solidFill>
                <a:latin typeface="Verdana" pitchFamily="34" charset="0"/>
                <a:ea typeface="Verdana" pitchFamily="34" charset="0"/>
              </a:rPr>
              <a:t>. У пациентов с остеоартрозом курсовое применение </a:t>
            </a:r>
            <a:r>
              <a:rPr lang="ru-RU" sz="1400" dirty="0" err="1">
                <a:solidFill>
                  <a:schemeClr val="tx1"/>
                </a:solidFill>
                <a:latin typeface="Verdana" pitchFamily="34" charset="0"/>
                <a:ea typeface="Verdana" pitchFamily="34" charset="0"/>
              </a:rPr>
              <a:t>фотомагнитотерапии</a:t>
            </a:r>
            <a:r>
              <a:rPr lang="ru-RU" sz="1400" dirty="0">
                <a:solidFill>
                  <a:schemeClr val="tx1"/>
                </a:solidFill>
                <a:latin typeface="Verdana" pitchFamily="34" charset="0"/>
                <a:ea typeface="Verdana" pitchFamily="34" charset="0"/>
              </a:rPr>
              <a:t> и флюктуирующих токов способствует уменьшению боли в суставе при пальпации и при движении, улучшает функциональную активность пациентов.</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КОМБИНИРОВАННАЯ ФИЗИОТЕРАПИЯ ОСТЕОАРТРОЗА</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Н.В. ВОЙЧЕНКО, Л.А. МАЛЬКЕВИЧ, Е.А. СУЩЕНЯ</a:t>
            </a:r>
          </a:p>
          <a:p>
            <a:endParaRPr lang="ru-RU" sz="1600" dirty="0">
              <a:latin typeface="Verdana" pitchFamily="34" charset="0"/>
              <a:ea typeface="Verdana" pitchFamily="34" charset="0"/>
            </a:endParaRPr>
          </a:p>
        </p:txBody>
      </p:sp>
      <p:sp>
        <p:nvSpPr>
          <p:cNvPr id="10" name="Заголовок 1"/>
          <p:cNvSpPr txBox="1">
            <a:spLocks/>
          </p:cNvSpPr>
          <p:nvPr/>
        </p:nvSpPr>
        <p:spPr>
          <a:xfrm>
            <a:off x="548793" y="1594394"/>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медицинский университет</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17939327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В данной работе рассмотрены патологии височно-нижнечелюстного сустава и метод их диагностики с помощью ультразвукового исследования. Рассмотрены статические данные, подтверждающие актуальность поднятой проблемы и методов ее диагностики на примере рассматриваемого метода диагностики. Исследовались такие структурные элементы височно-нижнечелюстного сустава как заднее </a:t>
            </a:r>
            <a:r>
              <a:rPr lang="ru-RU" sz="3400" dirty="0" err="1">
                <a:solidFill>
                  <a:schemeClr val="tx1"/>
                </a:solidFill>
                <a:latin typeface="Verdana" pitchFamily="34" charset="0"/>
                <a:ea typeface="Verdana" pitchFamily="34" charset="0"/>
              </a:rPr>
              <a:t>капсульно</a:t>
            </a:r>
            <a:r>
              <a:rPr lang="ru-RU" sz="3400" dirty="0">
                <a:solidFill>
                  <a:schemeClr val="tx1"/>
                </a:solidFill>
                <a:latin typeface="Verdana" pitchFamily="34" charset="0"/>
                <a:ea typeface="Verdana" pitchFamily="34" charset="0"/>
              </a:rPr>
              <a:t>-шеечное пространство, суставная капсула и внутрисуставная щель. Предобработка данных включала в себя оцифровку, систематизацию и разделение данных с последующим корреляционным анализом полученных результатов. Была выявлена зависимость вышеупомянутых структурных элементов правого сустава от аналогичных параметров левого сустава. Обрабатываемые данные были визуализированы с помощью программы MC Excel.</a:t>
            </a:r>
          </a:p>
          <a:p>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УЛЬТРАЗВУКОВОЕ ИССЛЕДОВАНИЕ</a:t>
            </a:r>
            <a:br>
              <a:rPr lang="ru-RU" sz="1600" b="1" dirty="0">
                <a:latin typeface="Verdana" pitchFamily="34" charset="0"/>
                <a:ea typeface="Verdana" pitchFamily="34" charset="0"/>
              </a:rPr>
            </a:br>
            <a:r>
              <a:rPr lang="ru-RU" sz="1600" b="1" dirty="0">
                <a:latin typeface="Verdana" pitchFamily="34" charset="0"/>
                <a:ea typeface="Verdana" pitchFamily="34" charset="0"/>
              </a:rPr>
              <a:t>ВИСОЧНО-НИЖНЕЧЕЛЮСТНОГО СУСТАВА</a:t>
            </a:r>
            <a:br>
              <a:rPr lang="ru-RU" sz="1600" b="1" dirty="0">
                <a:latin typeface="Verdana" pitchFamily="34" charset="0"/>
                <a:ea typeface="Verdana"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БРЕДИХИНА Д.А., БОНДАРЬ В.Г., ГРИБКО А.С.</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73486900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1276" y="3143187"/>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Представлены результаты исследования возбуждения холодной атмосферной плазмы синусоидально-модулированными сигналами. Изложены вопросы энергопотребления генератора плазмы при изменении глубины модуляции, несущей и модулирующей частоты СМТ сигнала.</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ПРИМЕНЕНИЕ СИНУСОИДАЛЬНО-МОДУЛИРОВАННЫХ СИГНАЛОВ ДЛЯ ГЕНЕРАЦИИ НИЗКОТЕМПЕРАТУРНОЙ АТМОСФЕРНОЙ ПЛАЗМЫ</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55526" y="1235710"/>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У. А. АСКАЛЬДОВИЧ</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А.Н. ОСИПОВ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В.А. РОКАЧ</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Т. МА</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А.В. АКСЮЧИЦ</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В.В. БОЖЕНКОВ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И.О. ХАЗАНОВСКИЙ</a:t>
            </a:r>
            <a:r>
              <a:rPr lang="ru-RU" sz="1600" baseline="30000" dirty="0">
                <a:latin typeface="Verdana" pitchFamily="34" charset="0"/>
                <a:ea typeface="Verdana" pitchFamily="34" charset="0"/>
              </a:rPr>
              <a:t>2</a:t>
            </a:r>
          </a:p>
        </p:txBody>
      </p:sp>
      <p:sp>
        <p:nvSpPr>
          <p:cNvPr id="10" name="Заголовок 1"/>
          <p:cNvSpPr txBox="1">
            <a:spLocks/>
          </p:cNvSpPr>
          <p:nvPr/>
        </p:nvSpPr>
        <p:spPr>
          <a:xfrm>
            <a:off x="539552" y="207062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Белорусский государственный университет информатики и радиоэлектроники,</a:t>
            </a:r>
          </a:p>
          <a:p>
            <a:r>
              <a:rPr lang="ru-RU" sz="1600" i="1" baseline="30000" dirty="0"/>
              <a:t>2</a:t>
            </a:r>
            <a:r>
              <a:rPr lang="ru-RU" sz="1600" i="1" dirty="0"/>
              <a:t>ООО «</a:t>
            </a:r>
            <a:r>
              <a:rPr lang="ru-RU" sz="1600" i="1" dirty="0" err="1"/>
              <a:t>Горнэлектроникс</a:t>
            </a:r>
            <a:r>
              <a:rPr lang="ru-RU" sz="1600" i="1" dirty="0"/>
              <a:t>»</a:t>
            </a:r>
          </a:p>
        </p:txBody>
      </p:sp>
    </p:spTree>
    <p:extLst>
      <p:ext uri="{BB962C8B-B14F-4D97-AF65-F5344CB8AC3E}">
        <p14:creationId xmlns:p14="http://schemas.microsoft.com/office/powerpoint/2010/main" val="251816592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86483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В данном исследовании сравниваются три метода коррекции аберраций в ультразвуковой визуализации. Первый метод использует полиномиальную аппроксимацию аберраций волнового фазового фронта, которая хорошо работает в различных условиях, но для нее характерны высокие вычислительные затраты. Второй метод, осуществляет прямую оценку фазы и позволяет найти баланс между производительностью и вычислительной эффективностью. Третий метод предполагает использование дополнительного акустического источника для направленной коррекции, но требует смещения источника при изменении области интереса. Все три метода используют секторный датчик в режиме синтезированной апертуры. Экспериментальные результаты демонстрируют значительное увеличение контрастного и пространственного разрешения.</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МЕТОДЫ КОМПЕНСАЦИИ АБЕРРАЦИЙ ВОЛНОВОГО ФРОНТА</a:t>
            </a:r>
            <a:br>
              <a:rPr lang="ru-RU" sz="1600" b="1" dirty="0">
                <a:latin typeface="Verdana" pitchFamily="34" charset="0"/>
                <a:ea typeface="Verdana" pitchFamily="34" charset="0"/>
              </a:rPr>
            </a:br>
            <a:r>
              <a:rPr lang="ru-RU" sz="1600" b="1" dirty="0">
                <a:latin typeface="Verdana" pitchFamily="34" charset="0"/>
                <a:ea typeface="Verdana" pitchFamily="34" charset="0"/>
              </a:rPr>
              <a:t>ПРИ УЛЬТРАЗВУКОВОЙ ВИЗУАЛИЗАЦИИ</a:t>
            </a:r>
            <a:br>
              <a:rPr lang="ru-RU" sz="1600" b="1" dirty="0">
                <a:latin typeface="Verdana" pitchFamily="34" charset="0"/>
                <a:ea typeface="Verdana"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55526" y="859030"/>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Д.В. ЛЕОНОВ</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dirty="0"/>
              <a:t>Государственное бюджетное учреждение здравоохранения города Москвы</a:t>
            </a:r>
          </a:p>
          <a:p>
            <a:r>
              <a:rPr lang="ru-RU" sz="1600" i="1" dirty="0"/>
              <a:t>«Научно-практический клинический центр диагностики и телемедицинских технологий</a:t>
            </a:r>
          </a:p>
          <a:p>
            <a:r>
              <a:rPr lang="ru-RU" sz="1600" i="1" dirty="0"/>
              <a:t>Департамента здравоохранения города Москвы» (г. Москва, Россия)</a:t>
            </a:r>
          </a:p>
        </p:txBody>
      </p:sp>
    </p:spTree>
    <p:extLst>
      <p:ext uri="{BB962C8B-B14F-4D97-AF65-F5344CB8AC3E}">
        <p14:creationId xmlns:p14="http://schemas.microsoft.com/office/powerpoint/2010/main" val="284639803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Санаторий «</a:t>
            </a:r>
            <a:r>
              <a:rPr lang="ru-RU" sz="3400" dirty="0" err="1">
                <a:solidFill>
                  <a:schemeClr val="tx1"/>
                </a:solidFill>
                <a:latin typeface="Verdana" pitchFamily="34" charset="0"/>
                <a:ea typeface="Verdana" pitchFamily="34" charset="0"/>
              </a:rPr>
              <a:t>Пралеска</a:t>
            </a:r>
            <a:r>
              <a:rPr lang="ru-RU" sz="3400" dirty="0">
                <a:solidFill>
                  <a:schemeClr val="tx1"/>
                </a:solidFill>
                <a:latin typeface="Verdana" pitchFamily="34" charset="0"/>
                <a:ea typeface="Verdana" pitchFamily="34" charset="0"/>
              </a:rPr>
              <a:t>» ОАО «</a:t>
            </a:r>
            <a:r>
              <a:rPr lang="ru-RU" sz="3400" dirty="0" err="1">
                <a:solidFill>
                  <a:schemeClr val="tx1"/>
                </a:solidFill>
                <a:latin typeface="Verdana" pitchFamily="34" charset="0"/>
                <a:ea typeface="Verdana" pitchFamily="34" charset="0"/>
              </a:rPr>
              <a:t>Амкодор-Белвар</a:t>
            </a:r>
            <a:r>
              <a:rPr lang="ru-RU" sz="3400" dirty="0">
                <a:solidFill>
                  <a:schemeClr val="tx1"/>
                </a:solidFill>
                <a:latin typeface="Verdana" pitchFamily="34" charset="0"/>
                <a:ea typeface="Verdana" pitchFamily="34" charset="0"/>
              </a:rPr>
              <a:t>» располагает необходимой лечебно-диагностической базой для проведения полноценного комплексного санаторно-курортного лечения и обследования пациентов с заболеваниями органов пищеварения, органов дыхания, с заболеваниями эндокринной системы, расстройствами питания и нарушениями обмена веществ, болезнями костно-мышечной и нервной систем, органов кровообращения, мочеполовой системы (гинекология). Природные лечебные факторы санатория «</a:t>
            </a:r>
            <a:r>
              <a:rPr lang="ru-RU" sz="3400" dirty="0" err="1">
                <a:solidFill>
                  <a:schemeClr val="tx1"/>
                </a:solidFill>
                <a:latin typeface="Verdana" pitchFamily="34" charset="0"/>
                <a:ea typeface="Verdana" pitchFamily="34" charset="0"/>
              </a:rPr>
              <a:t>Пралеска</a:t>
            </a:r>
            <a:r>
              <a:rPr lang="ru-RU" sz="3400" dirty="0">
                <a:solidFill>
                  <a:schemeClr val="tx1"/>
                </a:solidFill>
                <a:latin typeface="Verdana" pitchFamily="34" charset="0"/>
                <a:ea typeface="Verdana" pitchFamily="34" charset="0"/>
              </a:rPr>
              <a:t>», которые создают благоприятные условия для отдыха и оздоровления людей: климат; смешанный лес; природные источники минеральной воды; расположение в водоохраной зоне на берегу водохранилища «Минское море».</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КУРСОВОЕ ПРИМЕНЕНИЕ МИНЕРАЛЬНОЙ ВОДЫ</a:t>
            </a:r>
            <a:br>
              <a:rPr lang="ru-RU" sz="1600" b="1" dirty="0">
                <a:latin typeface="Verdana" pitchFamily="34" charset="0"/>
                <a:ea typeface="Verdana" pitchFamily="34" charset="0"/>
              </a:rPr>
            </a:br>
            <a:r>
              <a:rPr lang="ru-RU" sz="1600" b="1" dirty="0">
                <a:latin typeface="Verdana" pitchFamily="34" charset="0"/>
                <a:ea typeface="Verdana" pitchFamily="34" charset="0"/>
              </a:rPr>
              <a:t>В РЕАБИЛИТАЦИОННО-ОЗДОРОВИТЕЛЬНЫХ ТЕХНОЛОГИЯХ</a:t>
            </a:r>
            <a:br>
              <a:rPr lang="ru-RU" sz="1600" b="1" dirty="0">
                <a:latin typeface="Verdana" pitchFamily="34" charset="0"/>
                <a:ea typeface="Verdana" pitchFamily="34" charset="0"/>
              </a:rPr>
            </a:br>
            <a:r>
              <a:rPr lang="ru-RU" sz="1600" b="1" dirty="0">
                <a:latin typeface="Verdana" pitchFamily="34" charset="0"/>
                <a:ea typeface="Verdana" pitchFamily="34" charset="0"/>
              </a:rPr>
              <a:t>ПРИ САНАТОРНО-КУРОРТНОМ ЛЕЧЕНИИ</a:t>
            </a:r>
            <a:br>
              <a:rPr lang="ru-RU" sz="1600" b="1" dirty="0">
                <a:latin typeface="Verdana" pitchFamily="34" charset="0"/>
                <a:ea typeface="Verdana"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Н.В. РЕШЕТНИКОВА</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В.Л. ШЕВЕЛЬ</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,Л.А. МАЛЬКЕВИЧ</a:t>
            </a:r>
            <a:r>
              <a:rPr lang="ru-RU" sz="1600" baseline="30000" dirty="0">
                <a:latin typeface="Verdana" pitchFamily="34" charset="0"/>
                <a:ea typeface="Verdana" pitchFamily="34" charset="0"/>
              </a:rPr>
              <a:t>2</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ОАО «</a:t>
            </a:r>
            <a:r>
              <a:rPr lang="ru-RU" sz="1600" i="1" dirty="0" err="1"/>
              <a:t>Амкодор-Белвар</a:t>
            </a:r>
            <a:r>
              <a:rPr lang="ru-RU" sz="1600" i="1" dirty="0"/>
              <a:t>» санаторий «</a:t>
            </a:r>
            <a:r>
              <a:rPr lang="ru-RU" sz="1600" i="1" dirty="0" err="1"/>
              <a:t>Пралеска</a:t>
            </a:r>
            <a:r>
              <a:rPr lang="ru-RU" sz="1600" i="1" dirty="0"/>
              <a:t>», </a:t>
            </a:r>
          </a:p>
          <a:p>
            <a:r>
              <a:rPr lang="ru-RU" sz="1600" i="1" baseline="30000" dirty="0"/>
              <a:t>2</a:t>
            </a:r>
            <a:r>
              <a:rPr lang="ru-RU" sz="1600" i="1" dirty="0"/>
              <a:t>Учреждение образования «Белорусский государственный медицинский университет»</a:t>
            </a:r>
          </a:p>
        </p:txBody>
      </p:sp>
    </p:spTree>
    <p:extLst>
      <p:ext uri="{BB962C8B-B14F-4D97-AF65-F5344CB8AC3E}">
        <p14:creationId xmlns:p14="http://schemas.microsoft.com/office/powerpoint/2010/main" val="306619009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61596" y="3407104"/>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В статье описывается разработка программно-аппаратной платформы для ускоренных испытаний имплантируемых датчиков глюкозы. Аппаратная часть платформы включает пять независимых тестовых ячеек, управляемых через </a:t>
            </a:r>
            <a:r>
              <a:rPr lang="ru-RU" sz="3400" dirty="0" err="1">
                <a:solidFill>
                  <a:schemeClr val="tx1"/>
                </a:solidFill>
                <a:latin typeface="Verdana" pitchFamily="34" charset="0"/>
                <a:ea typeface="Verdana" pitchFamily="34" charset="0"/>
              </a:rPr>
              <a:t>Raspberry</a:t>
            </a:r>
            <a:r>
              <a:rPr lang="ru-RU" sz="3400" dirty="0">
                <a:solidFill>
                  <a:schemeClr val="tx1"/>
                </a:solidFill>
                <a:latin typeface="Verdana" pitchFamily="34" charset="0"/>
                <a:ea typeface="Verdana" pitchFamily="34" charset="0"/>
              </a:rPr>
              <a:t> </a:t>
            </a:r>
            <a:r>
              <a:rPr lang="ru-RU" sz="3400" dirty="0" err="1">
                <a:solidFill>
                  <a:schemeClr val="tx1"/>
                </a:solidFill>
                <a:latin typeface="Verdana" pitchFamily="34" charset="0"/>
                <a:ea typeface="Verdana" pitchFamily="34" charset="0"/>
              </a:rPr>
              <a:t>Pi</a:t>
            </a:r>
            <a:r>
              <a:rPr lang="ru-RU" sz="3400" dirty="0">
                <a:solidFill>
                  <a:schemeClr val="tx1"/>
                </a:solidFill>
                <a:latin typeface="Verdana" pitchFamily="34" charset="0"/>
                <a:ea typeface="Verdana" pitchFamily="34" charset="0"/>
              </a:rPr>
              <a:t> CM4 с использованием протокола MODBUS RTU. Каждая ячейка моделирует реальные условия работы датчика, используя перистальтические насосы, нагреватель, электромагнитные клапаны и датчики. Программное обеспечение на Python с интерфейсом QT и базой данных </a:t>
            </a:r>
            <a:r>
              <a:rPr lang="ru-RU" sz="3400" dirty="0" err="1">
                <a:solidFill>
                  <a:schemeClr val="tx1"/>
                </a:solidFill>
                <a:latin typeface="Verdana" pitchFamily="34" charset="0"/>
                <a:ea typeface="Verdana" pitchFamily="34" charset="0"/>
              </a:rPr>
              <a:t>MariaDB</a:t>
            </a:r>
            <a:r>
              <a:rPr lang="ru-RU" sz="3400" dirty="0">
                <a:solidFill>
                  <a:schemeClr val="tx1"/>
                </a:solidFill>
                <a:latin typeface="Verdana" pitchFamily="34" charset="0"/>
                <a:ea typeface="Verdana" pitchFamily="34" charset="0"/>
              </a:rPr>
              <a:t> обеспечивает удобное управление, мониторинг и автоматизацию испытаний. Модульная архитектура и кроссплатформенность делают платформу гибким инструментом для ускорения разработки медицинских технологий и улучшения диагностики диабета. </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ПРОГРАММНО-АППАРАТНЫЙ КОМПЛЕКС УСКОРЕННЫХ ИСПЫТАНИЙ ИМПЛАНТИРОВАННЫХ МЕДИЦИНСКИХ ДАТЧИКОВ</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55526" y="1193751"/>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А.Н. ОСИПОВ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Е.Н. КАЛЕНКОВИЧ</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А.А. ИВАНОВСКИЙ</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А.Д. ХАЦКЕВИЧ</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a:t>
            </a:r>
            <a:r>
              <a:rPr lang="en-US" sz="1600" dirty="0">
                <a:latin typeface="Verdana" pitchFamily="34" charset="0"/>
                <a:ea typeface="Verdana" pitchFamily="34" charset="0"/>
              </a:rPr>
              <a:t>C.</a:t>
            </a:r>
            <a:r>
              <a:rPr lang="ru-RU" sz="1600" dirty="0">
                <a:latin typeface="Verdana" pitchFamily="34" charset="0"/>
                <a:ea typeface="Verdana" pitchFamily="34" charset="0"/>
              </a:rPr>
              <a:t>А. МОРОЗ</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И.А. МОРОЗ</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А.П.КЛЮЕВ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А.В. ПАЦЕЕВ</a:t>
            </a:r>
            <a:r>
              <a:rPr lang="ru-RU" sz="1600" baseline="30000" dirty="0">
                <a:latin typeface="Verdana" pitchFamily="34" charset="0"/>
                <a:ea typeface="Verdana" pitchFamily="34" charset="0"/>
              </a:rPr>
              <a:t>3</a:t>
            </a:r>
            <a:r>
              <a:rPr lang="ru-RU" sz="1600" dirty="0">
                <a:latin typeface="Verdana" pitchFamily="34" charset="0"/>
                <a:ea typeface="Verdana" pitchFamily="34" charset="0"/>
              </a:rPr>
              <a:t>, </a:t>
            </a:r>
          </a:p>
          <a:p>
            <a:r>
              <a:rPr lang="ru-RU" sz="1600" dirty="0">
                <a:latin typeface="Verdana" pitchFamily="34" charset="0"/>
                <a:ea typeface="Verdana" pitchFamily="34" charset="0"/>
              </a:rPr>
              <a:t>С.В. ПАЦЕЕВ</a:t>
            </a:r>
            <a:r>
              <a:rPr lang="ru-RU" sz="1600" baseline="30000" dirty="0">
                <a:latin typeface="Verdana" pitchFamily="34" charset="0"/>
                <a:ea typeface="Verdana" pitchFamily="34" charset="0"/>
              </a:rPr>
              <a:t>4</a:t>
            </a:r>
          </a:p>
        </p:txBody>
      </p:sp>
      <p:sp>
        <p:nvSpPr>
          <p:cNvPr id="10" name="Заголовок 1"/>
          <p:cNvSpPr txBox="1">
            <a:spLocks/>
          </p:cNvSpPr>
          <p:nvPr/>
        </p:nvSpPr>
        <p:spPr>
          <a:xfrm>
            <a:off x="526391" y="2295971"/>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dirty="0"/>
              <a:t>1 Белорусский государственный </a:t>
            </a:r>
            <a:r>
              <a:rPr lang="ru-RU" sz="1600" i="1" dirty="0" err="1"/>
              <a:t>универсистет</a:t>
            </a:r>
            <a:r>
              <a:rPr lang="ru-RU" sz="1600" i="1" dirty="0"/>
              <a:t> информатики и радиоэлектроники, </a:t>
            </a:r>
          </a:p>
          <a:p>
            <a:r>
              <a:rPr lang="ru-RU" sz="1600" i="1" dirty="0"/>
              <a:t>2Производственное унитарное предприятие «</a:t>
            </a:r>
            <a:r>
              <a:rPr lang="ru-RU" sz="1600" i="1" dirty="0" err="1"/>
              <a:t>ФреБор</a:t>
            </a:r>
            <a:r>
              <a:rPr lang="ru-RU" sz="1600" i="1" dirty="0"/>
              <a:t>», </a:t>
            </a:r>
          </a:p>
          <a:p>
            <a:r>
              <a:rPr lang="ru-RU" sz="1600" i="1" dirty="0"/>
              <a:t>3ГУ Республиканский центр медицинской реабилитации и бальнеолечения,</a:t>
            </a:r>
          </a:p>
          <a:p>
            <a:r>
              <a:rPr lang="ru-RU" sz="1600" i="1" dirty="0"/>
              <a:t>4 ООО «Клиника Мерси»</a:t>
            </a:r>
          </a:p>
        </p:txBody>
      </p:sp>
    </p:spTree>
    <p:extLst>
      <p:ext uri="{BB962C8B-B14F-4D97-AF65-F5344CB8AC3E}">
        <p14:creationId xmlns:p14="http://schemas.microsoft.com/office/powerpoint/2010/main" val="29455856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Современные технологии требуют внедрения эффективных инструментов для быстрого доступа к данным, что особенно актуально для сферы здравоохранения. Система, разработанная на основе REST API, обеспечивает безопасное и масштабируемое взаимодействие между пользователями и базой данных, позволяя искать специалистов по различным критериям, таким как специализация, местоположение и доступность. Применение REST API в архитектуре системы обеспечивает удобство интеграции с другими платформами и простоту в использовании. Основное внимание уделено быстроте отклика, надежности передачи данных и поддержке современных стандартов безопасности. </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REST API В ИНФОРМАЦИОННОЙ СИСТЕМЕ ПОИСКА ПРОФИЛЬНЫХ СПЕЦИАЛИСТОВ В МЕДИЦИНСКИХ УЧРЕЖДЕНИЯХ Г. ХОШИМИН</a:t>
            </a:r>
          </a:p>
        </p:txBody>
      </p:sp>
      <p:sp>
        <p:nvSpPr>
          <p:cNvPr id="8" name="Заголовок 1"/>
          <p:cNvSpPr txBox="1">
            <a:spLocks/>
          </p:cNvSpPr>
          <p:nvPr/>
        </p:nvSpPr>
        <p:spPr>
          <a:xfrm>
            <a:off x="543113" y="1189550"/>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Т.З. НГУЕН, С.К. ДИК </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4085531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400" b="1" dirty="0" smtClean="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В статье приведены сведенья о развитии методов </a:t>
            </a:r>
            <a:r>
              <a:rPr lang="ru-RU" sz="1400" dirty="0" err="1">
                <a:solidFill>
                  <a:schemeClr val="tx1"/>
                </a:solidFill>
                <a:latin typeface="Verdana" pitchFamily="34" charset="0"/>
                <a:ea typeface="Verdana" pitchFamily="34" charset="0"/>
              </a:rPr>
              <a:t>электроакупунктурной</a:t>
            </a:r>
            <a:r>
              <a:rPr lang="ru-RU" sz="1400" dirty="0">
                <a:solidFill>
                  <a:schemeClr val="tx1"/>
                </a:solidFill>
                <a:latin typeface="Verdana" pitchFamily="34" charset="0"/>
                <a:ea typeface="Verdana" pitchFamily="34" charset="0"/>
              </a:rPr>
              <a:t> терапии, определены основные параметры стимулирующих токов. Описана структура аппаратного обеспечения для применения электропунктуры в клинической практике, определен перечень технических требований к разрабатываемому устройству. </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АППАРАТНОЕ ОБЕСПЕЧЕНИЕ ДЛЯ ПРИМЕНЕНИЯ </a:t>
            </a:r>
            <a:r>
              <a:rPr lang="ru-RU" sz="1600" b="1" dirty="0" smtClean="0">
                <a:latin typeface="Verdana" pitchFamily="34" charset="0"/>
                <a:ea typeface="Verdana" pitchFamily="34" charset="0"/>
              </a:rPr>
              <a:t>ЭЛЕКТРОПУНКТУРЫ В </a:t>
            </a:r>
            <a:r>
              <a:rPr lang="ru-RU" sz="1600" b="1" dirty="0">
                <a:latin typeface="Verdana" pitchFamily="34" charset="0"/>
                <a:ea typeface="Verdana" pitchFamily="34" charset="0"/>
              </a:rPr>
              <a:t>КЛИНИЧЕСКОЙ ПРАКТИКЕ</a:t>
            </a: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М.В. ДАВЫДОВ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А.П. </a:t>
            </a:r>
            <a:r>
              <a:rPr lang="ru-RU" sz="1600" dirty="0" smtClean="0">
                <a:latin typeface="Verdana" pitchFamily="34" charset="0"/>
                <a:ea typeface="Verdana" pitchFamily="34" charset="0"/>
              </a:rPr>
              <a:t>СИВАКОВ</a:t>
            </a:r>
            <a:r>
              <a:rPr lang="ru-RU" sz="1600" baseline="30000" dirty="0" smtClean="0">
                <a:latin typeface="Verdana" pitchFamily="34" charset="0"/>
                <a:ea typeface="Verdana" pitchFamily="34" charset="0"/>
              </a:rPr>
              <a:t>2</a:t>
            </a:r>
            <a:r>
              <a:rPr lang="ru-RU" sz="1600" dirty="0">
                <a:latin typeface="Verdana" pitchFamily="34" charset="0"/>
                <a:ea typeface="Verdana" pitchFamily="34" charset="0"/>
              </a:rPr>
              <a:t>, В.С. ШЕКУНОВ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Н.С. ДАВЫДОВА</a:t>
            </a:r>
            <a:r>
              <a:rPr lang="ru-RU" sz="1600" baseline="30000" dirty="0">
                <a:latin typeface="Verdana" pitchFamily="34" charset="0"/>
                <a:ea typeface="Verdana" pitchFamily="34" charset="0"/>
              </a:rPr>
              <a:t>1</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baseline="30000" dirty="0" smtClean="0"/>
              <a:t>1</a:t>
            </a:r>
            <a:r>
              <a:rPr lang="be-BY" sz="1600" i="1" dirty="0" smtClean="0"/>
              <a:t>Белорусский </a:t>
            </a:r>
            <a:r>
              <a:rPr lang="be-BY" sz="1600" i="1" dirty="0"/>
              <a:t>государственный университет информатики и </a:t>
            </a:r>
            <a:r>
              <a:rPr lang="be-BY" sz="1600" i="1" dirty="0" smtClean="0"/>
              <a:t>радиоэлектроники,</a:t>
            </a:r>
            <a:endParaRPr lang="be-BY" sz="1600" i="1" dirty="0" smtClean="0"/>
          </a:p>
          <a:p>
            <a:r>
              <a:rPr lang="be-BY" sz="1600" i="1" dirty="0" smtClean="0"/>
              <a:t> </a:t>
            </a:r>
            <a:r>
              <a:rPr lang="be-BY" sz="1600" i="1" baseline="30000" dirty="0"/>
              <a:t>2</a:t>
            </a:r>
            <a:r>
              <a:rPr lang="ru-RU" sz="1600" i="1" dirty="0" smtClean="0"/>
              <a:t>Учреждение </a:t>
            </a:r>
            <a:r>
              <a:rPr lang="ru-RU" sz="1600" i="1" dirty="0"/>
              <a:t>образования Белорусский государственный медицинский университет</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422791453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300" b="1" dirty="0">
                <a:solidFill>
                  <a:schemeClr val="tx1"/>
                </a:solidFill>
                <a:latin typeface="Verdana" pitchFamily="34" charset="0"/>
                <a:ea typeface="Verdana" pitchFamily="34" charset="0"/>
              </a:rPr>
              <a:t>Аннотация.</a:t>
            </a:r>
            <a:r>
              <a:rPr lang="ru-RU" sz="1300" dirty="0">
                <a:solidFill>
                  <a:schemeClr val="tx1"/>
                </a:solidFill>
                <a:latin typeface="Verdana" pitchFamily="34" charset="0"/>
                <a:ea typeface="Verdana" pitchFamily="34" charset="0"/>
              </a:rPr>
              <a:t> Рассматривается развитие умной упаковки для электронных медицинских изделий, направленной на повышение безопасности и надежности хранения и транспортировки медицинских приборов. Умная упаковка включает в себя использование современных технологий, таких как датчики температуры и влажности, RFID-метки, </a:t>
            </a:r>
            <a:r>
              <a:rPr lang="ru-RU" sz="1300" dirty="0" err="1">
                <a:solidFill>
                  <a:schemeClr val="tx1"/>
                </a:solidFill>
                <a:latin typeface="Verdana" pitchFamily="34" charset="0"/>
                <a:ea typeface="Verdana" pitchFamily="34" charset="0"/>
              </a:rPr>
              <a:t>термохромные</a:t>
            </a:r>
            <a:r>
              <a:rPr lang="ru-RU" sz="1300" dirty="0">
                <a:solidFill>
                  <a:schemeClr val="tx1"/>
                </a:solidFill>
                <a:latin typeface="Verdana" pitchFamily="34" charset="0"/>
                <a:ea typeface="Verdana" pitchFamily="34" charset="0"/>
              </a:rPr>
              <a:t> этикетки и системы мониторинга через Интернет вещей (</a:t>
            </a:r>
            <a:r>
              <a:rPr lang="ru-RU" sz="1300" dirty="0" err="1">
                <a:solidFill>
                  <a:schemeClr val="tx1"/>
                </a:solidFill>
                <a:latin typeface="Verdana" pitchFamily="34" charset="0"/>
                <a:ea typeface="Verdana" pitchFamily="34" charset="0"/>
              </a:rPr>
              <a:t>IoT</a:t>
            </a:r>
            <a:r>
              <a:rPr lang="ru-RU" sz="1300" dirty="0">
                <a:solidFill>
                  <a:schemeClr val="tx1"/>
                </a:solidFill>
                <a:latin typeface="Verdana" pitchFamily="34" charset="0"/>
                <a:ea typeface="Verdana" pitchFamily="34" charset="0"/>
              </a:rPr>
              <a:t>), которые позволяют отслеживать условия хранения, предотвращать повреждения и оптимизировать логистические процессы. Описание технологий и их применения в медицинской отрасли демонстрирует значительные преимущества в обеспечении безопасности чувствительных приборов. Анализируются результаты применения умной упаковки, включая улучшение </a:t>
            </a:r>
            <a:r>
              <a:rPr lang="ru-RU" sz="1300" dirty="0" err="1">
                <a:solidFill>
                  <a:schemeClr val="tx1"/>
                </a:solidFill>
                <a:latin typeface="Verdana" pitchFamily="34" charset="0"/>
                <a:ea typeface="Verdana" pitchFamily="34" charset="0"/>
              </a:rPr>
              <a:t>отслеживаемости</a:t>
            </a:r>
            <a:r>
              <a:rPr lang="ru-RU" sz="1300" dirty="0">
                <a:solidFill>
                  <a:schemeClr val="tx1"/>
                </a:solidFill>
                <a:latin typeface="Verdana" pitchFamily="34" charset="0"/>
                <a:ea typeface="Verdana" pitchFamily="34" charset="0"/>
              </a:rPr>
              <a:t> изделий, снижение рисков повреждений и потерь, а также визуальный контроль через </a:t>
            </a:r>
            <a:r>
              <a:rPr lang="ru-RU" sz="1300" dirty="0" err="1">
                <a:solidFill>
                  <a:schemeClr val="tx1"/>
                </a:solidFill>
                <a:latin typeface="Verdana" pitchFamily="34" charset="0"/>
                <a:ea typeface="Verdana" pitchFamily="34" charset="0"/>
              </a:rPr>
              <a:t>термохромные</a:t>
            </a:r>
            <a:r>
              <a:rPr lang="ru-RU" sz="1300" dirty="0">
                <a:solidFill>
                  <a:schemeClr val="tx1"/>
                </a:solidFill>
                <a:latin typeface="Verdana" pitchFamily="34" charset="0"/>
                <a:ea typeface="Verdana" pitchFamily="34" charset="0"/>
              </a:rPr>
              <a:t> этикетки. </a:t>
            </a:r>
            <a:endParaRPr lang="ru-RU" sz="13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«УМНАЯ УПАКОВКА» ДЛЯ ЭЛЕКТРОННЫХ МЕДИЦИНСКИХ ИЗДЕЛИЙ</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Н.А. РОДАК, С.К. ДИК</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67153291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В статье представлены современные методы охлаждения медицинских лазеров, включая жидкостные, воздушные и термоэлектрические системы на основе элементов Пельтье. Освещены результаты исследований, направленных на изучение эффективности этих систем при различных мощностях лазеров, с акцентом на температурные режимы, надежность и внедряемость. Особое внимание уделено требованиям к температурным параметрам для корректной работы лазеров.</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СОВРЕМЕННЫЕ ТЕХНОЛОГИИ И МЕТОДЫ ОХЛАЖДЕНИЯ МЕДИЦИНСКИХ ЛАЗЕРНЫХ АППАРАТОВ</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И.А. ЖИВИЦКИЙ, С.К. ДИК </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0422180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542067"/>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В данной статье подробно рассматриваются инновации в области медицинской визуализации и обработки изображений, которые играют ключевую роль в современной медицине. Статья охватывает основные направления и достижения в этой области, включая применение искусственного интеллекта и машинного обучения для автоматизации анализа изображений, мультимодальную визуализацию, которая объединяет данные из различных источников для получения более полного представления о состоянии пациента, а также высокоразрешающие технологии, позволяющие детально изучать структуру тканей и органов. Особое внимание уделяется инновационным технологиям, таким как 4D-визуализация, функциональная МРТ (</a:t>
            </a:r>
            <a:r>
              <a:rPr lang="ru-RU" sz="1200" dirty="0" err="1">
                <a:solidFill>
                  <a:schemeClr val="tx1"/>
                </a:solidFill>
                <a:latin typeface="Verdana" pitchFamily="34" charset="0"/>
                <a:ea typeface="Verdana" pitchFamily="34" charset="0"/>
              </a:rPr>
              <a:t>fMRT</a:t>
            </a:r>
            <a:r>
              <a:rPr lang="ru-RU" sz="1200" dirty="0">
                <a:solidFill>
                  <a:schemeClr val="tx1"/>
                </a:solidFill>
                <a:latin typeface="Verdana" pitchFamily="34" charset="0"/>
                <a:ea typeface="Verdana" pitchFamily="34" charset="0"/>
              </a:rPr>
              <a:t>) и оптическая когерентная томография (ОКТ), которые находят широкое применение в диагностике, лечении и мониторинге заболеваний. Статья также рассматривает использование виртуальной и дополненной реальности для создания трехмерных моделей органов и тканей, что помогает врачам лучше понять анатомию и планировать хирургические вмешательства. Биомедицинская инженерия и нанотехнологии также вносят значительный вклад в развитие медицинской визуализации, улучшая качество изображений и повышая точность диагностики.</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ИННОВАЦИИ В МЕДИЦИНСКОЙ ВИЗУАЛИЗАЦИИ И ОБРАБОТКЕ ИЗОБРАЖЕНИЙ</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А.В. РУСИНА, С.К. ДИК</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95432103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25000" lnSpcReduction="20000"/>
          </a:bodyPr>
          <a:lstStyle/>
          <a:p>
            <a:pPr algn="just"/>
            <a:r>
              <a:rPr lang="ru-RU" sz="5600" b="1" dirty="0">
                <a:solidFill>
                  <a:schemeClr val="tx1"/>
                </a:solidFill>
                <a:latin typeface="Verdana" pitchFamily="34" charset="0"/>
                <a:ea typeface="Verdana" pitchFamily="34" charset="0"/>
              </a:rPr>
              <a:t>Аннотация.</a:t>
            </a:r>
            <a:r>
              <a:rPr lang="ru-RU" sz="5600" dirty="0">
                <a:solidFill>
                  <a:schemeClr val="tx1"/>
                </a:solidFill>
                <a:latin typeface="Verdana" pitchFamily="34" charset="0"/>
                <a:ea typeface="Verdana" pitchFamily="34" charset="0"/>
              </a:rPr>
              <a:t> Бионическое формообразование – это научное направление, которое использует природные формы и принципы для создания инновационных технологий. Вдохновленные эволюцией, ученые разрабатывают эффективные конструкции, материалы и системы, которые оптимизируют использование ресурсов, увеличивают прочность и устойчивость, а также обладают адаптивностью и саморегуляцией. Примеры применения включают архитектуру, робототехнику и медицину, где природные идеи приводят к созданию устойчивых и экологичных решений. Бионическое формообразование открывает новые возможности для развития умных и адаптивных систем, таких как самовосстанавливающиеся материалы и гибкие роботы, способные работать в экстремальных условиях. В будущем бионика может привести к созданию «живых» зданий, которые адаптируются к изменениям среды и улучшат качество жизни, способствуя устойчивому развитию. </a:t>
            </a:r>
          </a:p>
          <a:p>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БИОНИЧЕСКОЕ ФОРМООБРАЗОВАНИЕ</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Е.Д. КОРМИЛЬЦЕВА, С.К. ДИК</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67163634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Статья посвящена применению технологий виртуальной реальности (VR) в медицинской электронике, с акцентом на реабилитацию, диагностику и обучение. Рассматриваются ключевые направления использования VR: создание виртуальных тренажеров для восстановления двигательных функций, улучшение точности диагностики с помощью 3D-моделей, а также применение VR для снижения боли и тревожности у пациентов. Показано, что интеграция VR с медицинскими устройствами позволяет реализовать персонализированный и безопасный подход к лечению, повышая эффективность медицинских процедур и качество жизни пациентов.</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550" b="1" dirty="0">
                <a:latin typeface="Verdana" pitchFamily="34" charset="0"/>
                <a:ea typeface="Verdana" pitchFamily="34" charset="0"/>
              </a:rPr>
              <a:t>ИСПОЛЬЗОВАНИЕ ТЕХНОЛОГИЙ ВИРТУАЛЬНОЙ РЕАЛЬНОСТИ В МЕДИЦИНСКОЙ ЭЛЕКТРОНИКЕ ДЛЯ РЕАБИЛИТАЦИИ И ДИАГНОСТИКИ</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Л. Д. ХУДЕР, В. А. СТОЛЕР</a:t>
            </a:r>
            <a:endParaRPr lang="ru-RU" sz="1600" b="1" dirty="0">
              <a:latin typeface="Verdana" pitchFamily="34" charset="0"/>
              <a:ea typeface="Verdana" pitchFamily="34" charset="0"/>
            </a:endParaRPr>
          </a:p>
        </p:txBody>
      </p:sp>
      <p:sp>
        <p:nvSpPr>
          <p:cNvPr id="10" name="Заголовок 1"/>
          <p:cNvSpPr txBox="1">
            <a:spLocks/>
          </p:cNvSpPr>
          <p:nvPr/>
        </p:nvSpPr>
        <p:spPr>
          <a:xfrm>
            <a:off x="555526" y="15825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316463361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571750"/>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Статья посвящена разработке и внедрению функционального модуля «Электронная медицинская карта» (ЭМК) в составе медицинской информационной системы АСПУ «Медицина», предназначенной для санаторно-курортных учреждений здравоохранения. Модуль разработан на платформе «1С: Предприятие 8» с использованием комплекса «КИНТ. Управление санаторием» и интеграцией технологии распознавания голоса. В статье подробно рассматриваются архитектура модуля, алгоритмы распознавания голоса, а также процесс интеграции модуля в существующую систему. Особое внимание уделено преимуществам использования распознавания голоса для автоматизации ввода данных, что позволяет значительно сократить время заполнения медицинских документов, повысить точность и снизить вероятность ошибок. Приведены результаты тестирования, подтверждающие эффективность и надежность предложенного решения. Кроме того, обсуждаются этапы внедрения модуля в санаториях и преимущества его использования для улучшения качества медицинских услуг, повышения удобства для медицинского персонала и оптимизации документооборота.</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МИС. ФУНКЦИОНАЛЬНЫЙ МОДУЛЬ</a:t>
            </a:r>
            <a:br>
              <a:rPr lang="ru-RU" sz="1600" b="1" dirty="0">
                <a:latin typeface="Verdana" pitchFamily="34" charset="0"/>
                <a:ea typeface="Verdana" pitchFamily="34" charset="0"/>
              </a:rPr>
            </a:br>
            <a:r>
              <a:rPr lang="ru-RU" sz="1600" b="1" dirty="0">
                <a:latin typeface="Verdana" pitchFamily="34" charset="0"/>
                <a:ea typeface="Verdana" pitchFamily="34" charset="0"/>
              </a:rPr>
              <a:t>«ЭЛЕКТРОННАЯ МЕДИЦИНСКАЯ КАРТА»</a:t>
            </a:r>
            <a:br>
              <a:rPr lang="ru-RU" sz="1600" b="1" dirty="0">
                <a:latin typeface="Verdana" pitchFamily="34" charset="0"/>
                <a:ea typeface="Verdana" pitchFamily="34" charset="0"/>
              </a:rPr>
            </a:br>
            <a:r>
              <a:rPr lang="ru-RU" sz="1600" b="1" dirty="0">
                <a:latin typeface="Verdana" pitchFamily="34" charset="0"/>
                <a:ea typeface="Verdana" pitchFamily="34" charset="0"/>
              </a:rPr>
              <a:t>С ПРИМЕНЕНИЕМ ТЕХНОЛОГИИ «РАСПОЗНАВАНИЕ ГОЛОСА»</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84951"/>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В.А.ПОНОМАРЕВ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А.Б. НАЗАРЕНКО</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Т.М. ПОТЯГОВА</a:t>
            </a:r>
            <a:r>
              <a:rPr lang="ru-RU" sz="1600" baseline="30000" dirty="0">
                <a:latin typeface="Verdana" pitchFamily="34" charset="0"/>
                <a:ea typeface="Verdana" pitchFamily="34" charset="0"/>
              </a:rPr>
              <a:t>2</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ОАО «</a:t>
            </a:r>
            <a:r>
              <a:rPr lang="ru-RU" sz="1600" i="1" dirty="0" err="1"/>
              <a:t>Белагроздравница</a:t>
            </a:r>
            <a:r>
              <a:rPr lang="ru-RU" sz="1600" i="1" dirty="0"/>
              <a:t>», </a:t>
            </a:r>
            <a:r>
              <a:rPr lang="ru-RU" sz="1600" i="1" baseline="30000" dirty="0"/>
              <a:t>2</a:t>
            </a:r>
            <a:r>
              <a:rPr lang="ru-RU" sz="1600" i="1" dirty="0"/>
              <a:t>ООО «</a:t>
            </a:r>
            <a:r>
              <a:rPr lang="ru-RU" sz="1600" i="1" dirty="0" err="1"/>
              <a:t>ГБСофт</a:t>
            </a:r>
            <a:r>
              <a:rPr lang="ru-RU" sz="1600" i="1" dirty="0"/>
              <a:t>»</a:t>
            </a:r>
          </a:p>
        </p:txBody>
      </p:sp>
    </p:spTree>
    <p:extLst>
      <p:ext uri="{BB962C8B-B14F-4D97-AF65-F5344CB8AC3E}">
        <p14:creationId xmlns:p14="http://schemas.microsoft.com/office/powerpoint/2010/main" val="5596759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40000" lnSpcReduction="20000"/>
          </a:bodyPr>
          <a:lstStyle/>
          <a:p>
            <a:pPr algn="just"/>
            <a:r>
              <a:rPr lang="ru-RU" sz="3400" b="1" dirty="0">
                <a:solidFill>
                  <a:schemeClr val="tx1"/>
                </a:solidFill>
                <a:latin typeface="Verdana" pitchFamily="34" charset="0"/>
                <a:ea typeface="Verdana" pitchFamily="34" charset="0"/>
              </a:rPr>
              <a:t>Аннотация.</a:t>
            </a:r>
            <a:r>
              <a:rPr lang="ru-RU" sz="3400" dirty="0">
                <a:solidFill>
                  <a:schemeClr val="tx1"/>
                </a:solidFill>
                <a:latin typeface="Verdana" pitchFamily="34" charset="0"/>
                <a:ea typeface="Verdana" pitchFamily="34" charset="0"/>
              </a:rPr>
              <a:t> Направленная контактная диатермия является одним из наиболее перспективных методов физиотерапии. Для её изучения в среде </a:t>
            </a:r>
            <a:r>
              <a:rPr lang="ru-RU" sz="3400" dirty="0" err="1">
                <a:solidFill>
                  <a:schemeClr val="tx1"/>
                </a:solidFill>
                <a:latin typeface="Verdana" pitchFamily="34" charset="0"/>
                <a:ea typeface="Verdana" pitchFamily="34" charset="0"/>
              </a:rPr>
              <a:t>Comsol</a:t>
            </a:r>
            <a:r>
              <a:rPr lang="ru-RU" sz="3400" dirty="0">
                <a:solidFill>
                  <a:schemeClr val="tx1"/>
                </a:solidFill>
                <a:latin typeface="Verdana" pitchFamily="34" charset="0"/>
                <a:ea typeface="Verdana" pitchFamily="34" charset="0"/>
              </a:rPr>
              <a:t> </a:t>
            </a:r>
            <a:r>
              <a:rPr lang="ru-RU" sz="3400" dirty="0" err="1">
                <a:solidFill>
                  <a:schemeClr val="tx1"/>
                </a:solidFill>
                <a:latin typeface="Verdana" pitchFamily="34" charset="0"/>
                <a:ea typeface="Verdana" pitchFamily="34" charset="0"/>
              </a:rPr>
              <a:t>Multiphysics</a:t>
            </a:r>
            <a:r>
              <a:rPr lang="ru-RU" sz="3400" dirty="0">
                <a:solidFill>
                  <a:schemeClr val="tx1"/>
                </a:solidFill>
                <a:latin typeface="Verdana" pitchFamily="34" charset="0"/>
                <a:ea typeface="Verdana" pitchFamily="34" charset="0"/>
              </a:rPr>
              <a:t> было проведено биофизическое моделирование воздействия ТЕКАР-терапии на биологическую ткань с использованием метода конечных разностей. Создана модель биологического объекта, подвергнутого воздействию терапии TR. Выполнена визуализация распределения температуры и электрического потенциала в объёме модели. Определена зависимость интенсивности нагрева от частоты переменного тока. Показана динамика изменения температуры в каждом слое биологической ткани.</a:t>
            </a:r>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МОДЕЛИРОВАНИЕ ЭФФЕКТОВ НАПРАВЛЕННОЙ КОНТАКТНОЙ ДИАТЕРМИИ НА БИОЛОГИЧЕСКИЕ ТКАНИ </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А.Е. НОВИЦКАЯ, П.В. КАМЛАЧ, Д.В. ЛИХАЧЕВСКИЙ, В.М. БОНДАРИК, М.В. ДАВЫДОВ</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65031073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rmAutofit fontScale="25000" lnSpcReduction="20000"/>
          </a:bodyPr>
          <a:lstStyle/>
          <a:p>
            <a:pPr algn="just"/>
            <a:r>
              <a:rPr lang="ru-RU" sz="5200" b="1" dirty="0">
                <a:solidFill>
                  <a:schemeClr val="tx1"/>
                </a:solidFill>
                <a:latin typeface="Verdana" pitchFamily="34" charset="0"/>
                <a:ea typeface="Verdana" pitchFamily="34" charset="0"/>
              </a:rPr>
              <a:t>Аннотация.</a:t>
            </a:r>
            <a:r>
              <a:rPr lang="ru-RU" sz="5200" dirty="0">
                <a:solidFill>
                  <a:schemeClr val="tx1"/>
                </a:solidFill>
                <a:latin typeface="Verdana" pitchFamily="34" charset="0"/>
                <a:ea typeface="Verdana" pitchFamily="34" charset="0"/>
              </a:rPr>
              <a:t> В статье использованы методы машинного обучения и нейронные сети для диагностики неврологических заболеваний пациентов на основе голосового анализа: болезней Альцгеймера (БА) и Паркинсона (БП).  Приведены модели извлеченной из голосовых данных информации о признаках заболеваний (включая частоту, дрожание, MFCC и т.д.) и использованы различные классификаторы для </a:t>
            </a:r>
            <a:r>
              <a:rPr lang="ru-RU" sz="5200" dirty="0" err="1">
                <a:solidFill>
                  <a:schemeClr val="tx1"/>
                </a:solidFill>
                <a:latin typeface="Verdana" pitchFamily="34" charset="0"/>
                <a:ea typeface="Verdana" pitchFamily="34" charset="0"/>
              </a:rPr>
              <a:t>обечения</a:t>
            </a:r>
            <a:r>
              <a:rPr lang="ru-RU" sz="5200" dirty="0">
                <a:solidFill>
                  <a:schemeClr val="tx1"/>
                </a:solidFill>
                <a:latin typeface="Verdana" pitchFamily="34" charset="0"/>
                <a:ea typeface="Verdana" pitchFamily="34" charset="0"/>
              </a:rPr>
              <a:t> нейронных сетей и распознавания заболеваний. Использован алгоритм </a:t>
            </a:r>
            <a:r>
              <a:rPr lang="ru-RU" sz="5200" dirty="0" err="1">
                <a:solidFill>
                  <a:schemeClr val="tx1"/>
                </a:solidFill>
                <a:latin typeface="Verdana" pitchFamily="34" charset="0"/>
                <a:ea typeface="Verdana" pitchFamily="34" charset="0"/>
              </a:rPr>
              <a:t>GridSearchCV</a:t>
            </a:r>
            <a:r>
              <a:rPr lang="ru-RU" sz="5200" dirty="0">
                <a:solidFill>
                  <a:schemeClr val="tx1"/>
                </a:solidFill>
                <a:latin typeface="Verdana" pitchFamily="34" charset="0"/>
                <a:ea typeface="Verdana" pitchFamily="34" charset="0"/>
              </a:rPr>
              <a:t> для оптимизации </a:t>
            </a:r>
            <a:r>
              <a:rPr lang="ru-RU" sz="5200" dirty="0" err="1">
                <a:solidFill>
                  <a:schemeClr val="tx1"/>
                </a:solidFill>
                <a:latin typeface="Verdana" pitchFamily="34" charset="0"/>
                <a:ea typeface="Verdana" pitchFamily="34" charset="0"/>
              </a:rPr>
              <a:t>гиперпараметров</a:t>
            </a:r>
            <a:r>
              <a:rPr lang="ru-RU" sz="5200" dirty="0">
                <a:solidFill>
                  <a:schemeClr val="tx1"/>
                </a:solidFill>
                <a:latin typeface="Verdana" pitchFamily="34" charset="0"/>
                <a:ea typeface="Verdana" pitchFamily="34" charset="0"/>
              </a:rPr>
              <a:t> классификатора случайного леса при распознавании БА.   После его реализации классификатор случайного леса показал высокую точность распознавания БА - 87,6 %. Использован алгоритм KNN для двухслойной нейронной сети, для обучения и тестировании  на общедоступных наборах данных о изменении речи пациентов с БП. При диагностике болезни Паркинсона алгоритм KNN показал лучшие результаты классификации по сравнению с другими классификаторами, достигнув экспериментальной точности 94 % на тех же наборах данных. Эти результаты указывают на то, что использование многомерного извлечения признаков и методов машинного обучения может повысить точность ранней диагностики неврологических заболеваний. </a:t>
            </a:r>
          </a:p>
          <a:p>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МАШИННОЕ ОБУЧЕНИЕ И НЕЙРОННЫЕ СЕТИ ДЛЯ ИТ-ДИАГНОСТИКИ НЕВРОЛОГИЧЕСКИХ ЗАБОЛЕВАНИЙ</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В.А. ВИШНЯКОВ, ИВЭЙ СЯ, ЧУЮЭ ЮЙ</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67785394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1276" y="2809470"/>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Сформированы пленки оксидов вентильных металлов ряда алюминий, цирконий, титан, тантал, ниобий толщиной около 100 нм электрохимическим анодированием в электролите на основе 1% водного раствора лимонной кислоты. Проведено исследование влияния пленок анодных оксидов вентильных металлов со встроенным электретным зарядом на процесс гемостаза крови при ее контактировании с поверхностью оксидных пленок. Установлено, что пленки оксидов, имеющие отрицательный электрический заряд (оксиды алюминия и циркония) замедляют процесс гемостаза крови, а пленки анодных оксидов с положительным электрическим зарядом (оксиды ниобия и тантала) ускоряют процесс гемостаза. Даны рекомендации по использованию исследуемых покрытий с отрицательным электрическим зарядом в качестве покрытий имплантатов для обеспечения </a:t>
            </a:r>
            <a:r>
              <a:rPr lang="ru-RU" sz="1200" dirty="0" err="1">
                <a:solidFill>
                  <a:schemeClr val="tx1"/>
                </a:solidFill>
                <a:latin typeface="Verdana" pitchFamily="34" charset="0"/>
                <a:ea typeface="Verdana" pitchFamily="34" charset="0"/>
              </a:rPr>
              <a:t>тромборезистентного</a:t>
            </a:r>
            <a:r>
              <a:rPr lang="ru-RU" sz="1200" dirty="0">
                <a:solidFill>
                  <a:schemeClr val="tx1"/>
                </a:solidFill>
                <a:latin typeface="Verdana" pitchFamily="34" charset="0"/>
                <a:ea typeface="Verdana" pitchFamily="34" charset="0"/>
              </a:rPr>
              <a:t> эффекта. Оксиды вентильных металлов с положительным зарядом могут быть использованы для обработки ран с целью остановки кровотечения.</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ОКСИДНЫЕ ПЛЕНКИ СО ВСТРОЕННЫМ ЭЛЕКТРИЧЕСКИМ ЗАРЯДОМ ДЛЯ РЕГУЛИРОВАНИЯ ПРОЦЕССОВ ГЕМОСТАЗА</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С.К. ЛАЗАРУК</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О.В. КУПРЕЕВА</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Л.П. ТОМАШЕВИЧ</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Е.А. УТКИНА</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Д.В. ЖИГУЛИН</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Ф.А. ГОРБАЧЕВ</a:t>
            </a:r>
            <a:r>
              <a:rPr lang="ru-RU" sz="1600" baseline="30000" dirty="0">
                <a:latin typeface="Verdana" pitchFamily="34" charset="0"/>
                <a:ea typeface="Verdana" pitchFamily="34" charset="0"/>
              </a:rPr>
              <a:t>3</a:t>
            </a:r>
            <a:r>
              <a:rPr lang="ru-RU" sz="1600" dirty="0">
                <a:latin typeface="Verdana" pitchFamily="34" charset="0"/>
                <a:ea typeface="Verdana" pitchFamily="34" charset="0"/>
              </a:rPr>
              <a:t>, А.С. ЛАСТОВКА</a:t>
            </a:r>
            <a:r>
              <a:rPr lang="ru-RU" sz="1600" baseline="30000" dirty="0">
                <a:latin typeface="Verdana" pitchFamily="34" charset="0"/>
                <a:ea typeface="Verdana" pitchFamily="34" charset="0"/>
              </a:rPr>
              <a:t>3</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782770"/>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Белорусский государственный университет информатики и радиоэлектроники,</a:t>
            </a:r>
          </a:p>
          <a:p>
            <a:r>
              <a:rPr lang="ru-RU" sz="1600" i="1" baseline="30000" dirty="0"/>
              <a:t>2</a:t>
            </a:r>
            <a:r>
              <a:rPr lang="ru-RU" sz="1600" i="1" dirty="0"/>
              <a:t>ОАО «ИНТЕГРАЛ» – управляющая компания холдинга «ИНТЕГРАЛ», </a:t>
            </a:r>
          </a:p>
          <a:p>
            <a:r>
              <a:rPr lang="ru-RU" sz="1600" i="1" baseline="30000" dirty="0"/>
              <a:t>3</a:t>
            </a:r>
            <a:r>
              <a:rPr lang="ru-RU" sz="1600" i="1" dirty="0"/>
              <a:t>Белорусский государственный медицинский университет Дзержинского</a:t>
            </a:r>
          </a:p>
        </p:txBody>
      </p:sp>
    </p:spTree>
    <p:extLst>
      <p:ext uri="{BB962C8B-B14F-4D97-AF65-F5344CB8AC3E}">
        <p14:creationId xmlns:p14="http://schemas.microsoft.com/office/powerpoint/2010/main" val="236177984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809265"/>
            <a:ext cx="8856984" cy="1817340"/>
          </a:xfrm>
        </p:spPr>
        <p:txBody>
          <a:bodyPr>
            <a:normAutofit fontScale="25000" lnSpcReduction="20000"/>
          </a:bodyPr>
          <a:lstStyle/>
          <a:p>
            <a:pPr algn="just"/>
            <a:r>
              <a:rPr lang="ru-RU" sz="5000" b="1" dirty="0">
                <a:solidFill>
                  <a:schemeClr val="tx1"/>
                </a:solidFill>
                <a:latin typeface="Verdana" pitchFamily="34" charset="0"/>
                <a:ea typeface="Verdana" pitchFamily="34" charset="0"/>
              </a:rPr>
              <a:t>Аннотация.</a:t>
            </a:r>
            <a:r>
              <a:rPr lang="ru-RU" sz="5000" dirty="0">
                <a:solidFill>
                  <a:schemeClr val="tx1"/>
                </a:solidFill>
                <a:latin typeface="Verdana" pitchFamily="34" charset="0"/>
                <a:ea typeface="Verdana" pitchFamily="34" charset="0"/>
              </a:rPr>
              <a:t> Поиск анатомических слоёв на изображениях компьютерной томографии лёгких позволит упростить задачу диагностирования и планирования лечения, а также автоматизирует процесс разметки изображений при подготовке обучающей выборки. В статье предлагается методика сравнения </a:t>
            </a:r>
            <a:r>
              <a:rPr lang="ru-RU" sz="5000" dirty="0" err="1">
                <a:solidFill>
                  <a:schemeClr val="tx1"/>
                </a:solidFill>
                <a:latin typeface="Verdana" pitchFamily="34" charset="0"/>
                <a:ea typeface="Verdana" pitchFamily="34" charset="0"/>
              </a:rPr>
              <a:t>нейросетевых</a:t>
            </a:r>
            <a:r>
              <a:rPr lang="ru-RU" sz="5000" dirty="0">
                <a:solidFill>
                  <a:schemeClr val="tx1"/>
                </a:solidFill>
                <a:latin typeface="Verdana" pitchFamily="34" charset="0"/>
                <a:ea typeface="Verdana" pitchFamily="34" charset="0"/>
              </a:rPr>
              <a:t> дескрипторов и выбор оптимального </a:t>
            </a:r>
            <a:r>
              <a:rPr lang="ru-RU" sz="5000" dirty="0" err="1">
                <a:solidFill>
                  <a:schemeClr val="tx1"/>
                </a:solidFill>
                <a:latin typeface="Verdana" pitchFamily="34" charset="0"/>
                <a:ea typeface="Verdana" pitchFamily="34" charset="0"/>
              </a:rPr>
              <a:t>нейросетевого</a:t>
            </a:r>
            <a:r>
              <a:rPr lang="ru-RU" sz="5000" dirty="0">
                <a:solidFill>
                  <a:schemeClr val="tx1"/>
                </a:solidFill>
                <a:latin typeface="Verdana" pitchFamily="34" charset="0"/>
                <a:ea typeface="Verdana" pitchFamily="34" charset="0"/>
              </a:rPr>
              <a:t> метода поиска схожих анатомических областей. </a:t>
            </a:r>
            <a:r>
              <a:rPr lang="ru-RU" sz="5000" dirty="0" err="1">
                <a:solidFill>
                  <a:schemeClr val="tx1"/>
                </a:solidFill>
                <a:latin typeface="Verdana" pitchFamily="34" charset="0"/>
                <a:ea typeface="Verdana" pitchFamily="34" charset="0"/>
              </a:rPr>
              <a:t>Нейросетевые</a:t>
            </a:r>
            <a:r>
              <a:rPr lang="ru-RU" sz="5000" dirty="0">
                <a:solidFill>
                  <a:schemeClr val="tx1"/>
                </a:solidFill>
                <a:latin typeface="Verdana" pitchFamily="34" charset="0"/>
                <a:ea typeface="Verdana" pitchFamily="34" charset="0"/>
              </a:rPr>
              <a:t> походы сравниваются с традиционными методами, предлагается гибридный алгоритм поиска, основанный на совместном использовании традиционных и </a:t>
            </a:r>
            <a:r>
              <a:rPr lang="ru-RU" sz="5000" dirty="0" err="1">
                <a:solidFill>
                  <a:schemeClr val="tx1"/>
                </a:solidFill>
                <a:latin typeface="Verdana" pitchFamily="34" charset="0"/>
                <a:ea typeface="Verdana" pitchFamily="34" charset="0"/>
              </a:rPr>
              <a:t>нейросетевых</a:t>
            </a:r>
            <a:r>
              <a:rPr lang="ru-RU" sz="5000" dirty="0">
                <a:solidFill>
                  <a:schemeClr val="tx1"/>
                </a:solidFill>
                <a:latin typeface="Verdana" pitchFamily="34" charset="0"/>
                <a:ea typeface="Verdana" pitchFamily="34" charset="0"/>
              </a:rPr>
              <a:t> дескрипторов.  Использование предлагаемого алгоритма позволило улучшить результат </a:t>
            </a:r>
            <a:r>
              <a:rPr lang="ru-RU" sz="5000" dirty="0" err="1">
                <a:solidFill>
                  <a:schemeClr val="tx1"/>
                </a:solidFill>
                <a:latin typeface="Verdana" pitchFamily="34" charset="0"/>
                <a:ea typeface="Verdana" pitchFamily="34" charset="0"/>
              </a:rPr>
              <a:t>нейросетевого</a:t>
            </a:r>
            <a:r>
              <a:rPr lang="ru-RU" sz="5000" dirty="0">
                <a:solidFill>
                  <a:schemeClr val="tx1"/>
                </a:solidFill>
                <a:latin typeface="Verdana" pitchFamily="34" charset="0"/>
                <a:ea typeface="Verdana" pitchFamily="34" charset="0"/>
              </a:rPr>
              <a:t> поиска анатомических паттернов, выраженный в миллиметрах до искомого слоя, на 47% для первых десяти найденных изображений класса сердца и на 18% для изображений с позициями от 10 до 100. Итоговый результат поиска анатомической области был улучшен по сравнению с использованием традиционных подходов на 9,7% для найденных изображений с позициями от 10 до 100 и на 2% для первых десяти найденных изображений.</a:t>
            </a:r>
          </a:p>
          <a:p>
            <a:endParaRPr lang="ru-RU"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МЕТОДИКА ИССЛЕДОВАНИЯ НЕЙРОСЕТЕВЫХ ДЕСКРИПТОРОВ ПРИ РЕШЕНИИ ЗАДАЧИ ПОИСКА АНАТОМИЧЕСКИХ СЛОЁВ НА ИЗОБРАЖЕНИЯХ КОМПЬЮТЕРНОЙ ТОМОГРАФИИ ЛЁГКИХ</a:t>
            </a:r>
          </a:p>
        </p:txBody>
      </p:sp>
      <p:sp>
        <p:nvSpPr>
          <p:cNvPr id="8" name="Заголовок 1"/>
          <p:cNvSpPr txBox="1">
            <a:spLocks/>
          </p:cNvSpPr>
          <p:nvPr/>
        </p:nvSpPr>
        <p:spPr>
          <a:xfrm>
            <a:off x="539552" y="1126551"/>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А.А.КОСАРЕВА</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782975"/>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dirty="0"/>
              <a:t>Белорусский государственный университет информатики и радиоэлектроники, Объединённый институт проблем информатики Национальной академии наук Беларуси</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337048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В статье представлена иерархическая система аксиом интеграции медицинских информационных систем, основанная на принципах системной </a:t>
            </a:r>
            <a:r>
              <a:rPr lang="ru-RU" sz="1200" dirty="0" err="1">
                <a:solidFill>
                  <a:schemeClr val="tx1"/>
                </a:solidFill>
                <a:latin typeface="Verdana" pitchFamily="34" charset="0"/>
                <a:ea typeface="Verdana" pitchFamily="34" charset="0"/>
              </a:rPr>
              <a:t>гомеоретики</a:t>
            </a:r>
            <a:r>
              <a:rPr lang="ru-RU" sz="1200" dirty="0">
                <a:solidFill>
                  <a:schemeClr val="tx1"/>
                </a:solidFill>
                <a:latin typeface="Verdana" pitchFamily="34" charset="0"/>
                <a:ea typeface="Verdana" pitchFamily="34" charset="0"/>
              </a:rPr>
              <a:t>. Научная новизна исследования заключается в разработке многоуровневой аксиоматической структуры, включающей пять взаимосвязанных уровней: базовый (АТИС, АМСБ, АДСФ), функциональный (АСГР, АМАС, АЭСО), интеграционный (АССЭ, АСБР, АДСБ), когнитивный (ААСР, АКСР, АПСМ) и стратегический (АУРС, АТСС, АПВС). Каждый уровень решает специфические задачи: от обеспечения инвариантности структуры медицинских данных до поддержки множественности технологических решений. Особое внимание уделено взаимосвязям между уровнями и механизмам их взаимодействия, обеспечивающим целостность и устойчивость интегрированных медицинских систем. Практическая значимость работы заключается в создании методологического фундамента для проектирования масштабируемых медицинских информационных систем с учетом современных требований к </a:t>
            </a:r>
            <a:r>
              <a:rPr lang="ru-RU" sz="1200" dirty="0" err="1">
                <a:solidFill>
                  <a:schemeClr val="tx1"/>
                </a:solidFill>
                <a:latin typeface="Verdana" pitchFamily="34" charset="0"/>
                <a:ea typeface="Verdana" pitchFamily="34" charset="0"/>
              </a:rPr>
              <a:t>интероперабельности</a:t>
            </a:r>
            <a:r>
              <a:rPr lang="ru-RU" sz="1200" dirty="0">
                <a:solidFill>
                  <a:schemeClr val="tx1"/>
                </a:solidFill>
                <a:latin typeface="Verdana" pitchFamily="34" charset="0"/>
                <a:ea typeface="Verdana" pitchFamily="34" charset="0"/>
              </a:rPr>
              <a:t> и безопасности.</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АКСИОМАТИЧЕСКАЯ МОДЕЛЬ ИНТЕГРАЦИИ МЕДИЦИНСКИХ ИНФОРМАЦИОННЫХ СИСТЕМ НА ОСНОВЕ ПРИНЦИПОВ СИСТЕМНОЙ ГОМЕОРЕТИКИ</a:t>
            </a:r>
            <a:r>
              <a:rPr lang="ru-RU" sz="1600" dirty="0" smtClean="0">
                <a:latin typeface="Verdana" pitchFamily="34" charset="0"/>
                <a:ea typeface="Verdana" pitchFamily="34" charset="0"/>
              </a:rPr>
              <a:t/>
            </a:r>
            <a:br>
              <a:rPr lang="ru-RU" sz="1600" dirty="0" smtClean="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В.Г. ЕВДОКИМОВ, А.А. НАВРОЦКИЙ </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4053797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000" b="1" dirty="0">
                <a:solidFill>
                  <a:schemeClr val="tx1"/>
                </a:solidFill>
                <a:latin typeface="Verdana" pitchFamily="34" charset="0"/>
                <a:ea typeface="Verdana" pitchFamily="34" charset="0"/>
              </a:rPr>
              <a:t>Аннотация.</a:t>
            </a:r>
            <a:r>
              <a:rPr lang="ru-RU" sz="1000" dirty="0">
                <a:solidFill>
                  <a:schemeClr val="tx1"/>
                </a:solidFill>
                <a:latin typeface="Verdana" pitchFamily="34" charset="0"/>
                <a:ea typeface="Verdana" pitchFamily="34" charset="0"/>
              </a:rPr>
              <a:t> Поскольку утрата трудоспособности и инвалидность, связанные с болезнями органов дыхания, в 2/3 случаев обусловлены бронхиальной астмой и ХОБЛ, существует необходимость в техническом обеспечении раннего выявления данных заболеваний. В основу разработанного диагностического комплекса положена эволюционная математическая модель дыхательной системы человека, описывающая процесс газообмена между атмосферой и легкими и процесс газообмена между легкими и кровью. Комплекс позволяет анализировать такие параметры дыхательной системы, как сатурация гемоглобина артериальной крови кислородом, частота сердечных сокращений и частота дыхания. Комплекс подходит для разовых (скрининговых) измерений, а также длительного (ночного/суточного) мониторирования. Также разработано соответствующее программное обеспечение, позволяющее анализировать индекс </a:t>
            </a:r>
            <a:r>
              <a:rPr lang="ru-RU" sz="1000" dirty="0" err="1">
                <a:solidFill>
                  <a:schemeClr val="tx1"/>
                </a:solidFill>
                <a:latin typeface="Verdana" pitchFamily="34" charset="0"/>
                <a:ea typeface="Verdana" pitchFamily="34" charset="0"/>
              </a:rPr>
              <a:t>десатураций</a:t>
            </a:r>
            <a:r>
              <a:rPr lang="ru-RU" sz="1000" dirty="0">
                <a:solidFill>
                  <a:schemeClr val="tx1"/>
                </a:solidFill>
                <a:latin typeface="Verdana" pitchFamily="34" charset="0"/>
                <a:ea typeface="Verdana" pitchFamily="34" charset="0"/>
              </a:rPr>
              <a:t>, индекс апноэ-</a:t>
            </a:r>
            <a:r>
              <a:rPr lang="ru-RU" sz="1000" dirty="0" err="1">
                <a:solidFill>
                  <a:schemeClr val="tx1"/>
                </a:solidFill>
                <a:latin typeface="Verdana" pitchFamily="34" charset="0"/>
                <a:ea typeface="Verdana" pitchFamily="34" charset="0"/>
              </a:rPr>
              <a:t>гипопноэ</a:t>
            </a:r>
            <a:r>
              <a:rPr lang="ru-RU" sz="1000" dirty="0">
                <a:solidFill>
                  <a:schemeClr val="tx1"/>
                </a:solidFill>
                <a:latin typeface="Verdana" pitchFamily="34" charset="0"/>
                <a:ea typeface="Verdana" pitchFamily="34" charset="0"/>
              </a:rPr>
              <a:t>, </a:t>
            </a:r>
            <a:r>
              <a:rPr lang="ru-RU" sz="1000" dirty="0" err="1">
                <a:solidFill>
                  <a:schemeClr val="tx1"/>
                </a:solidFill>
                <a:latin typeface="Verdana" pitchFamily="34" charset="0"/>
                <a:ea typeface="Verdana" pitchFamily="34" charset="0"/>
              </a:rPr>
              <a:t>фотоплетизмограмму</a:t>
            </a:r>
            <a:r>
              <a:rPr lang="ru-RU" sz="1000" dirty="0">
                <a:solidFill>
                  <a:schemeClr val="tx1"/>
                </a:solidFill>
                <a:latin typeface="Verdana" pitchFamily="34" charset="0"/>
                <a:ea typeface="Verdana" pitchFamily="34" charset="0"/>
              </a:rPr>
              <a:t>, визуализировать процесс дыхания. В комплексе реализован стандартизированный нагрузочный тест 6-минутной ходьбы. Это позволяет выявить дыхательную недостаточность, оценить ее выраженность и условия возникновения. В ходе апробации на базе санаторно-курортного учреждения удалось диагностировать СОАГ на ранней стадии у людей, не подозревающих о наличии у себя данного заболевания. Выбор именно санаторно-курортного учреждения обусловлен комфортными условиями проведения ночного мониторирования, наличием времени и желания людей заняться своим здоровьем и пройти диагностику.</a:t>
            </a:r>
            <a:endParaRPr lang="ru-RU" sz="10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АППАРАТНО-ПРОГРАММНЫЙ КОМПЛЕКС ДЛЯ РАННЕГО ВЫЯВЛЕНИЯ БОЛЕЗНЕЙ ОРГАНОВ ДЫХАНИЯ, ОТЯГОЩЕННЫХ ДЫХАТЕЛЬНОЙ НЕДОСТАТОЧНОСТЬЮ И СИНДРОМОМ АПНОЭ-ГИПОПНОЭ</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55526" y="1238252"/>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О.Б. ЗЕЛЬМАНСКИЙ, В.А. БОГУШ</a:t>
            </a:r>
            <a:endParaRPr lang="ru-RU" sz="1600" b="1" dirty="0">
              <a:latin typeface="Verdana" pitchFamily="34" charset="0"/>
              <a:ea typeface="Verdana" pitchFamily="34" charset="0"/>
            </a:endParaRPr>
          </a:p>
        </p:txBody>
      </p:sp>
      <p:sp>
        <p:nvSpPr>
          <p:cNvPr id="10" name="Заголовок 1"/>
          <p:cNvSpPr txBox="1">
            <a:spLocks/>
          </p:cNvSpPr>
          <p:nvPr/>
        </p:nvSpPr>
        <p:spPr>
          <a:xfrm>
            <a:off x="537838" y="1723042"/>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92557378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1276" y="3651870"/>
            <a:ext cx="8856984" cy="1817340"/>
          </a:xfrm>
        </p:spPr>
        <p:txBody>
          <a:bodyPr>
            <a:normAutofit/>
          </a:bodyPr>
          <a:lstStyle/>
          <a:p>
            <a:pPr algn="just"/>
            <a:r>
              <a:rPr lang="ru-RU" sz="1400" b="1" dirty="0">
                <a:solidFill>
                  <a:schemeClr val="tx1"/>
                </a:solidFill>
                <a:latin typeface="Verdana" pitchFamily="34" charset="0"/>
                <a:ea typeface="Verdana" pitchFamily="34" charset="0"/>
              </a:rPr>
              <a:t>Аннотация.</a:t>
            </a:r>
            <a:r>
              <a:rPr lang="ru-RU" sz="1400" dirty="0">
                <a:solidFill>
                  <a:schemeClr val="tx1"/>
                </a:solidFill>
                <a:latin typeface="Verdana" pitchFamily="34" charset="0"/>
                <a:ea typeface="Verdana" pitchFamily="34" charset="0"/>
              </a:rPr>
              <a:t> В работе методом HF-3c рассчитывались структурные и электронные характеристики </a:t>
            </a:r>
            <a:r>
              <a:rPr lang="ru-RU" sz="1400" dirty="0" err="1">
                <a:solidFill>
                  <a:schemeClr val="tx1"/>
                </a:solidFill>
                <a:latin typeface="Verdana" pitchFamily="34" charset="0"/>
                <a:ea typeface="Verdana" pitchFamily="34" charset="0"/>
              </a:rPr>
              <a:t>конъюгата</a:t>
            </a:r>
            <a:r>
              <a:rPr lang="ru-RU" sz="1400" dirty="0">
                <a:solidFill>
                  <a:schemeClr val="tx1"/>
                </a:solidFill>
                <a:latin typeface="Verdana" pitchFamily="34" charset="0"/>
                <a:ea typeface="Verdana" pitchFamily="34" charset="0"/>
              </a:rPr>
              <a:t> </a:t>
            </a:r>
            <a:r>
              <a:rPr lang="ru-RU" sz="1400" dirty="0" err="1">
                <a:solidFill>
                  <a:schemeClr val="tx1"/>
                </a:solidFill>
                <a:latin typeface="Verdana" pitchFamily="34" charset="0"/>
                <a:ea typeface="Verdana" pitchFamily="34" charset="0"/>
              </a:rPr>
              <a:t>карбоплатина</a:t>
            </a:r>
            <a:r>
              <a:rPr lang="ru-RU" sz="1400" dirty="0">
                <a:solidFill>
                  <a:schemeClr val="tx1"/>
                </a:solidFill>
                <a:latin typeface="Verdana" pitchFamily="34" charset="0"/>
                <a:ea typeface="Verdana" pitchFamily="34" charset="0"/>
              </a:rPr>
              <a:t> (C6H12N2O4Pt) с </a:t>
            </a:r>
            <a:r>
              <a:rPr lang="ru-RU" sz="1400" dirty="0" err="1">
                <a:solidFill>
                  <a:schemeClr val="tx1"/>
                </a:solidFill>
                <a:latin typeface="Verdana" pitchFamily="34" charset="0"/>
                <a:ea typeface="Verdana" pitchFamily="34" charset="0"/>
              </a:rPr>
              <a:t>фуллеренолом</a:t>
            </a:r>
            <a:r>
              <a:rPr lang="ru-RU" sz="1400" dirty="0">
                <a:solidFill>
                  <a:schemeClr val="tx1"/>
                </a:solidFill>
                <a:latin typeface="Verdana" pitchFamily="34" charset="0"/>
                <a:ea typeface="Verdana" pitchFamily="34" charset="0"/>
              </a:rPr>
              <a:t> (C60(OH)24). Механизм формирования </a:t>
            </a:r>
            <a:r>
              <a:rPr lang="ru-RU" sz="1400" dirty="0" err="1">
                <a:solidFill>
                  <a:schemeClr val="tx1"/>
                </a:solidFill>
                <a:latin typeface="Verdana" pitchFamily="34" charset="0"/>
                <a:ea typeface="Verdana" pitchFamily="34" charset="0"/>
              </a:rPr>
              <a:t>конъюгатов</a:t>
            </a:r>
            <a:r>
              <a:rPr lang="ru-RU" sz="1400" dirty="0">
                <a:solidFill>
                  <a:schemeClr val="tx1"/>
                </a:solidFill>
                <a:latin typeface="Verdana" pitchFamily="34" charset="0"/>
                <a:ea typeface="Verdana" pitchFamily="34" charset="0"/>
              </a:rPr>
              <a:t> анализировался на основе результатов расчета их электронной структуры и анализа </a:t>
            </a:r>
            <a:r>
              <a:rPr lang="ru-RU" sz="1400" dirty="0" err="1">
                <a:solidFill>
                  <a:schemeClr val="tx1"/>
                </a:solidFill>
                <a:latin typeface="Verdana" pitchFamily="34" charset="0"/>
                <a:ea typeface="Verdana" pitchFamily="34" charset="0"/>
              </a:rPr>
              <a:t>нековалентных</a:t>
            </a:r>
            <a:r>
              <a:rPr lang="ru-RU" sz="1400" dirty="0">
                <a:solidFill>
                  <a:schemeClr val="tx1"/>
                </a:solidFill>
                <a:latin typeface="Verdana" pitchFamily="34" charset="0"/>
                <a:ea typeface="Verdana" pitchFamily="34" charset="0"/>
              </a:rPr>
              <a:t> взаимодействий. Показано, что исследуемые </a:t>
            </a:r>
            <a:r>
              <a:rPr lang="ru-RU" sz="1400" dirty="0" err="1">
                <a:solidFill>
                  <a:schemeClr val="tx1"/>
                </a:solidFill>
                <a:latin typeface="Verdana" pitchFamily="34" charset="0"/>
                <a:ea typeface="Verdana" pitchFamily="34" charset="0"/>
              </a:rPr>
              <a:t>конъюгаты</a:t>
            </a:r>
            <a:r>
              <a:rPr lang="ru-RU" sz="1400" dirty="0">
                <a:solidFill>
                  <a:schemeClr val="tx1"/>
                </a:solidFill>
                <a:latin typeface="Verdana" pitchFamily="34" charset="0"/>
                <a:ea typeface="Verdana" pitchFamily="34" charset="0"/>
              </a:rPr>
              <a:t>, могут быть использованы для адресной доставки лекарственных препаратов.</a:t>
            </a:r>
            <a:endParaRPr lang="ru-RU" sz="14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550" b="1" dirty="0">
                <a:latin typeface="Verdana" pitchFamily="34" charset="0"/>
                <a:ea typeface="Verdana" pitchFamily="34" charset="0"/>
              </a:rPr>
              <a:t>СТРУКТУРНЫЕ, ЭЛЕКТРОННЫЕ И ТОПОЛОГИЧЕСКИЕ СВОЙСТВА КОНЪЮГАТОВ КАРБОПЛАТИНА С ФУЛЛЕРЕНОЛОМ </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55526" y="109608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А.Л. ПУШКАРЧУК</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Т.В. БЕЗЪЯЗЫЧНАЯ</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В.И. ПОТКИН</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Е.А. ДИКУСАР</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А.Г.СОЛДАТОВ</a:t>
            </a:r>
            <a:r>
              <a:rPr lang="ru-RU" sz="1600" baseline="30000" dirty="0">
                <a:latin typeface="Verdana" pitchFamily="34" charset="0"/>
                <a:ea typeface="Verdana" pitchFamily="34" charset="0"/>
              </a:rPr>
              <a:t>1,2</a:t>
            </a:r>
            <a:r>
              <a:rPr lang="ru-RU" sz="1600" dirty="0">
                <a:latin typeface="Verdana" pitchFamily="34" charset="0"/>
                <a:ea typeface="Verdana" pitchFamily="34" charset="0"/>
              </a:rPr>
              <a:t>, С.Я. КИЛИН</a:t>
            </a:r>
            <a:r>
              <a:rPr lang="ru-RU" sz="1600" baseline="30000" dirty="0">
                <a:latin typeface="Verdana" pitchFamily="34" charset="0"/>
                <a:ea typeface="Verdana" pitchFamily="34" charset="0"/>
              </a:rPr>
              <a:t>3</a:t>
            </a:r>
            <a:r>
              <a:rPr lang="ru-RU" sz="1600" dirty="0">
                <a:latin typeface="Verdana" pitchFamily="34" charset="0"/>
                <a:ea typeface="Verdana" pitchFamily="34" charset="0"/>
              </a:rPr>
              <a:t>, А.П. НИЗОВЦЕВ</a:t>
            </a:r>
            <a:r>
              <a:rPr lang="ru-RU" sz="1600" baseline="30000" dirty="0">
                <a:latin typeface="Verdana" pitchFamily="34" charset="0"/>
                <a:ea typeface="Verdana" pitchFamily="34" charset="0"/>
              </a:rPr>
              <a:t>3</a:t>
            </a:r>
            <a:r>
              <a:rPr lang="ru-RU" sz="1600" dirty="0">
                <a:latin typeface="Verdana" pitchFamily="34" charset="0"/>
                <a:ea typeface="Verdana" pitchFamily="34" charset="0"/>
              </a:rPr>
              <a:t>, С.А. КУТЕНЬ</a:t>
            </a:r>
            <a:r>
              <a:rPr lang="ru-RU" sz="1600" baseline="30000" dirty="0">
                <a:latin typeface="Verdana" pitchFamily="34" charset="0"/>
                <a:ea typeface="Verdana" pitchFamily="34" charset="0"/>
              </a:rPr>
              <a:t>4</a:t>
            </a:r>
            <a:r>
              <a:rPr lang="ru-RU" sz="1600" dirty="0">
                <a:latin typeface="Verdana" pitchFamily="34" charset="0"/>
                <a:ea typeface="Verdana" pitchFamily="34" charset="0"/>
              </a:rPr>
              <a:t>, Д. В. ЕРМАК</a:t>
            </a:r>
            <a:r>
              <a:rPr lang="ru-RU" sz="1600" baseline="30000" dirty="0">
                <a:latin typeface="Verdana" pitchFamily="34" charset="0"/>
                <a:ea typeface="Verdana" pitchFamily="34" charset="0"/>
              </a:rPr>
              <a:t>4</a:t>
            </a:r>
            <a:r>
              <a:rPr lang="ru-RU" sz="1600" dirty="0">
                <a:latin typeface="Verdana" pitchFamily="34" charset="0"/>
                <a:ea typeface="Verdana" pitchFamily="34" charset="0"/>
              </a:rPr>
              <a:t>, Т.С.ПИВОВАРЧИК</a:t>
            </a:r>
            <a:r>
              <a:rPr lang="ru-RU" sz="1600" baseline="30000" dirty="0">
                <a:latin typeface="Verdana" pitchFamily="34" charset="0"/>
                <a:ea typeface="Verdana" pitchFamily="34" charset="0"/>
              </a:rPr>
              <a:t>5</a:t>
            </a:r>
            <a:r>
              <a:rPr lang="ru-RU" sz="1600" dirty="0">
                <a:latin typeface="Verdana" pitchFamily="34" charset="0"/>
                <a:ea typeface="Verdana" pitchFamily="34" charset="0"/>
              </a:rPr>
              <a:t>, Д. Б. МИГАС</a:t>
            </a:r>
            <a:r>
              <a:rPr lang="ru-RU" sz="1600" baseline="30000" dirty="0">
                <a:latin typeface="Verdana" pitchFamily="34" charset="0"/>
                <a:ea typeface="Verdana" pitchFamily="34" charset="0"/>
              </a:rPr>
              <a:t>5</a:t>
            </a:r>
            <a:r>
              <a:rPr lang="ru-RU" sz="1600" dirty="0">
                <a:latin typeface="Verdana" pitchFamily="34" charset="0"/>
                <a:ea typeface="Verdana" pitchFamily="34" charset="0"/>
              </a:rPr>
              <a:t>, В.А. КУЛЬЧИЦКИЙ</a:t>
            </a:r>
            <a:r>
              <a:rPr lang="ru-RU" sz="1600" baseline="30000" dirty="0">
                <a:latin typeface="Verdana" pitchFamily="34" charset="0"/>
                <a:ea typeface="Verdana" pitchFamily="34" charset="0"/>
              </a:rPr>
              <a:t>6</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451683" y="2306835"/>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Институт физико-органической химии НАНБ,</a:t>
            </a:r>
          </a:p>
          <a:p>
            <a:r>
              <a:rPr lang="ru-RU" sz="1600" i="1" baseline="30000" dirty="0"/>
              <a:t>2</a:t>
            </a:r>
            <a:r>
              <a:rPr lang="ru-RU" sz="1600" i="1" dirty="0"/>
              <a:t>ГО «Научно-практический центр НАНБ по материаловедению», </a:t>
            </a:r>
          </a:p>
          <a:p>
            <a:r>
              <a:rPr lang="ru-RU" sz="1600" i="1" baseline="30000" dirty="0"/>
              <a:t>3</a:t>
            </a:r>
            <a:r>
              <a:rPr lang="ru-RU" sz="1600" i="1" dirty="0"/>
              <a:t>Институт физики им. </a:t>
            </a:r>
            <a:r>
              <a:rPr lang="ru-RU" sz="1600" i="1" dirty="0" err="1"/>
              <a:t>Б.И.Степанова</a:t>
            </a:r>
            <a:r>
              <a:rPr lang="ru-RU" sz="1600" i="1" dirty="0"/>
              <a:t> НАНБ,</a:t>
            </a:r>
          </a:p>
          <a:p>
            <a:r>
              <a:rPr lang="ru-RU" sz="1600" i="1" baseline="30000" dirty="0"/>
              <a:t>4</a:t>
            </a:r>
            <a:r>
              <a:rPr lang="ru-RU" sz="1600" i="1" dirty="0"/>
              <a:t>Институт ядерных проблем, Белорусского государственного университета, </a:t>
            </a:r>
          </a:p>
          <a:p>
            <a:r>
              <a:rPr lang="ru-RU" sz="1600" i="1" baseline="30000" dirty="0"/>
              <a:t>5</a:t>
            </a:r>
            <a:r>
              <a:rPr lang="ru-RU" sz="1600" i="1" dirty="0"/>
              <a:t>Белорусский государственный университет информатики и радиоэлектроники, </a:t>
            </a:r>
            <a:r>
              <a:rPr lang="ru-RU" sz="1600" i="1" baseline="30000" dirty="0"/>
              <a:t>6</a:t>
            </a:r>
            <a:r>
              <a:rPr lang="ru-RU" sz="1600" i="1" dirty="0"/>
              <a:t>Институт физиологии НАН Беларуси</a:t>
            </a:r>
          </a:p>
        </p:txBody>
      </p:sp>
    </p:spTree>
    <p:extLst>
      <p:ext uri="{BB962C8B-B14F-4D97-AF65-F5344CB8AC3E}">
        <p14:creationId xmlns:p14="http://schemas.microsoft.com/office/powerpoint/2010/main" val="377656484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2444411"/>
            <a:ext cx="8856984" cy="1817340"/>
          </a:xfrm>
        </p:spPr>
        <p:txBody>
          <a:bodyPr>
            <a:noAutofit/>
          </a:bodyPr>
          <a:lstStyle/>
          <a:p>
            <a:pPr algn="just"/>
            <a:r>
              <a:rPr lang="ru-RU" sz="900" b="1" dirty="0">
                <a:solidFill>
                  <a:schemeClr val="tx1"/>
                </a:solidFill>
                <a:latin typeface="Verdana" pitchFamily="34" charset="0"/>
                <a:ea typeface="Verdana" pitchFamily="34" charset="0"/>
              </a:rPr>
              <a:t>Аннотация.</a:t>
            </a:r>
            <a:r>
              <a:rPr lang="ru-RU" sz="900" dirty="0">
                <a:solidFill>
                  <a:schemeClr val="tx1"/>
                </a:solidFill>
                <a:latin typeface="Verdana" pitchFamily="34" charset="0"/>
                <a:ea typeface="Verdana" pitchFamily="34" charset="0"/>
              </a:rPr>
              <a:t> Проведена оценка биоэлектрической активности жевательных и височных мышц в покое и при произвольном напряжении у пациентов с клиническими признаками бруксизма. Установлено превышение значений средней амплитуды для правой и левой жевательных и височных мышц при произвольном напряжении у пациентов с клиническими признаками бруксизма в сравнении с пациентами контрольной группы. Изучение средней амплитуды покоя для жевательных и височных мышц у пациентов с признаками бруксизма в сравнении с пациентами контрольной группы также позволило определить увеличение значений как для жевательных, так и для височных мышц. Полученные данные указывают на стойкое расстройство мышц челюстно-лицевой области у пациентов с клиническими признаками бруксизма, которое характеризуется выраженным отклонением значений средней и максимальной амплитуд в покое и при произвольном напряжении, а также асимметрией амплитудно-частотных характеристик. Анализ данных биоэлектрической активности жевательных и височных мышц в покое и при произвольном напряжении после курса комплексной терапии указывает на выраженное снижение показателей биоэлектрической активности жевательных и височных мышц после курса комплексной терапии, и стремление этих показателей к подобным значениям пациентов контрольной группы. Отмечено, что выявленная асимметрия биоэлектрической активности височных мышц после курса терапии не определялась, однако сохранялась на тех же значениях в собственно жевательных мышцах, что обусловлено, сложностью симптомокомплекса, включающего бруксизм и расстройства </a:t>
            </a:r>
            <a:r>
              <a:rPr lang="ru-RU" sz="900" dirty="0" err="1">
                <a:solidFill>
                  <a:schemeClr val="tx1"/>
                </a:solidFill>
                <a:latin typeface="Verdana" pitchFamily="34" charset="0"/>
                <a:ea typeface="Verdana" pitchFamily="34" charset="0"/>
              </a:rPr>
              <a:t>жевательно</a:t>
            </a:r>
            <a:r>
              <a:rPr lang="ru-RU" sz="900" dirty="0">
                <a:solidFill>
                  <a:schemeClr val="tx1"/>
                </a:solidFill>
                <a:latin typeface="Verdana" pitchFamily="34" charset="0"/>
                <a:ea typeface="Verdana" pitchFamily="34" charset="0"/>
              </a:rPr>
              <a:t>-речевого аппарата, и требующего расширения терапевтических методов </a:t>
            </a:r>
            <a:r>
              <a:rPr lang="ru-RU" sz="900" dirty="0" err="1">
                <a:solidFill>
                  <a:schemeClr val="tx1"/>
                </a:solidFill>
                <a:latin typeface="Verdana" pitchFamily="34" charset="0"/>
                <a:ea typeface="Verdana" pitchFamily="34" charset="0"/>
              </a:rPr>
              <a:t>этиопатогенетической</a:t>
            </a:r>
            <a:r>
              <a:rPr lang="ru-RU" sz="900" dirty="0">
                <a:solidFill>
                  <a:schemeClr val="tx1"/>
                </a:solidFill>
                <a:latin typeface="Verdana" pitchFamily="34" charset="0"/>
                <a:ea typeface="Verdana" pitchFamily="34" charset="0"/>
              </a:rPr>
              <a:t> направленности. В некоторых случаях определялась резистентность к методам физиотерапевтического воздействия, что обусловлено в первую очередь причинно-следственной связью, характеризующей появление симптома гипертонии жевательных мышц, основополагающим которого является воздействие различных стрессоров хронически. Поэтому эффективность применяемого комплекса методов</a:t>
            </a:r>
            <a:r>
              <a:rPr lang="ru-RU" sz="1000" dirty="0">
                <a:solidFill>
                  <a:schemeClr val="tx1"/>
                </a:solidFill>
                <a:latin typeface="Verdana" pitchFamily="34" charset="0"/>
                <a:ea typeface="Verdana" pitchFamily="34" charset="0"/>
              </a:rPr>
              <a:t> </a:t>
            </a:r>
            <a:r>
              <a:rPr lang="ru-RU" sz="900" dirty="0">
                <a:solidFill>
                  <a:schemeClr val="tx1"/>
                </a:solidFill>
                <a:latin typeface="Verdana" pitchFamily="34" charset="0"/>
                <a:ea typeface="Verdana" pitchFamily="34" charset="0"/>
              </a:rPr>
              <a:t>лечения будет выше, в случаях с возможным использованием патогенетической терапии. </a:t>
            </a:r>
            <a:endParaRPr lang="ru-RU" sz="9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ЭФФЕКТИВНОСТЬ ЭЛЕКТРОМИОГРАФИЧЕСКОГО ИССЛЕДОВАНИЯ У СТОМАТОЛОГИЧЕСКИХ ПАЦИЕНТОВ С ПРИЗНАКАМИ БРУКСИЗМА ДЛЯ ОПРЕДЕЛЕНИЯ ФУНКЦИОНАЛЬНОГО СОСТОЯНИЯ МЫШЦ ЧЕЛЮСТНО-ЛИЦЕВОЙ ОБЛАСТИ </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53043" y="1225773"/>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С.П. РУБНИКОВИЧ, А.С. ГРИЩЕНКОВ, Ю.Л. ДЕНИСОВА, Е.В. КУЗЬМЕНКО</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e-BY" sz="1600" i="1" dirty="0"/>
              <a:t>Белорусский государственный университет информатики и радиоэлектроники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43630108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Для улучшения результатов диагностики анатомических структур в стоматологии применяются  лучевые методы, например, конусно-лучевая компьютерная томография (КЛКТ), которая обеспечивает расширенную визуализацию анатомических структур зубочелюстной системы (ЗЧС) и соседних областей, включая шейную область, верхние дыхательные пути (ВДП) и др. Для улучшения результатов диагностики пациентов с заболеваниями височно-нижнечелюстных суставов (ВНЧС) разработана методика визуализации и анализа компьютерного изображения шейно-черепного отдела, которая позволяет определять асимметрию взаиморасположения анатомических структур, а также выявлять дегенеративно-дистрофические и другие изменения  сочленённых поверхностей, что повышает эффективность лечения заболеваний ВНЧС и других болезней, связанных с этой областью. Приведенный пошаговый алгоритм методики исследования шейно-черепного отдела обладает диагностической воспроизводимостью. Таким образом, новые возможности визуализации анатомических структур шейно-черепного отдела способствуют качественной диагностике – выявления этиологических факторов развития заболеваний ВНЧС и проведению анализа лечения/реабилитации заболеваний.</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МЕТОДИКА АЛГОРИТМА АНАЛИЗА КОМПЬЮТЕРНОГО ИЗОБРАЖЕНИЯ В ЛУЧЕВОЙ ДИАГНОСТИКЕ </a:t>
            </a:r>
            <a:br>
              <a:rPr lang="ru-RU" sz="1600" b="1" dirty="0">
                <a:latin typeface="Verdana" pitchFamily="34" charset="0"/>
                <a:ea typeface="Verdana" pitchFamily="34" charset="0"/>
              </a:rPr>
            </a:br>
            <a:r>
              <a:rPr lang="ru-RU" sz="1600" b="1" dirty="0">
                <a:latin typeface="Verdana" pitchFamily="34" charset="0"/>
                <a:ea typeface="Verdana" pitchFamily="34" charset="0"/>
              </a:rPr>
              <a:t>ИЗМЕНЕНИЙ В ШЕЙНО-ЧЕРЕПНОМ ОТДЕЛЕ ПРИ ДИСФУНКЦИИ ВИСОЧНО-НИЖНЕЧЕЛЮСТНЫХ СУСТАВОВ</a:t>
            </a:r>
            <a:br>
              <a:rPr lang="ru-RU" sz="1600" b="1" dirty="0">
                <a:latin typeface="Verdana" pitchFamily="34" charset="0"/>
                <a:ea typeface="Verdana"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И.В. САМУЙЛОВ</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И.Н. БАРАДИНА</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Ю.Ф. ВАСИЛЬЕВА</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В.Ч. НЕДЕНЬ</a:t>
            </a:r>
            <a:r>
              <a:rPr lang="ru-RU" sz="1600" baseline="30000" dirty="0">
                <a:latin typeface="Verdana" pitchFamily="34" charset="0"/>
                <a:ea typeface="Verdana" pitchFamily="34" charset="0"/>
              </a:rPr>
              <a:t>2</a:t>
            </a:r>
            <a:r>
              <a:rPr lang="ru-RU" sz="1600" dirty="0">
                <a:latin typeface="Verdana" pitchFamily="34" charset="0"/>
                <a:ea typeface="Verdana" pitchFamily="34" charset="0"/>
              </a:rPr>
              <a:t> </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82969"/>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Белорусский государственный университет информатики и радиоэлектроники,</a:t>
            </a:r>
          </a:p>
          <a:p>
            <a:r>
              <a:rPr lang="ru-RU" sz="1600" i="1" baseline="30000" dirty="0"/>
              <a:t>2</a:t>
            </a:r>
            <a:r>
              <a:rPr lang="ru-RU" sz="1600" i="1" dirty="0"/>
              <a:t>УЗ «Университетская стоматологическая клиника»</a:t>
            </a:r>
          </a:p>
        </p:txBody>
      </p:sp>
    </p:spTree>
    <p:extLst>
      <p:ext uri="{BB962C8B-B14F-4D97-AF65-F5344CB8AC3E}">
        <p14:creationId xmlns:p14="http://schemas.microsoft.com/office/powerpoint/2010/main" val="376875935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000" b="1" dirty="0">
                <a:solidFill>
                  <a:schemeClr val="tx1"/>
                </a:solidFill>
                <a:latin typeface="Verdana" pitchFamily="34" charset="0"/>
                <a:ea typeface="Verdana" pitchFamily="34" charset="0"/>
              </a:rPr>
              <a:t>Аннотация.</a:t>
            </a:r>
            <a:r>
              <a:rPr lang="ru-RU" sz="1000" dirty="0">
                <a:solidFill>
                  <a:schemeClr val="tx1"/>
                </a:solidFill>
                <a:latin typeface="Verdana" pitchFamily="34" charset="0"/>
                <a:ea typeface="Verdana" pitchFamily="34" charset="0"/>
              </a:rPr>
              <a:t> </a:t>
            </a:r>
            <a:r>
              <a:rPr lang="en-US" sz="1000" dirty="0">
                <a:solidFill>
                  <a:schemeClr val="tx1"/>
                </a:solidFill>
                <a:latin typeface="Verdana" pitchFamily="34" charset="0"/>
                <a:ea typeface="Verdana" pitchFamily="34" charset="0"/>
              </a:rPr>
              <a:t>Generative diffusion models have rapidly become the method for generating high quality images. However, there are studies that demonstrate examples confirming that diffusion models are less private than previous generative models such as Generative Adversarial Networks (GANs) and the growing family of their modifications. The vulnerabilities that have been discovered, require in-depth investigation of various security aspects. This is especially important for sensitive areas such as medical image analysis tasks and their practical applications. In this work, we introduce a method for detection of image patterns presented in generated images that can be potentially identified in the real Computed Tomography (CT) images of lung tuberculosis patients. The method includes the following basic procedures: correlation of pairs of generated and real images for preliminary selection of pairs that suggestive for the further analysis; computing correlation statistics using the direct and inverse Fisher’s transforms; performing affine image registration and calculating pair-wise similarity scores; non-linear (elastic) image registration and re-calculation of similarity scores to highlight the most similar/dissimilar image regions. Finally, we compute the </a:t>
            </a:r>
            <a:r>
              <a:rPr lang="en-US" sz="1000" dirty="0" err="1">
                <a:solidFill>
                  <a:schemeClr val="tx1"/>
                </a:solidFill>
                <a:latin typeface="Verdana" pitchFamily="34" charset="0"/>
                <a:ea typeface="Verdana" pitchFamily="34" charset="0"/>
              </a:rPr>
              <a:t>Fréshet</a:t>
            </a:r>
            <a:r>
              <a:rPr lang="en-US" sz="1000" dirty="0">
                <a:solidFill>
                  <a:schemeClr val="tx1"/>
                </a:solidFill>
                <a:latin typeface="Verdana" pitchFamily="34" charset="0"/>
                <a:ea typeface="Verdana" pitchFamily="34" charset="0"/>
              </a:rPr>
              <a:t> Inception Distance (FID) of original and generated image datasets to assess the overall quality of generation. Computational experiments were performed on 5 image training sets consisted of 6, 60, 600, 6000, and 60000 axial CT image slices. Based on several quantitative scores, it was found that images generated on small training sets (about 100 images and less) are nearly duplicating the images of real patients. The fraction of visually “distinct” artificial images grows with the increase of training set size. This is confirmed by statistical scores and by the fact that the inter-group FID distance is equal to 17.02, 14.45, and 10.71 for N=600, N=6000, and N=60000 respectively. </a:t>
            </a:r>
            <a:endParaRPr lang="ru-RU" sz="10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en-US" sz="1600" b="1" dirty="0">
                <a:latin typeface="Verdana" pitchFamily="34" charset="0"/>
                <a:ea typeface="Verdana" pitchFamily="34" charset="0"/>
              </a:rPr>
              <a:t>A METHOD FOR DETECTING DISTINCTIVE PATTERNS OF REAL PATIENTS ON GENERATED IMAGES</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600" dirty="0">
                <a:latin typeface="Verdana" pitchFamily="34" charset="0"/>
                <a:ea typeface="Verdana" pitchFamily="34" charset="0"/>
              </a:rPr>
              <a:t>VASSILI.A KOVALEV</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600" i="1" dirty="0"/>
              <a:t>United Institute of Informatics Problems, National Academy of Sciences of Belarus </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268586952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Авторы статьи задались целью повысить качество лечения пациентов с адентией, применяя дентальные имплантаты. Этого можно добиться за счёт усиления соединения кость-дентальный имплантата воздействуя слабым постоянным током. Для проведения эксперимента In </a:t>
            </a:r>
            <a:r>
              <a:rPr lang="ru-RU" sz="1200" dirty="0" err="1">
                <a:solidFill>
                  <a:schemeClr val="tx1"/>
                </a:solidFill>
                <a:latin typeface="Verdana" pitchFamily="34" charset="0"/>
                <a:ea typeface="Verdana" pitchFamily="34" charset="0"/>
              </a:rPr>
              <a:t>Vitro</a:t>
            </a:r>
            <a:r>
              <a:rPr lang="ru-RU" sz="1200" dirty="0">
                <a:solidFill>
                  <a:schemeClr val="tx1"/>
                </a:solidFill>
                <a:latin typeface="Verdana" pitchFamily="34" charset="0"/>
                <a:ea typeface="Verdana" pitchFamily="34" charset="0"/>
              </a:rPr>
              <a:t> использованы титановые электроды, имитирующие дентальные имплантаты. Электроды помещали в забранную венозную кровь человека. В опытной группе, проводили физиопроцедуры разработанным авторами устройством 10 минут при силе тока 15-20 мкА. В контрольной группе титановые пластинки помещали в кровь без электрического тока на 10 минут. Изучали плотность прилегания кровяных сгустков к титановым пластинам, толщину кровяных сгустков, число тромбоцитов и эритроцитов в исследуемых образцах. Выполненный эксперимент показал, что воздействие электрическим током 15-20 мкА на кровяной сгусток через титановые пластины, имитирующие дентальные имплантаты, способствует утолщению и уплотнению кровяных сгустков на поверхности электродов.  Достоверно в кровяном сгустке увеличивается число эритроцитов и тромбоцитов, что окажет положительный эффект на процесс </a:t>
            </a:r>
            <a:r>
              <a:rPr lang="ru-RU" sz="1200" dirty="0" err="1">
                <a:solidFill>
                  <a:schemeClr val="tx1"/>
                </a:solidFill>
                <a:latin typeface="Verdana" pitchFamily="34" charset="0"/>
                <a:ea typeface="Verdana" pitchFamily="34" charset="0"/>
              </a:rPr>
              <a:t>остеоинтеграции</a:t>
            </a:r>
            <a:r>
              <a:rPr lang="ru-RU" sz="1200" dirty="0">
                <a:solidFill>
                  <a:schemeClr val="tx1"/>
                </a:solidFill>
                <a:latin typeface="Verdana" pitchFamily="34" charset="0"/>
                <a:ea typeface="Verdana" pitchFamily="34" charset="0"/>
              </a:rPr>
              <a:t>.</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550" b="1" dirty="0">
                <a:latin typeface="Verdana" pitchFamily="34" charset="0"/>
                <a:ea typeface="Verdana" pitchFamily="34" charset="0"/>
              </a:rPr>
              <a:t>УСКОРЕНИЕ ОСТЕОИНТЕГРАЦИИ ДЕНТАЛЬНЫХ ИМПЛАНТАТОВ </a:t>
            </a:r>
            <a:br>
              <a:rPr lang="ru-RU" sz="1550" b="1" dirty="0">
                <a:latin typeface="Verdana" pitchFamily="34" charset="0"/>
                <a:ea typeface="Verdana" pitchFamily="34" charset="0"/>
              </a:rPr>
            </a:br>
            <a:r>
              <a:rPr lang="ru-RU" sz="1550" b="1" dirty="0">
                <a:latin typeface="Verdana" pitchFamily="34" charset="0"/>
                <a:ea typeface="Verdana" pitchFamily="34" charset="0"/>
              </a:rPr>
              <a:t>СЛАБЫМ ПОСТОЯННЫМ ТОКОМ</a:t>
            </a:r>
            <a:r>
              <a:rPr lang="ru-RU" sz="1600" b="1" dirty="0">
                <a:latin typeface="Verdana" pitchFamily="34" charset="0"/>
                <a:ea typeface="Verdana" pitchFamily="34" charset="0"/>
              </a:rPr>
              <a:t/>
            </a:r>
            <a:br>
              <a:rPr lang="ru-RU" sz="1600" b="1" dirty="0">
                <a:latin typeface="Verdana" pitchFamily="34" charset="0"/>
                <a:ea typeface="Verdana" pitchFamily="34" charset="0"/>
              </a:rPr>
            </a:b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954327"/>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А.А. ОСТАПОВИЧ</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С.В. ИВАШЕНКО</a:t>
            </a:r>
            <a:r>
              <a:rPr lang="ru-RU" sz="1600" baseline="30000" dirty="0">
                <a:latin typeface="Verdana" pitchFamily="34" charset="0"/>
                <a:ea typeface="Verdana" pitchFamily="34" charset="0"/>
              </a:rPr>
              <a:t>1</a:t>
            </a:r>
            <a:r>
              <a:rPr lang="ru-RU" sz="1600" dirty="0">
                <a:latin typeface="Verdana" pitchFamily="34" charset="0"/>
                <a:ea typeface="Verdana" pitchFamily="34" charset="0"/>
              </a:rPr>
              <a:t>, И.И. ШПАК</a:t>
            </a:r>
            <a:r>
              <a:rPr lang="ru-RU" sz="1600" baseline="30000" dirty="0">
                <a:latin typeface="Verdana" pitchFamily="34" charset="0"/>
                <a:ea typeface="Verdana" pitchFamily="34" charset="0"/>
              </a:rPr>
              <a:t>2</a:t>
            </a:r>
            <a:endParaRPr lang="ru-RU" sz="1600" b="1" baseline="30000" dirty="0">
              <a:latin typeface="Verdana" pitchFamily="34" charset="0"/>
              <a:ea typeface="Verdana" pitchFamily="34" charset="0"/>
            </a:endParaRPr>
          </a:p>
        </p:txBody>
      </p:sp>
      <p:sp>
        <p:nvSpPr>
          <p:cNvPr id="10" name="Заголовок 1"/>
          <p:cNvSpPr txBox="1">
            <a:spLocks/>
          </p:cNvSpPr>
          <p:nvPr/>
        </p:nvSpPr>
        <p:spPr>
          <a:xfrm>
            <a:off x="539552" y="1590055"/>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baseline="30000" dirty="0"/>
              <a:t>1</a:t>
            </a:r>
            <a:r>
              <a:rPr lang="ru-RU" sz="1600" i="1" dirty="0"/>
              <a:t>Белорусский государственный медицинский университет,</a:t>
            </a:r>
          </a:p>
          <a:p>
            <a:r>
              <a:rPr lang="ru-RU" sz="1600" i="1" baseline="30000" dirty="0"/>
              <a:t>2</a:t>
            </a:r>
            <a:r>
              <a:rPr lang="ru-RU" sz="1600" i="1" dirty="0"/>
              <a:t>Белорусский государственный университет информатики и радиоэлектроники, </a:t>
            </a:r>
          </a:p>
        </p:txBody>
      </p:sp>
    </p:spTree>
    <p:extLst>
      <p:ext uri="{BB962C8B-B14F-4D97-AF65-F5344CB8AC3E}">
        <p14:creationId xmlns:p14="http://schemas.microsoft.com/office/powerpoint/2010/main" val="268630142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43758"/>
            <a:ext cx="8856984" cy="1817340"/>
          </a:xfrm>
        </p:spPr>
        <p:txBody>
          <a:bodyPr>
            <a:noAutofit/>
          </a:bodyPr>
          <a:lstStyle/>
          <a:p>
            <a:pPr algn="just"/>
            <a:r>
              <a:rPr lang="ru-RU" sz="1200" b="1" dirty="0">
                <a:solidFill>
                  <a:schemeClr val="tx1"/>
                </a:solidFill>
                <a:latin typeface="Verdana" pitchFamily="34" charset="0"/>
                <a:ea typeface="Verdana" pitchFamily="34" charset="0"/>
              </a:rPr>
              <a:t>Аннотация.</a:t>
            </a:r>
            <a:r>
              <a:rPr lang="ru-RU" sz="1200" dirty="0">
                <a:solidFill>
                  <a:schemeClr val="tx1"/>
                </a:solidFill>
                <a:latin typeface="Verdana" pitchFamily="34" charset="0"/>
                <a:ea typeface="Verdana" pitchFamily="34" charset="0"/>
              </a:rPr>
              <a:t> Электрокардиография (ЭКГ) – важный диагностический метод, позволяющий оценить электрическую активность сердца. Использование данного метода позволяет диагностировать сердечно-сосудистые заболевания на ранних стадиях, предотвращая их прогрессирование и развитие осложнений. Однако не все патологии могут быть выявлены при краткосрочном исследовании. При подозрении на наличие таких заболеваний применяют метод длительной регистрации электрокардиограммы. Качество записи электрокардиограммы при длительной регистрации во многом зависит от используемых электродов. Наиболее широко распространенные сегодня электроды с хлорсеребряным покрытием показывают хорошие результаты в течение непродолжительного времени, но их использование в течение более 24-х часов приводит к искажению сигнала и к раздражению кожного покрова пациента из-за их обезвоживания и деградации поверхности. Поэтому целесообразным является проведение исследований материалов, предназначенных для изготовления сухих ЭКГ-электродов, их свойств и влияние на результаты обследования. В данной статье приведены результаты исследования некоторых материалов.</a:t>
            </a:r>
            <a:endParaRPr lang="ru-RU" sz="1200" dirty="0"/>
          </a:p>
        </p:txBody>
      </p:sp>
      <p:pic>
        <p:nvPicPr>
          <p:cNvPr id="1026" name="Picture 2" descr="Логотип 2014"/>
          <p:cNvPicPr>
            <a:picLocks noChangeAspect="1" noChangeArrowheads="1"/>
          </p:cNvPicPr>
          <p:nvPr/>
        </p:nvPicPr>
        <p:blipFill>
          <a:blip r:embed="rId2" cstate="print">
            <a:extLst>
              <a:ext uri="{28A0092B-C50C-407E-A947-70E740481C1C}">
                <a14:useLocalDpi xmlns:a14="http://schemas.microsoft.com/office/drawing/2010/main" val="0"/>
              </a:ext>
            </a:extLst>
          </a:blip>
          <a:srcRect b="6702"/>
          <a:stretch>
            <a:fillRect/>
          </a:stretch>
        </p:blipFill>
        <p:spPr bwMode="auto">
          <a:xfrm>
            <a:off x="8179478" y="28323"/>
            <a:ext cx="964522" cy="88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Ревинская Инна\МЕДЭЛЕКТРОНИКА\12_100229_1_79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731"/>
            <a:ext cx="854968" cy="103546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3568" y="461822"/>
            <a:ext cx="7772400" cy="1102519"/>
          </a:xfrm>
        </p:spPr>
        <p:txBody>
          <a:bodyPr>
            <a:noAutofit/>
          </a:bodyPr>
          <a:lstStyle/>
          <a:p>
            <a:r>
              <a:rPr lang="ru-RU" sz="1600" b="1" dirty="0">
                <a:latin typeface="Verdana" pitchFamily="34" charset="0"/>
                <a:ea typeface="Verdana" pitchFamily="34" charset="0"/>
              </a:rPr>
              <a:t>ИССЛЕДОВАНИЕ МАТЕРИАЛОВ ДЛЯ ИЗГОТОВЛЕНИЯ ЭЛЕКТРОДОВ, ПРЕДНАЗНАЧЕННЫХ ДЛЯ ДЛИТЕЛЬНОЙ РЕГИСТРАЦИИ ЭЛЕКТРОКАРДИОГРАММЫ</a:t>
            </a:r>
            <a:r>
              <a:rPr lang="ru-RU" sz="1600" dirty="0">
                <a:latin typeface="Verdana" pitchFamily="34" charset="0"/>
                <a:ea typeface="Verdana" pitchFamily="34" charset="0"/>
              </a:rPr>
              <a:t/>
            </a:r>
            <a:br>
              <a:rPr lang="ru-RU" sz="1600" dirty="0">
                <a:latin typeface="Verdana" pitchFamily="34" charset="0"/>
                <a:ea typeface="Verdana" pitchFamily="34" charset="0"/>
              </a:rPr>
            </a:br>
            <a:endParaRPr lang="ru-RU" sz="1600" b="1" dirty="0">
              <a:latin typeface="Verdana" pitchFamily="34" charset="0"/>
              <a:ea typeface="Verdana" pitchFamily="34" charset="0"/>
            </a:endParaRPr>
          </a:p>
        </p:txBody>
      </p:sp>
      <p:sp>
        <p:nvSpPr>
          <p:cNvPr id="8" name="Заголовок 1"/>
          <p:cNvSpPr txBox="1">
            <a:spLocks/>
          </p:cNvSpPr>
          <p:nvPr/>
        </p:nvSpPr>
        <p:spPr>
          <a:xfrm>
            <a:off x="539552" y="1023638"/>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a:latin typeface="Verdana" pitchFamily="34" charset="0"/>
                <a:ea typeface="Verdana" pitchFamily="34" charset="0"/>
              </a:rPr>
              <a:t>М. Е. ВЕРИГА, Е. В. ЛЕМЕШКО, С. Н. ВАСЮКЕВИЧ</a:t>
            </a:r>
            <a:endParaRPr lang="ru-RU" sz="1600" b="1" dirty="0">
              <a:latin typeface="Verdana" pitchFamily="34" charset="0"/>
              <a:ea typeface="Verdana" pitchFamily="34" charset="0"/>
            </a:endParaRPr>
          </a:p>
        </p:txBody>
      </p:sp>
      <p:sp>
        <p:nvSpPr>
          <p:cNvPr id="10" name="Заголовок 1"/>
          <p:cNvSpPr txBox="1">
            <a:spLocks/>
          </p:cNvSpPr>
          <p:nvPr/>
        </p:nvSpPr>
        <p:spPr>
          <a:xfrm>
            <a:off x="539552" y="1635646"/>
            <a:ext cx="8028484" cy="11025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i="1" dirty="0"/>
              <a:t>Государственное научное учреждение «Институт физиологии Национальной академии наук Беларуси»</a:t>
            </a:r>
            <a:endParaRPr lang="ru-RU" sz="1600" b="1" dirty="0">
              <a:latin typeface="Verdana" pitchFamily="34" charset="0"/>
              <a:ea typeface="Verdana" pitchFamily="34" charset="0"/>
            </a:endParaRPr>
          </a:p>
        </p:txBody>
      </p:sp>
    </p:spTree>
    <p:extLst>
      <p:ext uri="{BB962C8B-B14F-4D97-AF65-F5344CB8AC3E}">
        <p14:creationId xmlns:p14="http://schemas.microsoft.com/office/powerpoint/2010/main" val="1988612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12874</Words>
  <Application>Microsoft Office PowerPoint</Application>
  <PresentationFormat>Экран (16:9)</PresentationFormat>
  <Paragraphs>460</Paragraphs>
  <Slides>96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96</vt:i4>
      </vt:variant>
    </vt:vector>
  </HeadingPairs>
  <TitlesOfParts>
    <vt:vector size="97" baseType="lpstr">
      <vt:lpstr>Тема Office</vt:lpstr>
      <vt:lpstr>ПРИМЕНЕНИЕ ИСКУССТВЕННОГО ИНТЕЛЛЕКТА  В КАРДИОЛОГИИ И ПЕРСПЕКТИВЫ ЕГО ДАЛЬНЕЙШЕГО ВНЕДРЕНИЯ </vt:lpstr>
      <vt:lpstr>ПРИМЕНЕНИЕ ФОТОСТАТА ДЛЯ СТАНДАРТИЗИРОВАННОЙ ФОТОГРАММЕТРИИ В ОРТОДОНТИИ</vt:lpstr>
      <vt:lpstr>ЭЛЕКТРИЧЕСКАЯ АКТИВНОСТЬ СОБСТВЕННО ЖЕВАТЕЛЬНЫХ И ВИСОЧНЫХ МЫШЦ У ПАЦИЕНТОВ С ПРИЗНАКАМИ БРУКСИЗМА</vt:lpstr>
      <vt:lpstr>ВНЕДРЕНИЕ ТЕХНОЛОГИИ ИСКУССТВЕННОГО ИНТЕЛЛЕКТА ДЛЯ АНАЛИЗА ДАННЫХ СПИРОМЕТРИИ</vt:lpstr>
      <vt:lpstr>ОСОБЕННОСТИ ПРОЕКТИРОВАНИЯ ИЗМЕРИТЕЛЬНОГО МОДУЛЯ ИМПЛАНТИРУЕМОГО ДАТЧИКА ГЛЮКОЗЫ</vt:lpstr>
      <vt:lpstr>ЭТИОТРОПНАЯ РЕФЛЕКСОТЕРАПИЯ ЦЕФАЛГИЧЕСКОГО СИНДРОМА ЦЕРЕБРАЛЬНОГО ГЕНЕЗА</vt:lpstr>
      <vt:lpstr>МОБИЛЬНОЕ ПРИЛОЖЕНИЕ ДЛЯ ОБЪЕКТИВИЗАЦИЯ БОЛЕВЫХ СИНДРОМОВ ПРИ ПОЯСНИЧНО-КРЕСТЦОВЫХ РАДИКУЛОПАТИЯХ И СИНДРОМЕ ЗАПЯСТНОГО КАНАЛА  </vt:lpstr>
      <vt:lpstr>АППАРАТНОЕ ОБЕСПЕЧЕНИЕ ДЛЯ ПРИМЕНЕНИЯ ЭЛЕКТРОПУНКТУРЫ В КЛИНИЧЕСКОЙ ПРАКТИКЕ</vt:lpstr>
      <vt:lpstr>АКСИОМАТИЧЕСКАЯ МОДЕЛЬ ИНТЕГРАЦИИ МЕДИЦИНСКИХ ИНФОРМАЦИОННЫХ СИСТЕМ НА ОСНОВЕ ПРИНЦИПОВ СИСТЕМНОЙ ГОМЕОРЕТИКИ </vt:lpstr>
      <vt:lpstr>АУТОСЕНСИБИЛИЗИРОВАННОЕ СЕЛЕКТИВНОЕ ИНГИБИРОВАНИЕ РОСТА РАКОВЫХ КЛЕТОК ИЗЛУЧЕНИЕМ ВИДИМОЙ ОБЛАСТИ СПЕКТРА</vt:lpstr>
      <vt:lpstr>КОМПЬЮТЕРНОЕ БИОУПРАВЛЕНИЕ: НОВАЯ ТЕХНОЛОГИЯ В ТЕРАПИИ АДДИКЦИЙ</vt:lpstr>
      <vt:lpstr>ПЕРСПЕКТИВЫ И ОТВЕТСТВЕННОСТЬ ИСКУССТВЕННОГО ИНТЕЛЛЕКТА В МЕДИЦИНЕ</vt:lpstr>
      <vt:lpstr>ИНФОРМАТИВНЫЕ ПРИЗНАКИ И ХАРАКТЕРИСТИКИ ЭЛЕКТРОЭНЦЕФАЛОГРАММ</vt:lpstr>
      <vt:lpstr>ОДНОФОТОННАЯ ЭМИССИОННАЯ КОМПЬЮТЕРНАЯ ТОМОГРАФИЯ В ДИАГНОСТИКЕ НАРУШЕНИЙ ФУНКЦИИ СЕРДЦА У МОЛОДЫХ ПАЦИЕНТОВ С ЭЛЕКТРОКАРДИОСТИМУЛЯЦИЕЙ</vt:lpstr>
      <vt:lpstr>РЕАБИЛИТАЦИЯ С ПОМОЩЬЮ ДОПОЛНЕННОЙ РЕАЛЬНОСТИ</vt:lpstr>
      <vt:lpstr>ОБЗОР: ТЕНДЕНЦИИ В ОБЛАСТИ ТЕХНОЛОГИЙ ИНТЕРФЕЙСА МОЗГ-КОМПЬЮТЕР (ИМК)</vt:lpstr>
      <vt:lpstr>АНАЛИЗ РЕЗУЛЬТАТОВ ИЗМЕРЕНИЙ ЧАСТОТЫ СЕРДЕЧНЫХ СОКРАЩЕНИЙ ПО СИГНАЛУ ЭЛЕКТРОКАРДИОГРАММЫ С ПОМОЩЬЮ УМНЫХ ЧАСОВ</vt:lpstr>
      <vt:lpstr>ВЫСОКОЧАСТОТНАЯ ВАРИАЦИОННАЯ ПУПИЛЛОМЕТРИЯ В ОЦЕНКЕ ВЕГЕТАТИВНОЙ РЕАКТИВНОСТИ ПРИ ЛОКАЛЬНОМ ТЕПЛОВОМ ВОЗДЕЙСТВИИ НА КИСТЬ РУКИ</vt:lpstr>
      <vt:lpstr>ПРИМЕНЕНИЕ КОМПЬЮТЕРНОЙ СИСТЕМЫ «ЭЛЕКТРОННАЯ ОЧЕРЕДЬ» ДЛЯ ОПТИМИЗАЦИИ РАБОТЫ НА ДОГОСПИТАЛЬНОМ ЭТАПЕ ОКАЗАНИЯ МЕДИЦИНСКОЙ ПОМОЩИ</vt:lpstr>
      <vt:lpstr>ОБРАТНЫЕ ЗАДАЧИ ОПТИКИ РАССЕИВАЮЩИХ СРЕД (МЕДИЦИНА, ЭКОЛОГИЯ)</vt:lpstr>
      <vt:lpstr>МОДЕЛИРОВАНИЕ ОПТИЧЕСКИХ СВОЙСТВ НАНОЧАСТИЦ AG, AU </vt:lpstr>
      <vt:lpstr>СПЕКТРОФЛУОРИМЕТР ДЛЯ СПЕКТРАЛЬНО-КИНЕТИЧЕСКОГО АНАЛИЗА БИОЛОГИЧЕСКИХ ОБЪЕКТОВ</vt:lpstr>
      <vt:lpstr>ЗНАЧЕНИЕ ВЕСТИБУЛОМЕТРИИ С ФУНКЦИОНАЛЬНЫМИ ТЕСТАМИ ПРИ РЕЦИДИВИРУЮЩЕМ ГОЛОВОКРУЖЕНИИ В СТАДИИ СУБКОМПЕНСАЦИИ</vt:lpstr>
      <vt:lpstr>РОЛЬ ЦИФРОВЫХ БИОМАРКЕРОВ В НЕЙРОДЕГЕНЕРАТИВНЫХ ЗАБОЛЕВАНИЯХ</vt:lpstr>
      <vt:lpstr>УПРОЩЕНИЕ МЕТОДИКИ ОЦЕНКИ ТОНУСА МАЛЫХ СОСУДОВ </vt:lpstr>
      <vt:lpstr>К ВОПРОСУ ОСНАЩЕНИЯ ТЕРАПЕВТОВ МИКРОПРОЦЕССОРНЫМ КОМПЛЕКСОМ ДАТЧИКОВ ДЛЯ ОПРЕДЕЛЕНИЯ ПРИЗНАКОВ КАРДИОВАСКУЛЯРНЫХ ЗАБОЛЕВАНИЙ</vt:lpstr>
      <vt:lpstr>КИНЕТИКА ИНЖЕКЦИОННОГО ОТЖИГА МЕЖДОУЗЕЛЬНЫХ АТОМОВ КРЕМНИЯ В р-ОБЛАСТИ КРЕМНИЕВЫХ n+-p-СТРУКТУР, ОБЛУЧЕННЫХ АЛЬФА-ЧАСТИЦАМИ</vt:lpstr>
      <vt:lpstr>АППАРАТНОЕ ОБЕСПЕЧЕНИЕ МОБИЛИЗАЦИИ И ЭВАКУАЦИИ МОКРОТЫ ПРИ БРОНХОЭКТАТИЧЕСКОЙ БОЛЕЗНИ</vt:lpstr>
      <vt:lpstr>ВЕСТИБУЛЯРНЫЕ МИОГЕННЫЕ ВЫЗВАННЫЕ ПОТЕНЦИАЛЫ В ДИАГНОСТИКЕ БОЛЕЗНИ МЕНЬЕРА</vt:lpstr>
      <vt:lpstr>ПРИМЕНЕНИЕ ТРАНСКРАНИАЛЬНОЙ МАГНИТНОЙ СТИМУЛЯЦИИ У ДЕТЕЙ С ХРОНИЧЕСКИМИ ТИКОЗНЫМИ РАССТРОЙСТВАМИ: ПЕРСПЕКТИВЫ И ЭФФЕКТИВНОСТЬ</vt:lpstr>
      <vt:lpstr>ИСПОЛЬЗОВАНИЕ БЕСПИЛОТНЫХ ЛЕТАТЕЛЬНЫХ АППАРАТОВ ДЛЯ ЭПИДЕМИОЛОГИЧЕСКОГО НАДЗОРА ЗА ИНФЕКЦИОННЫМИ ЗАБОЛЕВАНИЯМИ</vt:lpstr>
      <vt:lpstr>МЕТОД СЕГМЕНТАЦИИ ГОЛОСОВОГО СИГНАЛА НА ПЕРИОДЫ ОСНОВНОГО ТОНА ДЛЯ СИСТЕМ МЕДИЦИНСКОЙ ДИАГНОСТИКИ</vt:lpstr>
      <vt:lpstr>ОЦЕНКА СТЕПЕНИ РАЗРУШАЮЩЕГО ВОЗДЕЙСТВИЯ УЛЬТРАЗВУКА ПРИ ПРОВЕДЕНИИ ТЕРАПЕВТИЧЕСКИХ ПРОЦЕДУР</vt:lpstr>
      <vt:lpstr>ЧАСТОТНЫЙ АНАЛИЗ И ВИБРАЦИОННЫЕ ХАРАКТЕРИСТИКИ ТИТАНОВОГО ПРОТЕЗА СЛУХОВЫХ КОСТОЧЕК</vt:lpstr>
      <vt:lpstr>МЕДИЦИНСКАЯ ЭЛЕКТРОНИКА: ОСНОВНЫЕ НАПРАВЛЕНИЯ И СТАНДАРТИЗАЦИЯ</vt:lpstr>
      <vt:lpstr>ФОРМИРОВАНИЕ НАНОСТРУКТУР НА ОСНОВЕ АНОДНОГО ОКСИДА АЛЮМИНИЯ И УГЛЕРОДНЫХ НАНОТРУБОК ДЛЯ УСТРОЙСТВ НАНОДИАГНОСТИКИ</vt:lpstr>
      <vt:lpstr>ОСНОВЫ ПРОЕКТИРОВАНИЯ АДАПТИВНОЙ КОРРЕКЦИОННО-РАЗВИВАЮЩЕЙ ОБРАЗОВАТЕЛЬНОЙ СРЕДЫ ДЛЯ ЛИЦ С АУТИЗМОМ</vt:lpstr>
      <vt:lpstr>ОЦЕНКА РАЗМЕРА СТРУКТУРНЫХ ЭЛЕМЕНТОВ В УЛЬТРАЗВУКОВОЙ ВИЗУАЛИЗАЦИИ С ИСПОЛЬЗОВАНИЕМ СТАТИСТИЧЕСКОГО АНАЛИЗА</vt:lpstr>
      <vt:lpstr>МЕТОД ИК СПЕКТРОСКОПИИ ДЛЯ АНАЛИЗА СПЕКТРАЛЬНЫХ ОСОБЕННОСТЕЙ ПЛАЗМЫ КРОВИ БЕРЕМЕННЫХ ЖЕНЩИН ПРИ НОРМАЛЬНО ПРОТЕКАЮЩЕЙ БЕРЕМЕННОСТИ И БЕРЕМЕННЫХ ЖЕНЩИН С РЕЗУС-ИММУНИЗАЦИЕЙ  </vt:lpstr>
      <vt:lpstr>ТЕХНОЛОГИЯ ДИАГНОСТИКИ НЕВРОПАТИИ ВОЗВРАТНОЙ ДВИГАТЕЛЬНОЙ ВЕТВИ СРЕДИННОГО НЕРВА </vt:lpstr>
      <vt:lpstr>ИСПОЛЬЗОВАНИЕ УЛЬТРАЗВУКОВОЙ ДИАГНОСТИКИ  В ДЕТСКОЙ ПРАКТИКЕ В УСЛОВИЯХ САНАТОРНО-КУРОРТНОЙ ОРГАНИЗАЦИИ </vt:lpstr>
      <vt:lpstr>СЕГМЕНТАРНОЕ ДЕЙСТВИЕ ТОРМОЗНЫХ АМИНОКИСЛОТ В РЕГУЛЯЦИИ ВИСЦЕРАЛЬНОЙ БОЛИ ПОЧЕЧНОГО И КИШЕЧНОГО ПРОИСХОЖДЕНИЯ </vt:lpstr>
      <vt:lpstr>ПРИМЕНЕНИЕ РАДИОМИЧЕСКИХ ПРИЗНАКОВ ДЛЯ КЛАССИФИКАЦИИ ПАТОЛОГИЙ ПЕЧЕНИ МЕТОДАМИ МАШИННОГО ОБУЧЕНИЯ </vt:lpstr>
      <vt:lpstr>АЛГОРИТМИЧЕСКИЙ ДИЗАЙН ПРОЕКТИРОВАНИЯ СРЕДСТВ МЕДИЦИНСКОЙ ЭЛЕКТРОНИКИ  </vt:lpstr>
      <vt:lpstr>ПРОТОТИПИРОВАНИЕ И КОНЦЕПТУАЛЬНОЕ ПРОЕКТИРОВАНИЕ  СРЕДСТВ МЕДИЦИНСКОЙ ЭЛЕКТРОНИКИ  </vt:lpstr>
      <vt:lpstr>ОБЪЕКТИВИЗАЦИЯ ХРОНИЧЕСКОГО БОЛЕВОГО СИНДРОМА </vt:lpstr>
      <vt:lpstr>ПРИРОДНЫЕ ФАКТОРЫ И ИХ ИСПОЛЬЗОВАНИЕ В ПРАКТИКЕ ДЕТСКОЙ КУРОРТОЛОГИИ И САНАТОРНО-КУРОРТНОГО ЛЕЧЕНИЯ</vt:lpstr>
      <vt:lpstr>ВИРТУАЛЬНАЯ РЕАЛЬНОСТЬ В БОРЬБЕ С ПОСТИНСУЛЬТНЫМ БОЛЕВЫМ СИНДРОМОМ </vt:lpstr>
      <vt:lpstr>ДИАГНОСТИЧЕСКАЯ СИСТЕМА ДЛЯ ОПРЕДЕЛЕНИЯ ПОЛОЖЕНИЯ ТЕЛА ПАЦИЕНТА ПРИ ВОЗНИКНОВЕНИИ БОЛЕВЫХ ОЩУЩЕНИЙ </vt:lpstr>
      <vt:lpstr>АЛГОРИТМ ПОИСКА ОТПЕЧАТКА СТОПЫ НА ПЛАНТОГРАММЕ </vt:lpstr>
      <vt:lpstr>ИССЛЕДОВАНИЕ КОМБИНИРОВАННОГО ВОЗДЕЙСТВИЯ НАДВЕННОГО ЛАЗЕРНОГО ОБЛУЧЕНИЯ КРОВИ И ЛОКАЛЬНОЙ МАГНИТОТЕРАПИИ НА ВОССТАНОВЛЕНИЕ СЛУХОВОЙ ФУНКЦИИ У ПАЦИЕНТОВ С ОСТРОЙ СЕНСОНЕВРАЛЬНОЙ ТУГОУХОСТЬЮ </vt:lpstr>
      <vt:lpstr>ПОЛУЧЕНИЕ БИОСОВМЕСТИМЫХ КОНВЕРСИОННЫХ  ПОКРЫТИЙ НА МАГНИЕВОМ СПЛАВЕ МЕДИЦИНСКОГО НАЗНАЧЕНИЯ </vt:lpstr>
      <vt:lpstr>МОДЕЛИРОВАНИЕ АЛГОРИТМА ИЗМЕРЕНИЯ ГЛЮКОЗЫ </vt:lpstr>
      <vt:lpstr>РАЗРАБОТКА МЕТОДА РЕГИСТРАЦИИ МУЛЬТИФАЗНЫХ КТ-ИЗОБРАЖЕНИЙ С ИСПОЛЬЗОВАНИЕМ АФИННЫХ ПРЕОБРАЗОВАНИЙ </vt:lpstr>
      <vt:lpstr>ЦИФРОВАЯ ДИАГНОСТИКА И ПЕРСПЕКТИВЫ ЦИФРОВИЗАЦИИ  В ЗДРАВООХРАНЕНИИ С ПРИМЕНЕНИЕМ IoMT «МАСТЕР ЗДОРОВЬЯ» </vt:lpstr>
      <vt:lpstr>ОСОБЕННОСТИ РЕАЛИЗАЦИИ ПРОГРАММНОГО ОБЕСПЕЧЕНИЯ ДЛЯ КОМПЬЮТЕРИЗИРОВАННОГО КОМПЛЕКСА ОЦЕНКИ СКОРОСТИ РАСПРОСТРАНЕНИЯ ПУЛЬСОВОЙ ВОЛНЫ  </vt:lpstr>
      <vt:lpstr>ЛАЗЕРОПУНКТУРА В ЛЕЧЕНИИ ПАЦИЕНТОВ С МИОФАСЦИАЛЬНЫМИ БОЛЕВЫМИ СИНДРОМАМИ ЛИЦА  </vt:lpstr>
      <vt:lpstr>ФИЗИЧЕСКИЕ ФАКТОРЫ В ПРОФИЛАКТИКЕ И ЛЕЧЕНИИ БОЛЕЗНИ ШЛЯТТЕРА  </vt:lpstr>
      <vt:lpstr>АВТОМАТИЗАЦИЯ ОБРАБОТКИ МЕДИЦИНСКИХ ДАННЫХ С ИСПОЛЬЗОВАНИЕМ КОМПЬЮТЕРНОГО ЗРЕНИЯ: ПОДХОДЫ И ПЕРСПЕКТИВЫ ВНЕДРЕНИЯ В КАРДИОЛОГИИ </vt:lpstr>
      <vt:lpstr>АНАЛИЗ ДОЗИМЕТРИЧЕСКИХ ПАРАМЕТРОВ МОДЕЛИ РАСПРЕДЕЛЕНИЯ ДОЗЫ ИОНИЗИРУЮЩЕГО ИЗЛУЧЕНИЯ ПРИ МОДЕЛИРОВАНИИ ОБЛУЧЕНИЯ ПОВЕРХНОСТИ ГРУДНОЙ КЛЕТКИ </vt:lpstr>
      <vt:lpstr>АНАЛИЗ ШАГОВЫХ И БЕГОВЫХ ЛОКОМОЦИЙ ЧЕЛОВЕКА С ИСПОЛЬЗОВАНИЕМ МАТРИЦ РАССТОЯНИЯ  </vt:lpstr>
      <vt:lpstr>ВЫБОР СРЕДЫ ДЛЯ МОДЕЛИРОВАНИЯ ВОЗДЕЙСТВИЯ НАПРАВЛЕННОЙ КОНТАКТНОЙ ДИАТЕРМИИ  </vt:lpstr>
      <vt:lpstr>ОПРЕДЕЛЕНИЕ ЭФФЕКТИВНОСТИ МОДЕЛЕЙ ПРОГНОЗИРОВАНИЯ НАДЁЖНОСТИ ПОЛУПРОВОДНИКОВЫХ ПРИБОРОВ МЕТОДОМ СТАТИСТИЧЕСКОГО ИМИТАЦИОННОГО МОДЕЛИРОВАНИЯ </vt:lpstr>
      <vt:lpstr>НОВЫЙ ПОДХОД К ОЦЕНКЕ ЭКСПЛУАТАЦИОННОЙ НАДЁЖНОСТИ ТРАНСФОРМАТОРОВ ВТОРИЧНЫХ ИСТОЧНИКОВ ПИТАНИЯ МЕДИЦИНСКОЙ АППАРАТУРЫ </vt:lpstr>
      <vt:lpstr> ВИЗУАЛЬНОЕ РАСПОЗНАНИЕ РЕЧИ  </vt:lpstr>
      <vt:lpstr>АНАТОМИЧЕСКИЕ ОСОБЕННОСТИ ВИСОЧНО-НИЖНЕЧЕЛЮСТНОГО СУСТАВА ПО ДАННЫМ КОНУСНО-ЛУЧЕВОЙ КОМПЬЮТЕРНОЙ ТОМОГРАФИИ </vt:lpstr>
      <vt:lpstr>ОСОБЕННОСТИ ДИАГНОСТИКИ ИШЕМИИ ТОЛСТОЙ КИШКИ НА ОСНОВАНИИ СТАТИСТИЧЕСКИХ ДАННЫХ, ПОЛУЧЕННЫХ ПОСРЕДСТВОМ ГАСТРОЭНТЕРОГРАФИЧЕСКИХ ИЗМЕРЕНИЙ </vt:lpstr>
      <vt:lpstr>ОБЕСПЕЧЕНИЕ НАДЁЖНОСТИ СРЕДСТВ МЕДИЦИНСКОЙ ЭЛЕКТРОНИКИ ПРОГНОЗИРОВАНИЕМ РАБОТОСПОСОБНОСТИ ПОЛУПРОВОДНИКОВЫХ ПРИБОРОВ  </vt:lpstr>
      <vt:lpstr>ПРОГНОСТИЧЕСКАЯ ТОЧНОСТЬ УДОВЛЕТВОРЕННОСТИ ПАЦИЕНТОВ ПРИ ХИРУРГИЧЕСКОЙ КОРРЕКЦИИ АФАКИИ С ИСПОЛЬЗОВАНИЕМ АЛГОРИТМА СЛУЧАЙНОГО ЛЕСА  </vt:lpstr>
      <vt:lpstr>ИНФОРМАЦИОННЫЕ ТЕХНОЛОГИИ В ОРГАНИЗАЦИИ ЛЕЧЕБНЫХ И ПСИХОЛОГО-ПЕДАГОГИЧЕСКИХ МЕРОПРИЯТИЙ НА БАЗЕ ДЕТСКОГО САНАТОРИЯ «СВИСЛОЧЬ»  </vt:lpstr>
      <vt:lpstr>УСТРОЙСТВА ПОМОЩИ В ПЕРЕДВИЖЕНИИ И ОБНАРУЖЕНИИ ПРЕПЯТСТВИЙ ДЛЯ СЛАБОВИДЯЩИХ И ИНВАЛИДОВ ПО ЗРЕНИЮ </vt:lpstr>
      <vt:lpstr>КАРБОКСИРЕФЛЕКСОТЕРАПИЯ ОСЛОЖНЕННОЙ НЕВРОПАТИИ ЛИЦЕВОГО НЕРВА </vt:lpstr>
      <vt:lpstr>КОМБИНИРОВАННАЯ ФИЗИОТЕРАПИЯ ОСТЕОАРТРОЗА </vt:lpstr>
      <vt:lpstr>УЛЬТРАЗВУКОВОЕ ИССЛЕДОВАНИЕ ВИСОЧНО-НИЖНЕЧЕЛЮСТНОГО СУСТАВА  </vt:lpstr>
      <vt:lpstr>ПРИМЕНЕНИЕ СИНУСОИДАЛЬНО-МОДУЛИРОВАННЫХ СИГНАЛОВ ДЛЯ ГЕНЕРАЦИИ НИЗКОТЕМПЕРАТУРНОЙ АТМОСФЕРНОЙ ПЛАЗМЫ </vt:lpstr>
      <vt:lpstr>МЕТОДЫ КОМПЕНСАЦИИ АБЕРРАЦИЙ ВОЛНОВОГО ФРОНТА ПРИ УЛЬТРАЗВУКОВОЙ ВИЗУАЛИЗАЦИИ  </vt:lpstr>
      <vt:lpstr>КУРСОВОЕ ПРИМЕНЕНИЕ МИНЕРАЛЬНОЙ ВОДЫ В РЕАБИЛИТАЦИОННО-ОЗДОРОВИТЕЛЬНЫХ ТЕХНОЛОГИЯХ ПРИ САНАТОРНО-КУРОРТНОМ ЛЕЧЕНИИ  </vt:lpstr>
      <vt:lpstr>ПРОГРАММНО-АППАРАТНЫЙ КОМПЛЕКС УСКОРЕННЫХ ИСПЫТАНИЙ ИМПЛАНТИРОВАННЫХ МЕДИЦИНСКИХ ДАТЧИКОВ </vt:lpstr>
      <vt:lpstr>REST API В ИНФОРМАЦИОННОЙ СИСТЕМЕ ПОИСКА ПРОФИЛЬНЫХ СПЕЦИАЛИСТОВ В МЕДИЦИНСКИХ УЧРЕЖДЕНИЯХ Г. ХОШИМИН</vt:lpstr>
      <vt:lpstr>«УМНАЯ УПАКОВКА» ДЛЯ ЭЛЕКТРОННЫХ МЕДИЦИНСКИХ ИЗДЕЛИЙ </vt:lpstr>
      <vt:lpstr>СОВРЕМЕННЫЕ ТЕХНОЛОГИИ И МЕТОДЫ ОХЛАЖДЕНИЯ МЕДИЦИНСКИХ ЛАЗЕРНЫХ АППАРАТОВ </vt:lpstr>
      <vt:lpstr>ИННОВАЦИИ В МЕДИЦИНСКОЙ ВИЗУАЛИЗАЦИИ И ОБРАБОТКЕ ИЗОБРАЖЕНИЙ </vt:lpstr>
      <vt:lpstr>БИОНИЧЕСКОЕ ФОРМООБРАЗОВАНИЕ </vt:lpstr>
      <vt:lpstr>ИСПОЛЬЗОВАНИЕ ТЕХНОЛОГИЙ ВИРТУАЛЬНОЙ РЕАЛЬНОСТИ В МЕДИЦИНСКОЙ ЭЛЕКТРОНИКЕ ДЛЯ РЕАБИЛИТАЦИИ И ДИАГНОСТИКИ </vt:lpstr>
      <vt:lpstr>МИС. ФУНКЦИОНАЛЬНЫЙ МОДУЛЬ «ЭЛЕКТРОННАЯ МЕДИЦИНСКАЯ КАРТА» С ПРИМЕНЕНИЕМ ТЕХНОЛОГИИ «РАСПОЗНАВАНИЕ ГОЛОСА» </vt:lpstr>
      <vt:lpstr>МОДЕЛИРОВАНИЕ ЭФФЕКТОВ НАПРАВЛЕННОЙ КОНТАКТНОЙ ДИАТЕРМИИ НА БИОЛОГИЧЕСКИЕ ТКАНИ  </vt:lpstr>
      <vt:lpstr>МАШИННОЕ ОБУЧЕНИЕ И НЕЙРОННЫЕ СЕТИ ДЛЯ ИТ-ДИАГНОСТИКИ НЕВРОЛОГИЧЕСКИХ ЗАБОЛЕВАНИЙ </vt:lpstr>
      <vt:lpstr>ОКСИДНЫЕ ПЛЕНКИ СО ВСТРОЕННЫМ ЭЛЕКТРИЧЕСКИМ ЗАРЯДОМ ДЛЯ РЕГУЛИРОВАНИЯ ПРОЦЕССОВ ГЕМОСТАЗА </vt:lpstr>
      <vt:lpstr>МЕТОДИКА ИССЛЕДОВАНИЯ НЕЙРОСЕТЕВЫХ ДЕСКРИПТОРОВ ПРИ РЕШЕНИИ ЗАДАЧИ ПОИСКА АНАТОМИЧЕСКИХ СЛОЁВ НА ИЗОБРАЖЕНИЯХ КОМПЬЮТЕРНОЙ ТОМОГРАФИИ ЛЁГКИХ</vt:lpstr>
      <vt:lpstr>АППАРАТНО-ПРОГРАММНЫЙ КОМПЛЕКС ДЛЯ РАННЕГО ВЫЯВЛЕНИЯ БОЛЕЗНЕЙ ОРГАНОВ ДЫХАНИЯ, ОТЯГОЩЕННЫХ ДЫХАТЕЛЬНОЙ НЕДОСТАТОЧНОСТЬЮ И СИНДРОМОМ АПНОЭ-ГИПОПНОЭ </vt:lpstr>
      <vt:lpstr>СТРУКТУРНЫЕ, ЭЛЕКТРОННЫЕ И ТОПОЛОГИЧЕСКИЕ СВОЙСТВА КОНЪЮГАТОВ КАРБОПЛАТИНА С ФУЛЛЕРЕНОЛОМ  </vt:lpstr>
      <vt:lpstr>ЭФФЕКТИВНОСТЬ ЭЛЕКТРОМИОГРАФИЧЕСКОГО ИССЛЕДОВАНИЯ У СТОМАТОЛОГИЧЕСКИХ ПАЦИЕНТОВ С ПРИЗНАКАМИ БРУКСИЗМА ДЛЯ ОПРЕДЕЛЕНИЯ ФУНКЦИОНАЛЬНОГО СОСТОЯНИЯ МЫШЦ ЧЕЛЮСТНО-ЛИЦЕВОЙ ОБЛАСТИ  </vt:lpstr>
      <vt:lpstr>МЕТОДИКА АЛГОРИТМА АНАЛИЗА КОМПЬЮТЕРНОГО ИЗОБРАЖЕНИЯ В ЛУЧЕВОЙ ДИАГНОСТИКЕ  ИЗМЕНЕНИЙ В ШЕЙНО-ЧЕРЕПНОМ ОТДЕЛЕ ПРИ ДИСФУНКЦИИ ВИСОЧНО-НИЖНЕЧЕЛЮСТНЫХ СУСТАВОВ  </vt:lpstr>
      <vt:lpstr>A METHOD FOR DETECTING DISTINCTIVE PATTERNS OF REAL PATIENTS ON GENERATED IMAGES </vt:lpstr>
      <vt:lpstr>УСКОРЕНИЕ ОСТЕОИНТЕГРАЦИИ ДЕНТАЛЬНЫХ ИМПЛАНТАТОВ  СЛАБЫМ ПОСТОЯННЫМ ТОКОМ  </vt:lpstr>
      <vt:lpstr>ИССЛЕДОВАНИЕ МАТЕРИАЛОВ ДЛЯ ИЗГОТОВЛЕНИЯ ЭЛЕКТРОДОВ, ПРЕДНАЗНАЧЕННЫХ ДЛЯ ДЛИТЕЛЬНОЙ РЕГИСТРАЦИИ ЭЛЕКТРОКАРДИОГРАММЫ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ПРИМЕНЕНИЕ ИСКУССТВЕННОГО ИНТЕЛЛЕКТА  В КАРДИОЛОГИИ И ПЕРСПЕКТИВЫ ЕГО ДАЛЬНЕЙШЕГО ВНЕДРЕНИЯ</dc:title>
  <dc:creator>Ina</dc:creator>
  <cp:lastModifiedBy>user</cp:lastModifiedBy>
  <cp:revision>20</cp:revision>
  <dcterms:created xsi:type="dcterms:W3CDTF">2024-12-03T07:43:07Z</dcterms:created>
  <dcterms:modified xsi:type="dcterms:W3CDTF">2024-12-03T18:43:21Z</dcterms:modified>
</cp:coreProperties>
</file>