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  <p:sldMasterId id="2147483786" r:id="rId2"/>
  </p:sldMasterIdLst>
  <p:notesMasterIdLst>
    <p:notesMasterId r:id="rId9"/>
  </p:notesMasterIdLst>
  <p:handoutMasterIdLst>
    <p:handoutMasterId r:id="rId10"/>
  </p:handoutMasterIdLst>
  <p:sldIdLst>
    <p:sldId id="617" r:id="rId3"/>
    <p:sldId id="632" r:id="rId4"/>
    <p:sldId id="642" r:id="rId5"/>
    <p:sldId id="636" r:id="rId6"/>
    <p:sldId id="637" r:id="rId7"/>
    <p:sldId id="644" r:id="rId8"/>
  </p:sldIdLst>
  <p:sldSz cx="9144000" cy="5143500" type="screen16x9"/>
  <p:notesSz cx="6735763" cy="9866313"/>
  <p:embeddedFontLst>
    <p:embeddedFont>
      <p:font typeface="Impact" panose="020B080603090205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 Light" panose="020B0502040204020203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A95C61-A0B3-4EE4-8221-AF867E348651}">
          <p14:sldIdLst>
            <p14:sldId id="617"/>
            <p14:sldId id="632"/>
            <p14:sldId id="642"/>
            <p14:sldId id="636"/>
            <p14:sldId id="637"/>
            <p14:sldId id="644"/>
          </p14:sldIdLst>
        </p14:section>
        <p14:section name="Раздел без заголовка" id="{766687F5-9DA5-4FE9-9340-DF34B0EEF2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402">
          <p15:clr>
            <a:srgbClr val="A4A3A4"/>
          </p15:clr>
        </p15:guide>
        <p15:guide id="5" orient="horz" pos="1543">
          <p15:clr>
            <a:srgbClr val="A4A3A4"/>
          </p15:clr>
        </p15:guide>
        <p15:guide id="6" orient="horz" pos="1620">
          <p15:clr>
            <a:srgbClr val="A4A3A4"/>
          </p15:clr>
        </p15:guide>
        <p15:guide id="7" pos="2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2" userDrawn="1">
          <p15:clr>
            <a:srgbClr val="A4A3A4"/>
          </p15:clr>
        </p15:guide>
        <p15:guide id="2" pos="2118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  <p15:guide id="5" orient="horz" pos="3103" userDrawn="1">
          <p15:clr>
            <a:srgbClr val="A4A3A4"/>
          </p15:clr>
        </p15:guide>
        <p15:guide id="6" orient="horz" pos="3109" userDrawn="1">
          <p15:clr>
            <a:srgbClr val="A4A3A4"/>
          </p15:clr>
        </p15:guide>
        <p15:guide id="7" orient="horz" pos="3101" userDrawn="1">
          <p15:clr>
            <a:srgbClr val="A4A3A4"/>
          </p15:clr>
        </p15:guide>
        <p15:guide id="8" orient="horz" pos="31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ЕЛОКОЗ ЕЛЕНА ИОСИФОВНА" initials="БЕ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870"/>
    <a:srgbClr val="800000"/>
    <a:srgbClr val="FFFFFF"/>
    <a:srgbClr val="996633"/>
    <a:srgbClr val="EAE8DA"/>
    <a:srgbClr val="FFCC00"/>
    <a:srgbClr val="EDDBC9"/>
    <a:srgbClr val="990000"/>
    <a:srgbClr val="F1E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5E3A19-DA91-492F-8AF2-60A91F2937ED}">
  <a:tblStyle styleId="{085E3A19-DA91-492F-8AF2-60A91F2937ED}" styleName="Table_0"/>
  <a:tblStyle styleId="{A776D7D6-03D7-4088-8A69-A0D2A63F33F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7158" autoAdjust="0"/>
  </p:normalViewPr>
  <p:slideViewPr>
    <p:cSldViewPr snapToGrid="0">
      <p:cViewPr varScale="1">
        <p:scale>
          <a:sx n="112" d="100"/>
          <a:sy n="112" d="100"/>
        </p:scale>
        <p:origin x="643" y="101"/>
      </p:cViewPr>
      <p:guideLst>
        <p:guide orient="horz" pos="2160"/>
        <p:guide pos="2880"/>
        <p:guide orient="horz" pos="2268"/>
        <p:guide pos="3402"/>
        <p:guide orient="horz" pos="1543"/>
        <p:guide orient="horz" pos="1620"/>
        <p:guide pos="2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378" y="72"/>
      </p:cViewPr>
      <p:guideLst>
        <p:guide orient="horz" pos="3102"/>
        <p:guide pos="2118"/>
        <p:guide orient="horz" pos="3108"/>
        <p:guide pos="2122"/>
        <p:guide orient="horz" pos="3103"/>
        <p:guide orient="horz" pos="3109"/>
        <p:guide orient="horz" pos="3101"/>
        <p:guide orient="horz"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9564" cy="493869"/>
          </a:xfrm>
          <a:prstGeom prst="rect">
            <a:avLst/>
          </a:prstGeom>
        </p:spPr>
        <p:txBody>
          <a:bodyPr vert="horz" lIns="91026" tIns="45511" rIns="91026" bIns="455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31" y="3"/>
            <a:ext cx="2919564" cy="493869"/>
          </a:xfrm>
          <a:prstGeom prst="rect">
            <a:avLst/>
          </a:prstGeom>
        </p:spPr>
        <p:txBody>
          <a:bodyPr vert="horz" lIns="91026" tIns="45511" rIns="91026" bIns="45511" rtlCol="0"/>
          <a:lstStyle>
            <a:lvl1pPr algn="r">
              <a:defRPr sz="1200"/>
            </a:lvl1pPr>
          </a:lstStyle>
          <a:p>
            <a:fld id="{2D3F0370-DA28-431F-8098-C10F267F2DB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2448"/>
            <a:ext cx="2919564" cy="493869"/>
          </a:xfrm>
          <a:prstGeom prst="rect">
            <a:avLst/>
          </a:prstGeom>
        </p:spPr>
        <p:txBody>
          <a:bodyPr vert="horz" lIns="91026" tIns="45511" rIns="91026" bIns="455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31" y="9372448"/>
            <a:ext cx="2919564" cy="493869"/>
          </a:xfrm>
          <a:prstGeom prst="rect">
            <a:avLst/>
          </a:prstGeom>
        </p:spPr>
        <p:txBody>
          <a:bodyPr vert="horz" lIns="91026" tIns="45511" rIns="91026" bIns="45511" rtlCol="0" anchor="b"/>
          <a:lstStyle>
            <a:lvl1pPr algn="r">
              <a:defRPr sz="1200"/>
            </a:lvl1pPr>
          </a:lstStyle>
          <a:p>
            <a:fld id="{06839CF1-B958-4875-A56E-7DC1765F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5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3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lIns="91010" tIns="91010" rIns="91010" bIns="9101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1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0252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5379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050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5631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075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588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10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5374" y="3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lIns="91010" tIns="91010" rIns="91010" bIns="91010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1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0252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5379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050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5631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075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588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10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3585" y="4686503"/>
            <a:ext cx="5388609" cy="4439841"/>
          </a:xfrm>
          <a:prstGeom prst="rect">
            <a:avLst/>
          </a:prstGeom>
          <a:noFill/>
          <a:ln>
            <a:noFill/>
          </a:ln>
        </p:spPr>
        <p:txBody>
          <a:bodyPr lIns="91010" tIns="91010" rIns="91010" bIns="91010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" y="937129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lIns="91010" tIns="91010" rIns="91010" bIns="9101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12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0252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5379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050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5631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075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588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1011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5374" y="937129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lIns="91010" tIns="45492" rIns="91010" bIns="45492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92154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43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91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42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89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228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075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925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775" algn="l" defTabSz="9116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B26C-C2F0-4A6C-B5EF-060B549D2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1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92">
              <a:buClrTx/>
              <a:defRPr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0492">
              <a:defRPr/>
            </a:pPr>
            <a:fld id="{CFE8B26C-C2F0-4A6C-B5EF-060B549D2DCC}" type="slidenum">
              <a:rPr lang="ru-RU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0492">
                <a:defRPr/>
              </a:pPr>
              <a:t>2</a:t>
            </a:fld>
            <a:endParaRPr lang="ru-RU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25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A9AEF-E70A-445B-BC6C-D9A820A85841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386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497">
              <a:defRPr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497">
              <a:defRPr/>
            </a:pPr>
            <a:fld id="{CFE8B26C-C2F0-4A6C-B5EF-060B549D2DCC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6497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91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497">
              <a:defRPr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497">
              <a:defRPr/>
            </a:pPr>
            <a:fld id="{CFE8B26C-C2F0-4A6C-B5EF-060B549D2DCC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649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54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93">
              <a:buClrTx/>
              <a:defRPr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6593">
              <a:defRPr/>
            </a:pPr>
            <a:fld id="{CFE8B26C-C2F0-4A6C-B5EF-060B549D2DCC}" type="slidenum">
              <a:rPr lang="ru-RU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6593">
                <a:defRPr/>
              </a:pPr>
              <a:t>6</a:t>
            </a:fld>
            <a:endParaRPr lang="ru-RU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7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1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5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9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0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0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2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32" y="838941"/>
            <a:ext cx="8316174" cy="42248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066756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988DEC8-3026-4DF9-B3CA-90B7D44BB51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CC0C0B-680A-423C-9B5E-3433CD2812E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171" y="3610190"/>
            <a:ext cx="2081366" cy="16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0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171" y="3610190"/>
            <a:ext cx="2081366" cy="16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02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6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4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39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94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34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770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17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9988DEC8-3026-4DF9-B3CA-90B7D44BB51E}" type="datetimeFigureOut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04.03.2024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65">
              <a:defRPr/>
            </a:pPr>
            <a:fld id="{F2CC0C0B-680A-423C-9B5E-3433CD2812E1}" type="slidenum"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265"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2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4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1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8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5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2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90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60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76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6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006" indent="0">
              <a:buNone/>
              <a:defRPr sz="1800" b="1"/>
            </a:lvl2pPr>
            <a:lvl3pPr marL="814012" indent="0">
              <a:buNone/>
              <a:defRPr sz="1600" b="1"/>
            </a:lvl3pPr>
            <a:lvl4pPr marL="1221023" indent="0">
              <a:buNone/>
              <a:defRPr sz="1400" b="1"/>
            </a:lvl4pPr>
            <a:lvl5pPr marL="1628025" indent="0">
              <a:buNone/>
              <a:defRPr sz="1400" b="1"/>
            </a:lvl5pPr>
            <a:lvl6pPr marL="2035027" indent="0">
              <a:buNone/>
              <a:defRPr sz="1400" b="1"/>
            </a:lvl6pPr>
            <a:lvl7pPr marL="2442033" indent="0">
              <a:buNone/>
              <a:defRPr sz="1400" b="1"/>
            </a:lvl7pPr>
            <a:lvl8pPr marL="2849037" indent="0">
              <a:buNone/>
              <a:defRPr sz="1400" b="1"/>
            </a:lvl8pPr>
            <a:lvl9pPr marL="3256046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151341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006" indent="0">
              <a:buNone/>
              <a:defRPr sz="1800" b="1"/>
            </a:lvl2pPr>
            <a:lvl3pPr marL="814012" indent="0">
              <a:buNone/>
              <a:defRPr sz="1600" b="1"/>
            </a:lvl3pPr>
            <a:lvl4pPr marL="1221023" indent="0">
              <a:buNone/>
              <a:defRPr sz="1400" b="1"/>
            </a:lvl4pPr>
            <a:lvl5pPr marL="1628025" indent="0">
              <a:buNone/>
              <a:defRPr sz="1400" b="1"/>
            </a:lvl5pPr>
            <a:lvl6pPr marL="2035027" indent="0">
              <a:buNone/>
              <a:defRPr sz="1400" b="1"/>
            </a:lvl6pPr>
            <a:lvl7pPr marL="2442033" indent="0">
              <a:buNone/>
              <a:defRPr sz="1400" b="1"/>
            </a:lvl7pPr>
            <a:lvl8pPr marL="2849037" indent="0">
              <a:buNone/>
              <a:defRPr sz="1400" b="1"/>
            </a:lvl8pPr>
            <a:lvl9pPr marL="3256046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7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1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5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64" y="204812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34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006" indent="0">
              <a:buNone/>
              <a:defRPr sz="1100"/>
            </a:lvl2pPr>
            <a:lvl3pPr marL="814012" indent="0">
              <a:buNone/>
              <a:defRPr sz="900"/>
            </a:lvl3pPr>
            <a:lvl4pPr marL="1221023" indent="0">
              <a:buNone/>
              <a:defRPr sz="800"/>
            </a:lvl4pPr>
            <a:lvl5pPr marL="1628025" indent="0">
              <a:buNone/>
              <a:defRPr sz="800"/>
            </a:lvl5pPr>
            <a:lvl6pPr marL="2035027" indent="0">
              <a:buNone/>
              <a:defRPr sz="800"/>
            </a:lvl6pPr>
            <a:lvl7pPr marL="2442033" indent="0">
              <a:buNone/>
              <a:defRPr sz="800"/>
            </a:lvl7pPr>
            <a:lvl8pPr marL="2849037" indent="0">
              <a:buNone/>
              <a:defRPr sz="800"/>
            </a:lvl8pPr>
            <a:lvl9pPr marL="325604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006" indent="0">
              <a:buNone/>
              <a:defRPr sz="2500"/>
            </a:lvl2pPr>
            <a:lvl3pPr marL="814012" indent="0">
              <a:buNone/>
              <a:defRPr sz="2100"/>
            </a:lvl3pPr>
            <a:lvl4pPr marL="1221023" indent="0">
              <a:buNone/>
              <a:defRPr sz="1800"/>
            </a:lvl4pPr>
            <a:lvl5pPr marL="1628025" indent="0">
              <a:buNone/>
              <a:defRPr sz="1800"/>
            </a:lvl5pPr>
            <a:lvl6pPr marL="2035027" indent="0">
              <a:buNone/>
              <a:defRPr sz="1800"/>
            </a:lvl6pPr>
            <a:lvl7pPr marL="2442033" indent="0">
              <a:buNone/>
              <a:defRPr sz="1800"/>
            </a:lvl7pPr>
            <a:lvl8pPr marL="2849037" indent="0">
              <a:buNone/>
              <a:defRPr sz="1800"/>
            </a:lvl8pPr>
            <a:lvl9pPr marL="3256046" indent="0">
              <a:buNone/>
              <a:defRPr sz="18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7006" indent="0">
              <a:buNone/>
              <a:defRPr sz="1100"/>
            </a:lvl2pPr>
            <a:lvl3pPr marL="814012" indent="0">
              <a:buNone/>
              <a:defRPr sz="900"/>
            </a:lvl3pPr>
            <a:lvl4pPr marL="1221023" indent="0">
              <a:buNone/>
              <a:defRPr sz="800"/>
            </a:lvl4pPr>
            <a:lvl5pPr marL="1628025" indent="0">
              <a:buNone/>
              <a:defRPr sz="800"/>
            </a:lvl5pPr>
            <a:lvl6pPr marL="2035027" indent="0">
              <a:buNone/>
              <a:defRPr sz="800"/>
            </a:lvl6pPr>
            <a:lvl7pPr marL="2442033" indent="0">
              <a:buNone/>
              <a:defRPr sz="800"/>
            </a:lvl7pPr>
            <a:lvl8pPr marL="2849037" indent="0">
              <a:buNone/>
              <a:defRPr sz="800"/>
            </a:lvl8pPr>
            <a:lvl9pPr marL="325604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81404" tIns="40701" rIns="81404" bIns="4070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76"/>
            <a:ext cx="8229600" cy="3394472"/>
          </a:xfrm>
          <a:prstGeom prst="rect">
            <a:avLst/>
          </a:prstGeom>
        </p:spPr>
        <p:txBody>
          <a:bodyPr vert="horz" lIns="81404" tIns="40701" rIns="81404" bIns="407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8" y="4767291"/>
            <a:ext cx="2133600" cy="273844"/>
          </a:xfrm>
          <a:prstGeom prst="rect">
            <a:avLst/>
          </a:prstGeom>
        </p:spPr>
        <p:txBody>
          <a:bodyPr vert="horz" lIns="81404" tIns="40701" rIns="81404" bIns="407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4012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91"/>
            <a:ext cx="2895600" cy="273844"/>
          </a:xfrm>
          <a:prstGeom prst="rect">
            <a:avLst/>
          </a:prstGeom>
        </p:spPr>
        <p:txBody>
          <a:bodyPr vert="horz" lIns="81404" tIns="40701" rIns="81404" bIns="407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4012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8" y="4767291"/>
            <a:ext cx="2133600" cy="273844"/>
          </a:xfrm>
          <a:prstGeom prst="rect">
            <a:avLst/>
          </a:prstGeom>
        </p:spPr>
        <p:txBody>
          <a:bodyPr vert="horz" lIns="81404" tIns="40701" rIns="81404" bIns="407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4012"/>
            <a:fld id="{D2969E3D-8D85-4FC8-9DD8-3D7248B8A431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14012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5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98" r:id="rId13"/>
  </p:sldLayoutIdLst>
  <p:hf sldNum="0" hdr="0" ftr="0" dt="0"/>
  <p:txStyles>
    <p:titleStyle>
      <a:lvl1pPr algn="ctr" defTabSz="81401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256" indent="-305256" algn="l" defTabSz="81401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387" indent="-254380" algn="l" defTabSz="81401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14" indent="-203501" algn="l" defTabSz="8140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516" indent="-203501" algn="l" defTabSz="81401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532" indent="-203501" algn="l" defTabSz="81401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535" indent="-203501" algn="l" defTabSz="8140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539" indent="-203501" algn="l" defTabSz="8140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541" indent="-203501" algn="l" defTabSz="8140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542" indent="-203501" algn="l" defTabSz="8140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006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012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023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025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5027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2033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037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046" algn="l" defTabSz="81401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8"/>
          <a:stretch/>
        </p:blipFill>
        <p:spPr>
          <a:xfrm rot="10800000">
            <a:off x="0" y="0"/>
            <a:ext cx="9144000" cy="751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-6327" y="4803998"/>
            <a:ext cx="9143999" cy="21928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itchFamily="34" charset="0"/>
                <a:ea typeface="+mn-ea"/>
                <a:cs typeface="Segoe UI Light" pitchFamily="34" charset="0"/>
              </a:rPr>
              <a:t>Гродненский государственный      университет имени Янки Купалы</a:t>
            </a:r>
          </a:p>
        </p:txBody>
      </p:sp>
      <p:pic>
        <p:nvPicPr>
          <p:cNvPr id="12" name="Picture 2" descr="Купить Расписание ГРГУ — Microsoft Store (ru-BY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000" b="96333" l="2000" r="95000">
                        <a14:foregroundMark x1="20000" y1="17333" x2="56667" y2="46667"/>
                        <a14:foregroundMark x1="84667" y1="17000" x2="37000" y2="62000"/>
                        <a14:foregroundMark x1="19000" y1="19000" x2="76333" y2="19667"/>
                        <a14:foregroundMark x1="13667" y1="15000" x2="33667" y2="45000"/>
                        <a14:foregroundMark x1="31333" y1="53333" x2="43333" y2="73667"/>
                        <a14:foregroundMark x1="45333" y1="76667" x2="77667" y2="29000"/>
                        <a14:foregroundMark x1="36000" y1="30667" x2="74333" y2="33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4803998"/>
            <a:ext cx="252000" cy="252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576" y="740906"/>
            <a:ext cx="8178053" cy="267764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>
              <a:defRPr/>
            </a:pPr>
            <a:r>
              <a:rPr lang="ru-RU" sz="2800" spc="-4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Вопросы </a:t>
            </a:r>
            <a:r>
              <a:rPr lang="ru-RU" sz="2800" spc="-4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планирования идеологической и воспитательной работы профессорско-преподавательского состава  </a:t>
            </a:r>
          </a:p>
          <a:p>
            <a:pPr>
              <a:defRPr/>
            </a:pPr>
            <a:r>
              <a:rPr lang="ru-RU" sz="2800" spc="-4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 </a:t>
            </a:r>
            <a:r>
              <a:rPr lang="ru-RU" sz="2800" spc="-4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учетом  </a:t>
            </a:r>
          </a:p>
          <a:p>
            <a:pPr>
              <a:defRPr/>
            </a:pPr>
            <a:r>
              <a:rPr lang="ru-RU" sz="2800" spc="-4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методических  рекомендаций </a:t>
            </a:r>
          </a:p>
          <a:p>
            <a:pPr>
              <a:defRPr/>
            </a:pPr>
            <a:r>
              <a:rPr lang="ru-RU" sz="2800" spc="-4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Министерства образования Республики Беларусь</a:t>
            </a:r>
            <a:endParaRPr lang="ru-RU" sz="2800" spc="-4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8133" y="78336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 sz="1800"/>
          </a:p>
        </p:txBody>
      </p:sp>
      <p:sp>
        <p:nvSpPr>
          <p:cNvPr id="17" name="AutoShape 2" descr="https://apf.mail.ru/cgi-bin/readmsg?id=14937245860000000592;0;1&amp;af_preview=1&amp;exif=1"/>
          <p:cNvSpPr>
            <a:spLocks noChangeAspect="1" noChangeArrowheads="1"/>
          </p:cNvSpPr>
          <p:nvPr/>
        </p:nvSpPr>
        <p:spPr bwMode="auto">
          <a:xfrm>
            <a:off x="7656144" y="1065093"/>
            <a:ext cx="187570" cy="1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2663" tIns="26333" rIns="52663" bIns="26333" numCol="1" anchor="t" anchorCtr="0" compatLnSpc="1">
            <a:prstTxWarp prst="textNoShape">
              <a:avLst/>
            </a:prstTxWarp>
          </a:bodyPr>
          <a:lstStyle/>
          <a:p>
            <a:endParaRPr lang="ru-RU" sz="110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972" y="193165"/>
            <a:ext cx="8854652" cy="284742"/>
          </a:xfrm>
          <a:prstGeom prst="rect">
            <a:avLst/>
          </a:prstGeom>
        </p:spPr>
        <p:txBody>
          <a:bodyPr vert="horz" lIns="53276" tIns="26639" rIns="53276" bIns="26639" rtlCol="0" anchor="ctr">
            <a:noAutofit/>
          </a:bodyPr>
          <a:lstStyle>
            <a:lvl1pPr algn="ctr" defTabSz="1027661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cs typeface="Arial" panose="020B0604020202020204" pitchFamily="34" charset="0"/>
              </a:rPr>
              <a:t>Нормативное правовое обеспечение </a:t>
            </a:r>
          </a:p>
        </p:txBody>
      </p:sp>
      <p:sp>
        <p:nvSpPr>
          <p:cNvPr id="12" name="Овал 11"/>
          <p:cNvSpPr/>
          <p:nvPr/>
        </p:nvSpPr>
        <p:spPr>
          <a:xfrm>
            <a:off x="899598" y="4326779"/>
            <a:ext cx="270031" cy="297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76" tIns="34289" rIns="68576" bIns="34289" rtlCol="0" anchor="ctr"/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2261" y="740268"/>
            <a:ext cx="7972018" cy="71557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Impact" pitchFamily="34" charset="0"/>
                <a:ea typeface="+mn-ea"/>
                <a:cs typeface="Arial" pitchFamily="34" charset="0"/>
              </a:rPr>
              <a:t>Инструктивно-методическое письмо Министерства образования Республики Беларусь «Единые требования к ведению документации по организации воспитательной </a:t>
            </a:r>
            <a:r>
              <a:rPr lang="ru-RU" kern="1200" dirty="0" smtClean="0">
                <a:solidFill>
                  <a:prstClr val="black"/>
                </a:solidFill>
                <a:latin typeface="Impact" pitchFamily="34" charset="0"/>
                <a:ea typeface="+mn-ea"/>
                <a:cs typeface="Arial" pitchFamily="34" charset="0"/>
              </a:rPr>
              <a:t>работы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Impact" pitchFamily="34" charset="0"/>
                <a:ea typeface="+mn-ea"/>
                <a:cs typeface="Arial" pitchFamily="34" charset="0"/>
              </a:rPr>
              <a:t>с </a:t>
            </a:r>
            <a:r>
              <a:rPr lang="ru-RU" kern="1200" dirty="0">
                <a:solidFill>
                  <a:prstClr val="black"/>
                </a:solidFill>
                <a:latin typeface="Impact" pitchFamily="34" charset="0"/>
                <a:ea typeface="+mn-ea"/>
                <a:cs typeface="Arial" pitchFamily="34" charset="0"/>
              </a:rPr>
              <a:t>обучающимися в учреждениях высшего образования»</a:t>
            </a:r>
          </a:p>
        </p:txBody>
      </p:sp>
      <p:pic>
        <p:nvPicPr>
          <p:cNvPr id="22" name="Picture 2" descr="https://img2.freepng.ru/20180225/tve/kisspng-archive-document-uninterruptible-power-supply-orga-folder-5a93625ecd51f0.834459991519608414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100000" l="0" r="100000">
                        <a14:foregroundMark x1="1111" y1="41094" x2="1111" y2="41094"/>
                        <a14:foregroundMark x1="4000" y1="42813" x2="4000" y2="42813"/>
                        <a14:foregroundMark x1="7111" y1="41719" x2="7111" y2="41719"/>
                        <a14:foregroundMark x1="10111" y1="42031" x2="10111" y2="42031"/>
                        <a14:foregroundMark x1="13111" y1="42188" x2="13111" y2="42188"/>
                        <a14:foregroundMark x1="17444" y1="41563" x2="17444" y2="41563"/>
                        <a14:foregroundMark x1="20333" y1="41563" x2="20333" y2="41563"/>
                        <a14:foregroundMark x1="24000" y1="41563" x2="24000" y2="41563"/>
                        <a14:foregroundMark x1="29333" y1="38438" x2="29333" y2="38438"/>
                        <a14:foregroundMark x1="28778" y1="35469" x2="28778" y2="35469"/>
                        <a14:foregroundMark x1="33444" y1="36094" x2="33444" y2="36094"/>
                        <a14:foregroundMark x1="34111" y1="42656" x2="34111" y2="42656"/>
                        <a14:foregroundMark x1="38778" y1="41875" x2="38778" y2="41875"/>
                        <a14:foregroundMark x1="38778" y1="47813" x2="38778" y2="47813"/>
                        <a14:foregroundMark x1="39778" y1="45000" x2="39778" y2="45000"/>
                        <a14:foregroundMark x1="44889" y1="45625" x2="44889" y2="45625"/>
                        <a14:foregroundMark x1="44889" y1="49063" x2="44889" y2="49063"/>
                        <a14:foregroundMark x1="45000" y1="51875" x2="45000" y2="51875"/>
                        <a14:foregroundMark x1="50556" y1="50938" x2="50556" y2="50938"/>
                        <a14:foregroundMark x1="51444" y1="52969" x2="51444" y2="52969"/>
                        <a14:foregroundMark x1="51889" y1="49375" x2="51889" y2="49375"/>
                        <a14:foregroundMark x1="59444" y1="45313" x2="59444" y2="45313"/>
                        <a14:foregroundMark x1="60889" y1="49688" x2="60889" y2="49688"/>
                        <a14:foregroundMark x1="56333" y1="54688" x2="56333" y2="54688"/>
                        <a14:foregroundMark x1="86111" y1="44688" x2="86111" y2="44688"/>
                        <a14:foregroundMark x1="86111" y1="39531" x2="86111" y2="39531"/>
                        <a14:foregroundMark x1="85889" y1="32656" x2="85889" y2="32656"/>
                        <a14:foregroundMark x1="88556" y1="33906" x2="88556" y2="33906"/>
                        <a14:foregroundMark x1="87889" y1="41875" x2="87889" y2="41875"/>
                        <a14:foregroundMark x1="86000" y1="53438" x2="86000" y2="53438"/>
                        <a14:foregroundMark x1="95444" y1="45625" x2="95444" y2="45625"/>
                        <a14:foregroundMark x1="96444" y1="37500" x2="96444" y2="37500"/>
                        <a14:foregroundMark x1="95889" y1="30469" x2="95889" y2="30469"/>
                        <a14:foregroundMark x1="98000" y1="28594" x2="98000" y2="28594"/>
                        <a14:foregroundMark x1="98778" y1="34688" x2="98778" y2="34688"/>
                        <a14:backgroundMark x1="70000" y1="93281" x2="70000" y2="93281"/>
                        <a14:backgroundMark x1="70111" y1="92031" x2="70111" y2="9203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1" y="4000171"/>
            <a:ext cx="1607807" cy="11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3525" y="4000171"/>
            <a:ext cx="564608" cy="108012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lIns="68576" tIns="34289" rIns="68576" bIns="34289" rtlCol="0" anchor="ctr"/>
          <a:lstStyle/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711762">
            <a:off x="7269145" y="1217727"/>
            <a:ext cx="1670268" cy="414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1100" b="1" dirty="0">
                <a:solidFill>
                  <a:srgbClr val="800000"/>
                </a:solidFill>
              </a:rPr>
              <a:t>ВНЕСЕНЫ ИЗМЕНЕНИЯ </a:t>
            </a:r>
          </a:p>
          <a:p>
            <a:pPr algn="ctr"/>
            <a:r>
              <a:rPr lang="ru-RU" sz="1100" b="1" dirty="0">
                <a:solidFill>
                  <a:srgbClr val="800000"/>
                </a:solidFill>
              </a:rPr>
              <a:t>В ФОРМЫ </a:t>
            </a:r>
            <a:r>
              <a:rPr lang="ru-RU" sz="1100" b="1" dirty="0" smtClean="0">
                <a:solidFill>
                  <a:srgbClr val="800000"/>
                </a:solidFill>
              </a:rPr>
              <a:t>ДОКУМЕНТОВ</a:t>
            </a:r>
            <a:endParaRPr lang="en-US" sz="1100" b="1" dirty="0">
              <a:solidFill>
                <a:srgbClr val="8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525" y="1452808"/>
            <a:ext cx="8227041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Индивидуальный план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работы профессорско-преподавательского состава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80" y="2125663"/>
            <a:ext cx="8402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 обязательном </a:t>
            </a:r>
            <a:r>
              <a:rPr lang="ru-RU" sz="1200" dirty="0"/>
              <a:t>порядке включает в себя </a:t>
            </a:r>
            <a:r>
              <a:rPr lang="ru-RU" sz="1200" b="1" dirty="0" smtClean="0"/>
              <a:t>раздел </a:t>
            </a:r>
            <a:r>
              <a:rPr lang="ru-RU" sz="1200" b="1" dirty="0"/>
              <a:t>«Воспитательная и общественная деятельность»</a:t>
            </a:r>
            <a:r>
              <a:rPr lang="ru-RU" sz="1200" dirty="0"/>
              <a:t>, включающий следующие подразделы: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00" dirty="0"/>
              <a:t>«Воспитательная деятельность средствами учебных дисциплин в рамках учебного процесса» (планируется преподавателем по каждой преподаваемой учебной дисциплине);</a:t>
            </a:r>
          </a:p>
          <a:p>
            <a:pPr algn="just"/>
            <a:endParaRPr lang="ru-RU" sz="9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00" dirty="0"/>
              <a:t>«Идеологическая, информационная и воспитательная работа во внеучебное время» (планируется в рамках направлений воспитания).</a:t>
            </a:r>
          </a:p>
        </p:txBody>
      </p:sp>
    </p:spTree>
    <p:extLst>
      <p:ext uri="{BB962C8B-B14F-4D97-AF65-F5344CB8AC3E}">
        <p14:creationId xmlns:p14="http://schemas.microsoft.com/office/powerpoint/2010/main" val="30548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49" y="1068972"/>
            <a:ext cx="8633559" cy="53091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Педагогическая деятельность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профессорско-преподавательского состава включает в себя учебную, научно-методическую, научно-исследовательскую,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воспитательную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иные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075" y="770279"/>
            <a:ext cx="8374702" cy="2846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just"/>
            <a:r>
              <a:rPr lang="ru-RU" b="1" i="1" dirty="0">
                <a:latin typeface="TimesNewRomanPS-BoldMT"/>
              </a:rPr>
              <a:t>Педагогические работники </a:t>
            </a:r>
            <a:r>
              <a:rPr lang="ru-RU" i="1" dirty="0" smtClean="0">
                <a:latin typeface="TimesNewRomanPS-BoldMT"/>
              </a:rPr>
              <a:t>(ст.50</a:t>
            </a:r>
            <a:r>
              <a:rPr lang="ru-RU" i="1" dirty="0">
                <a:latin typeface="TimesNewRomanPS-BoldMT"/>
              </a:rPr>
              <a:t>. Кодекса Республики Беларусь об </a:t>
            </a:r>
            <a:r>
              <a:rPr lang="ru-RU" i="1" dirty="0" smtClean="0">
                <a:latin typeface="TimesNewRomanPS-BoldMT"/>
              </a:rPr>
              <a:t>образовании)</a:t>
            </a:r>
            <a:endParaRPr lang="ru-RU" i="1" dirty="0">
              <a:latin typeface="TimesNewRomanPS-BoldMT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74454" y="840846"/>
            <a:ext cx="269523" cy="653498"/>
          </a:xfrm>
          <a:prstGeom prst="homePlate">
            <a:avLst>
              <a:gd name="adj" fmla="val 98103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85000"/>
                  <a:alpha val="78000"/>
                </a:schemeClr>
              </a:gs>
            </a:gsLst>
            <a:lin ang="0" scaled="1"/>
            <a:tileRect/>
          </a:gradFill>
          <a:ln w="28575" cmpd="dbl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/>
          </a:p>
        </p:txBody>
      </p:sp>
      <p:pic>
        <p:nvPicPr>
          <p:cNvPr id="3074" name="Picture 2" descr="ÐÐµÐ´Ð°Ð³Ð¾Ð³Ð¸ÑÐµÑÐºÐ¸Ðµ ÑÐ°Ð±Ð¾ÑÐ½Ð¸ÐºÐ¸ â ÐÐµÑÑÐºÐ¸Ð¹ ÑÐ°Ð´ â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500"/>
            <a:ext cx="1625841" cy="100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7533" y="-37632"/>
            <a:ext cx="9161040" cy="8079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2400" kern="12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Индивидуальный план работы </a:t>
            </a:r>
          </a:p>
          <a:p>
            <a:r>
              <a:rPr lang="ru-RU" sz="2400" kern="12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профессорско-преподавательского состава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748" y="1862880"/>
            <a:ext cx="8381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индивидуальные планы работы </a:t>
            </a:r>
            <a:r>
              <a:rPr lang="ru-RU" i="1" dirty="0" smtClean="0"/>
              <a:t>преподавателей </a:t>
            </a:r>
            <a:r>
              <a:rPr lang="ru-RU" i="1" dirty="0"/>
              <a:t>в обязательном порядке включается раздел по воспитательной работе со студентами. </a:t>
            </a:r>
          </a:p>
        </p:txBody>
      </p:sp>
    </p:spTree>
    <p:extLst>
      <p:ext uri="{BB962C8B-B14F-4D97-AF65-F5344CB8AC3E}">
        <p14:creationId xmlns:p14="http://schemas.microsoft.com/office/powerpoint/2010/main" val="34112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496" y="921482"/>
            <a:ext cx="5130570" cy="288538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r>
              <a:rPr lang="ru-RU" dirty="0" smtClean="0"/>
              <a:t>Индивидуальный план старшего преподавателя кафедры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505"/>
          <a:stretch/>
        </p:blipFill>
        <p:spPr>
          <a:xfrm>
            <a:off x="8618" y="1220580"/>
            <a:ext cx="9122569" cy="19169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85701" y="1797918"/>
            <a:ext cx="1512168" cy="1295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9" rIns="68573" bIns="34289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8676"/>
          <a:stretch/>
        </p:blipFill>
        <p:spPr>
          <a:xfrm>
            <a:off x="42496" y="3570018"/>
            <a:ext cx="9058275" cy="10764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568" y="3320223"/>
            <a:ext cx="5130570" cy="288538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r>
              <a:rPr lang="ru-RU" dirty="0" smtClean="0"/>
              <a:t>Индивидуальный план преподавателя кафедры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71700" y="4218083"/>
            <a:ext cx="1512168" cy="428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9" rIns="68573" bIns="34289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4764" y="760878"/>
            <a:ext cx="4626006" cy="438581"/>
          </a:xfrm>
          <a:prstGeom prst="rect">
            <a:avLst/>
          </a:prstGeom>
        </p:spPr>
        <p:txBody>
          <a:bodyPr wrap="square" lIns="68573" tIns="34289" rIns="68573" bIns="34289">
            <a:spAutoFit/>
          </a:bodyPr>
          <a:lstStyle/>
          <a:p>
            <a:pPr algn="r"/>
            <a:r>
              <a:rPr lang="ru-RU" sz="1200" b="1" dirty="0"/>
              <a:t>Воспитательная деятельность средствами учебных дисциплин в рамках учебного процесса </a:t>
            </a:r>
            <a:endParaRPr lang="en-US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1934" y="3158644"/>
            <a:ext cx="4626006" cy="438581"/>
          </a:xfrm>
          <a:prstGeom prst="rect">
            <a:avLst/>
          </a:prstGeom>
        </p:spPr>
        <p:txBody>
          <a:bodyPr wrap="square" lIns="68573" tIns="34289" rIns="68573" bIns="34289">
            <a:spAutoFit/>
          </a:bodyPr>
          <a:lstStyle/>
          <a:p>
            <a:pPr algn="r"/>
            <a:r>
              <a:rPr lang="ru-RU" sz="1200" b="1" dirty="0"/>
              <a:t>Воспитательная деятельность средствами учебных дисциплин в рамках учебного процесса </a:t>
            </a:r>
            <a:endParaRPr lang="en-US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18" y="107541"/>
            <a:ext cx="8397156" cy="438580"/>
          </a:xfrm>
          <a:prstGeom prst="rect">
            <a:avLst/>
          </a:prstGeom>
        </p:spPr>
        <p:txBody>
          <a:bodyPr wrap="none" lIns="68573" tIns="34289" rIns="68573" bIns="34289">
            <a:spAutoFit/>
          </a:bodyPr>
          <a:lstStyle/>
          <a:p>
            <a:r>
              <a:rPr lang="ru-RU" sz="2400" kern="12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Выборочный анализ индивидуальных планов </a:t>
            </a:r>
            <a:r>
              <a:rPr lang="ru-RU" sz="2400" kern="1200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ППС (раздел 1)</a:t>
            </a:r>
            <a:endParaRPr lang="ru-RU" sz="2400" kern="120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25400" dist="38100" dir="2700000" algn="tl">
                  <a:prstClr val="white">
                    <a:alpha val="63000"/>
                  </a:prstClr>
                </a:outerShdw>
              </a:effectLst>
              <a:latin typeface="Impact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866" b="1588"/>
          <a:stretch/>
        </p:blipFill>
        <p:spPr>
          <a:xfrm>
            <a:off x="8618" y="1342307"/>
            <a:ext cx="9290664" cy="2334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77" y="965121"/>
            <a:ext cx="3655082" cy="288538"/>
          </a:xfrm>
          <a:prstGeom prst="rect">
            <a:avLst/>
          </a:prstGeom>
        </p:spPr>
        <p:txBody>
          <a:bodyPr wrap="none" lIns="68573" tIns="34289" rIns="68573" bIns="34289">
            <a:spAutoFit/>
          </a:bodyPr>
          <a:lstStyle/>
          <a:p>
            <a:r>
              <a:rPr lang="ru-RU" dirty="0"/>
              <a:t>Индивидуальный план </a:t>
            </a:r>
            <a:r>
              <a:rPr lang="ru-RU" dirty="0" smtClean="0"/>
              <a:t>доцента кафедры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27532" y="1976697"/>
            <a:ext cx="1512298" cy="16419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9" rIns="68573" bIns="34289"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7994" y="815078"/>
            <a:ext cx="4626006" cy="438581"/>
          </a:xfrm>
          <a:prstGeom prst="rect">
            <a:avLst/>
          </a:prstGeom>
        </p:spPr>
        <p:txBody>
          <a:bodyPr wrap="square" lIns="68573" tIns="34289" rIns="68573" bIns="34289">
            <a:spAutoFit/>
          </a:bodyPr>
          <a:lstStyle/>
          <a:p>
            <a:pPr algn="r"/>
            <a:r>
              <a:rPr lang="ru-RU" sz="1200" b="1" dirty="0"/>
              <a:t>Воспитательная деятельность средствами учебных дисциплин в рамках учебного процесса </a:t>
            </a:r>
            <a:endParaRPr lang="en-US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18" y="107541"/>
            <a:ext cx="8397156" cy="438580"/>
          </a:xfrm>
          <a:prstGeom prst="rect">
            <a:avLst/>
          </a:prstGeom>
        </p:spPr>
        <p:txBody>
          <a:bodyPr wrap="none" lIns="68573" tIns="34289" rIns="68573" bIns="34289">
            <a:spAutoFit/>
          </a:bodyPr>
          <a:lstStyle/>
          <a:p>
            <a:r>
              <a:rPr lang="ru-RU" sz="2400" kern="12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Выборочный анализ индивидуальных планов </a:t>
            </a:r>
            <a:r>
              <a:rPr lang="ru-RU" sz="2400" kern="1200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ППС (раздел 1)</a:t>
            </a:r>
            <a:endParaRPr lang="ru-RU" sz="2400" kern="120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25400" dist="38100" dir="2700000" algn="tl">
                  <a:prstClr val="white">
                    <a:alpha val="63000"/>
                  </a:prstClr>
                </a:outerShdw>
              </a:effectLst>
              <a:latin typeface="Impact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5280"/>
            <a:ext cx="6286010" cy="80791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ru-RU" sz="2400" kern="12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Индивидуальный план работы </a:t>
            </a:r>
          </a:p>
          <a:p>
            <a:r>
              <a:rPr lang="ru-RU" sz="2400" kern="120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25400" dist="38100" dir="2700000" algn="tl">
                    <a:prstClr val="white">
                      <a:alpha val="63000"/>
                    </a:prstClr>
                  </a:outerShdw>
                </a:effectLst>
                <a:latin typeface="Impact" pitchFamily="34" charset="0"/>
                <a:ea typeface="+mj-ea"/>
                <a:cs typeface="Arial" panose="020B0604020202020204" pitchFamily="34" charset="0"/>
              </a:rPr>
              <a:t>профессорско-преподавательского состава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3135"/>
          <a:stretch/>
        </p:blipFill>
        <p:spPr>
          <a:xfrm>
            <a:off x="0" y="752631"/>
            <a:ext cx="7432258" cy="42526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9836" y="1190555"/>
            <a:ext cx="1828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/>
                <a:ea typeface="Times New Roman"/>
              </a:rPr>
              <a:t>Объем, уровень участия</a:t>
            </a:r>
            <a:endParaRPr lang="ru-RU" sz="2000" b="1" dirty="0">
              <a:latin typeface="Times New Roman"/>
              <a:ea typeface="Times New Roman"/>
            </a:endParaRPr>
          </a:p>
          <a:p>
            <a:pPr algn="ctr"/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ctr"/>
            <a:r>
              <a:rPr lang="ru-RU" sz="1200" dirty="0">
                <a:latin typeface="Times New Roman"/>
                <a:ea typeface="Times New Roman"/>
              </a:rPr>
              <a:t>(выступает в качестве организатора / председателя оргкомитета / члена оргкомитета / активного участника / зрителя)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25367</TotalTime>
  <Words>229</Words>
  <Application>Microsoft Office PowerPoint</Application>
  <PresentationFormat>Экран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Impact</vt:lpstr>
      <vt:lpstr>Wingdings</vt:lpstr>
      <vt:lpstr>Calibri</vt:lpstr>
      <vt:lpstr>Arial</vt:lpstr>
      <vt:lpstr>TimesNewRomanPS-BoldMT</vt:lpstr>
      <vt:lpstr>Times New Roman</vt:lpstr>
      <vt:lpstr>Segoe UI Light</vt:lpstr>
      <vt:lpstr>Презентация1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ГрГУ имени Янки Купалы</dc:title>
  <dc:creator>aids</dc:creator>
  <cp:lastModifiedBy>Metodist</cp:lastModifiedBy>
  <cp:revision>2528</cp:revision>
  <cp:lastPrinted>2024-02-13T14:03:54Z</cp:lastPrinted>
  <dcterms:modified xsi:type="dcterms:W3CDTF">2024-03-04T14:28:58Z</dcterms:modified>
</cp:coreProperties>
</file>