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70" r:id="rId4"/>
    <p:sldId id="279" r:id="rId5"/>
    <p:sldId id="271" r:id="rId6"/>
    <p:sldId id="280" r:id="rId7"/>
    <p:sldId id="262" r:id="rId8"/>
    <p:sldId id="273" r:id="rId9"/>
    <p:sldId id="274" r:id="rId10"/>
    <p:sldId id="275" r:id="rId11"/>
    <p:sldId id="285" r:id="rId12"/>
    <p:sldId id="282" r:id="rId13"/>
    <p:sldId id="286" r:id="rId14"/>
    <p:sldId id="287" r:id="rId15"/>
    <p:sldId id="277" r:id="rId16"/>
    <p:sldId id="263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861" y="4509121"/>
            <a:ext cx="6714795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6021288"/>
            <a:ext cx="8534400" cy="836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5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909" y="53752"/>
            <a:ext cx="87507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109728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4B8D-F18A-430F-82E6-411E50D24B7D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ABC2-BD6D-4898-9B2A-F50B04BAF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8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21D1B2-C5BF-4153-A800-09A308636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54" y="609218"/>
            <a:ext cx="3208025" cy="7717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6F186A-37C8-4FDE-A1A7-B9E77ACCE26E}"/>
              </a:ext>
            </a:extLst>
          </p:cNvPr>
          <p:cNvSpPr/>
          <p:nvPr/>
        </p:nvSpPr>
        <p:spPr>
          <a:xfrm>
            <a:off x="5038198" y="4462760"/>
            <a:ext cx="6478055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ПРАКТИКА МАГИСТРАНТОВ</a:t>
            </a:r>
          </a:p>
          <a:p>
            <a:pPr algn="ctr"/>
            <a:r>
              <a:rPr lang="ru-RU" sz="3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Bookman Old Style" panose="02050604050505020204" pitchFamily="18" charset="0"/>
              </a:rPr>
              <a:t>Организационное собрание</a:t>
            </a:r>
          </a:p>
          <a:p>
            <a:pPr algn="ctr"/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Bookman Old Style" panose="02050604050505020204" pitchFamily="18" charset="0"/>
              </a:rPr>
              <a:t>магистрантов кафедры ПИКС</a:t>
            </a:r>
            <a:endParaRPr lang="ru-RU" sz="3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FDC34E-6E1A-4D1D-AA0F-CDB05F6A5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1" y="517778"/>
            <a:ext cx="904876" cy="10955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C509B6-F156-47B0-8E54-FEE1CD1D9FE2}"/>
              </a:ext>
            </a:extLst>
          </p:cNvPr>
          <p:cNvSpPr/>
          <p:nvPr/>
        </p:nvSpPr>
        <p:spPr>
          <a:xfrm>
            <a:off x="4810125" y="2951946"/>
            <a:ext cx="6905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Специальность 1-39 80 03 </a:t>
            </a:r>
            <a:r>
              <a:rPr lang="ru-RU" alt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ЭСиТ</a:t>
            </a:r>
            <a:b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alt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(профилизация: КТПЭС)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8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F2308D-FFBD-4C7C-B9E2-CA33A437815A}"/>
              </a:ext>
            </a:extLst>
          </p:cNvPr>
          <p:cNvSpPr/>
          <p:nvPr/>
        </p:nvSpPr>
        <p:spPr>
          <a:xfrm>
            <a:off x="3304250" y="145523"/>
            <a:ext cx="7755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СОДЕРЖАНИЕ ПРАКТИКИ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5B7922-8E07-4B24-964E-498413F271F9}"/>
              </a:ext>
            </a:extLst>
          </p:cNvPr>
          <p:cNvSpPr/>
          <p:nvPr/>
        </p:nvSpPr>
        <p:spPr>
          <a:xfrm>
            <a:off x="628650" y="1979385"/>
            <a:ext cx="109346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 процессе прохождения практики магистранту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необходимо овладеть:</a:t>
            </a:r>
          </a:p>
          <a:p>
            <a:pPr algn="ctr">
              <a:spcAft>
                <a:spcPts val="0"/>
              </a:spcAft>
            </a:pPr>
            <a:endParaRPr lang="ru-RU" sz="2400" b="1" i="1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приобретение опыта в исследовании актуальной научной проблемы;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закрепление знаний, умений и навыков, полученных магистрантами в процессе изучения специальных дисциплин;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выявление и формулирование актуальных научных проблем;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моделей процессов, явлений и объектов, оценка и интерпретация результатов;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систематизация, обработка и анализ информации по теме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026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F2308D-FFBD-4C7C-B9E2-CA33A437815A}"/>
              </a:ext>
            </a:extLst>
          </p:cNvPr>
          <p:cNvSpPr/>
          <p:nvPr/>
        </p:nvSpPr>
        <p:spPr>
          <a:xfrm>
            <a:off x="3138921" y="145523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ДНЕВНИКА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196D83-F29C-4A4B-9D22-73863D673517}"/>
              </a:ext>
            </a:extLst>
          </p:cNvPr>
          <p:cNvSpPr/>
          <p:nvPr/>
        </p:nvSpPr>
        <p:spPr>
          <a:xfrm>
            <a:off x="538207" y="1882303"/>
            <a:ext cx="3430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Титульный лист</a:t>
            </a:r>
            <a:endParaRPr lang="ru-RU" sz="28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0BA55EE-43EB-4C21-9F68-E03F31831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68304"/>
              </p:ext>
            </p:extLst>
          </p:nvPr>
        </p:nvGraphicFramePr>
        <p:xfrm>
          <a:off x="5087567" y="1302125"/>
          <a:ext cx="6230296" cy="558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10044360" imgH="9002880" progId="Photoshop.Image.13">
                  <p:embed/>
                </p:oleObj>
              </mc:Choice>
              <mc:Fallback>
                <p:oleObj name="Image" r:id="rId3" imgW="10044360" imgH="9002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7567" y="1302125"/>
                        <a:ext cx="6230296" cy="558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7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F2308D-FFBD-4C7C-B9E2-CA33A437815A}"/>
              </a:ext>
            </a:extLst>
          </p:cNvPr>
          <p:cNvSpPr/>
          <p:nvPr/>
        </p:nvSpPr>
        <p:spPr>
          <a:xfrm>
            <a:off x="3138921" y="145523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ДНЕВНИКА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196D83-F29C-4A4B-9D22-73863D673517}"/>
              </a:ext>
            </a:extLst>
          </p:cNvPr>
          <p:cNvSpPr/>
          <p:nvPr/>
        </p:nvSpPr>
        <p:spPr>
          <a:xfrm>
            <a:off x="263444" y="1622920"/>
            <a:ext cx="2443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Страница 2</a:t>
            </a:r>
            <a:endParaRPr lang="ru-RU" sz="28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2EF33D-D007-4943-9C99-731A49D94F8E}"/>
              </a:ext>
            </a:extLst>
          </p:cNvPr>
          <p:cNvSpPr/>
          <p:nvPr/>
        </p:nvSpPr>
        <p:spPr>
          <a:xfrm>
            <a:off x="3138921" y="1622920"/>
            <a:ext cx="838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ПРИМЕРНОЕ СОДЕРЖАНИЕ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ИНДИВИДУАЛЬНОГО ЗАДАНИЯ НА ПРАКТИКУ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3C139-CFB6-4DB4-8E54-2366E47929E3}"/>
              </a:ext>
            </a:extLst>
          </p:cNvPr>
          <p:cNvSpPr txBox="1"/>
          <p:nvPr/>
        </p:nvSpPr>
        <p:spPr>
          <a:xfrm>
            <a:off x="424774" y="2700138"/>
            <a:ext cx="11342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1.Подготовить два основных раздела (главы) магистерской диссертации.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2.Выполнить расчетные и(или) экспериментальные работы по теме магистерской диссертации.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3.Подготовить два материала для публикации и направить для опубликования в журнал или сборники на научно-технические конференции.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4.Проанализировать инновационные подходы в организации научной работы на предприятии (организации).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5.Изучить спектр направлений научной деятельности, осуществляемой на предприятии (организации).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6.Оформить отчет о прохождении практики на предприятии (организации).</a:t>
            </a:r>
          </a:p>
        </p:txBody>
      </p:sp>
    </p:spTree>
    <p:extLst>
      <p:ext uri="{BB962C8B-B14F-4D97-AF65-F5344CB8AC3E}">
        <p14:creationId xmlns:p14="http://schemas.microsoft.com/office/powerpoint/2010/main" val="39765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F2308D-FFBD-4C7C-B9E2-CA33A437815A}"/>
              </a:ext>
            </a:extLst>
          </p:cNvPr>
          <p:cNvSpPr/>
          <p:nvPr/>
        </p:nvSpPr>
        <p:spPr>
          <a:xfrm>
            <a:off x="3138921" y="145523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ДНЕВНИКА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196D83-F29C-4A4B-9D22-73863D673517}"/>
              </a:ext>
            </a:extLst>
          </p:cNvPr>
          <p:cNvSpPr/>
          <p:nvPr/>
        </p:nvSpPr>
        <p:spPr>
          <a:xfrm>
            <a:off x="695623" y="1720197"/>
            <a:ext cx="2443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Страница 3</a:t>
            </a:r>
            <a:endParaRPr lang="ru-RU" sz="28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13679D-9DCB-42D9-8549-784DAA65D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74484"/>
              </p:ext>
            </p:extLst>
          </p:nvPr>
        </p:nvGraphicFramePr>
        <p:xfrm>
          <a:off x="4386696" y="1622920"/>
          <a:ext cx="7066542" cy="496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10196640" imgH="7161840" progId="Photoshop.Image.13">
                  <p:embed/>
                </p:oleObj>
              </mc:Choice>
              <mc:Fallback>
                <p:oleObj name="Image" r:id="rId3" imgW="10196640" imgH="7161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6696" y="1622920"/>
                        <a:ext cx="7066542" cy="4967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0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F2308D-FFBD-4C7C-B9E2-CA33A437815A}"/>
              </a:ext>
            </a:extLst>
          </p:cNvPr>
          <p:cNvSpPr/>
          <p:nvPr/>
        </p:nvSpPr>
        <p:spPr>
          <a:xfrm>
            <a:off x="3138921" y="145523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ДНЕВНИКА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196D83-F29C-4A4B-9D22-73863D673517}"/>
              </a:ext>
            </a:extLst>
          </p:cNvPr>
          <p:cNvSpPr/>
          <p:nvPr/>
        </p:nvSpPr>
        <p:spPr>
          <a:xfrm>
            <a:off x="695623" y="1720197"/>
            <a:ext cx="24432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Страница 4</a:t>
            </a:r>
            <a:endParaRPr lang="ru-RU" sz="28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FC6CE35-D5A6-4BD2-A34B-8CCBCCF71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29615"/>
              </p:ext>
            </p:extLst>
          </p:nvPr>
        </p:nvGraphicFramePr>
        <p:xfrm>
          <a:off x="3226968" y="1392306"/>
          <a:ext cx="8886152" cy="532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3" imgW="10285560" imgH="6158520" progId="Photoshop.Image.13">
                  <p:embed/>
                </p:oleObj>
              </mc:Choice>
              <mc:Fallback>
                <p:oleObj name="Image" r:id="rId3" imgW="10285560" imgH="61585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6968" y="1392306"/>
                        <a:ext cx="8886152" cy="5320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89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F2308D-FFBD-4C7C-B9E2-CA33A437815A}"/>
              </a:ext>
            </a:extLst>
          </p:cNvPr>
          <p:cNvSpPr/>
          <p:nvPr/>
        </p:nvSpPr>
        <p:spPr>
          <a:xfrm>
            <a:off x="3524250" y="262235"/>
            <a:ext cx="78771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ОТЧЕТ ПО ПРАТКИКЕ ДОЛЖЕН СОДЕРЖАТЬ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4103CB-7F38-42A2-BB91-5598B346D193}"/>
              </a:ext>
            </a:extLst>
          </p:cNvPr>
          <p:cNvSpPr/>
          <p:nvPr/>
        </p:nvSpPr>
        <p:spPr>
          <a:xfrm>
            <a:off x="476250" y="2075735"/>
            <a:ext cx="11239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1.Цель и задачи практики.</a:t>
            </a:r>
          </a:p>
          <a:p>
            <a:pPr indent="447675"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.Содержание двух основных разделов магистерской диссертации.</a:t>
            </a:r>
          </a:p>
          <a:p>
            <a:pPr indent="447675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3.Анализ результатов расчетных или экспериментальных работ по теме магистерской диссертации; методика получения информации; анализ полученных результатов.</a:t>
            </a:r>
          </a:p>
          <a:p>
            <a:pPr indent="447675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4.Материалы научно-методической разработки (лабораторной работы, практического задания, компьютерной программы).</a:t>
            </a:r>
          </a:p>
          <a:p>
            <a:pPr indent="447675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5.Материалы, направленные для публикации за время практики (или опубликованные).</a:t>
            </a:r>
          </a:p>
          <a:p>
            <a:pPr indent="447675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6.Анализ инновационных подходов в организации научной работы на предприятии (организации).</a:t>
            </a:r>
          </a:p>
          <a:p>
            <a:pPr indent="447675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7.Анализ спектра направлений научной деятельности, осуществляемой на предприятии (организации).</a:t>
            </a:r>
          </a:p>
          <a:p>
            <a:pPr indent="447675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8.Выводы и предложения.</a:t>
            </a:r>
          </a:p>
          <a:p>
            <a:pPr indent="447675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9.Список использованных источников.</a:t>
            </a:r>
          </a:p>
        </p:txBody>
      </p:sp>
    </p:spTree>
    <p:extLst>
      <p:ext uri="{BB962C8B-B14F-4D97-AF65-F5344CB8AC3E}">
        <p14:creationId xmlns:p14="http://schemas.microsoft.com/office/powerpoint/2010/main" val="33479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9049" y="110902"/>
            <a:ext cx="7219951" cy="1032098"/>
          </a:xfrm>
        </p:spPr>
        <p:txBody>
          <a:bodyPr>
            <a:normAutofit fontScale="90000"/>
          </a:bodyPr>
          <a:lstStyle/>
          <a:p>
            <a:r>
              <a:rPr lang="ru-RU" alt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Специальность 1-39 80 03 </a:t>
            </a:r>
            <a:r>
              <a:rPr lang="ru-RU" alt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ЭСиТ</a:t>
            </a:r>
            <a:br>
              <a:rPr lang="ru-RU" alt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alt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(профилизация: КТПЭС)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059ED1-196F-4D6A-B3DF-6A8C70C64191}"/>
              </a:ext>
            </a:extLst>
          </p:cNvPr>
          <p:cNvSpPr/>
          <p:nvPr/>
        </p:nvSpPr>
        <p:spPr>
          <a:xfrm>
            <a:off x="990600" y="1757660"/>
            <a:ext cx="10448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СРОКИ ПРО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ХОЖДЕНИЯ ПРАКТИКИ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F8D6C1-2885-4F8C-803A-3801AD51B611}"/>
              </a:ext>
            </a:extLst>
          </p:cNvPr>
          <p:cNvSpPr/>
          <p:nvPr/>
        </p:nvSpPr>
        <p:spPr>
          <a:xfrm>
            <a:off x="628650" y="2931885"/>
            <a:ext cx="10934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Дневное обучение</a:t>
            </a:r>
          </a:p>
          <a:p>
            <a:pPr algn="ctr">
              <a:spcAft>
                <a:spcPts val="0"/>
              </a:spcAft>
            </a:pPr>
            <a:r>
              <a:rPr lang="ru-RU" sz="3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02.02.2024 по 22.02.2024</a:t>
            </a:r>
          </a:p>
        </p:txBody>
      </p:sp>
    </p:spTree>
    <p:extLst>
      <p:ext uri="{BB962C8B-B14F-4D97-AF65-F5344CB8AC3E}">
        <p14:creationId xmlns:p14="http://schemas.microsoft.com/office/powerpoint/2010/main" val="16162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9049" y="110902"/>
            <a:ext cx="7219951" cy="1032098"/>
          </a:xfrm>
        </p:spPr>
        <p:txBody>
          <a:bodyPr>
            <a:normAutofit fontScale="90000"/>
          </a:bodyPr>
          <a:lstStyle/>
          <a:p>
            <a:r>
              <a:rPr lang="ru-RU" alt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Специальность 1-39 80 03 </a:t>
            </a:r>
            <a:r>
              <a:rPr lang="ru-RU" altLang="ru-RU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ЭСиТ</a:t>
            </a:r>
            <a:br>
              <a:rPr lang="ru-RU" alt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alt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(профилизация: КТПЭС)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059ED1-196F-4D6A-B3DF-6A8C70C64191}"/>
              </a:ext>
            </a:extLst>
          </p:cNvPr>
          <p:cNvSpPr/>
          <p:nvPr/>
        </p:nvSpPr>
        <p:spPr>
          <a:xfrm>
            <a:off x="990600" y="1757660"/>
            <a:ext cx="10448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ЗАЩИТА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ПРАКТИКИ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F8D6C1-2885-4F8C-803A-3801AD51B611}"/>
              </a:ext>
            </a:extLst>
          </p:cNvPr>
          <p:cNvSpPr/>
          <p:nvPr/>
        </p:nvSpPr>
        <p:spPr>
          <a:xfrm>
            <a:off x="628650" y="2931885"/>
            <a:ext cx="10934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Дневное обучение</a:t>
            </a:r>
          </a:p>
          <a:p>
            <a:pPr algn="ctr">
              <a:spcAft>
                <a:spcPts val="0"/>
              </a:spcAft>
            </a:pPr>
            <a:r>
              <a:rPr lang="ru-RU" sz="3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26.02.2024</a:t>
            </a:r>
          </a:p>
        </p:txBody>
      </p:sp>
    </p:spTree>
    <p:extLst>
      <p:ext uri="{BB962C8B-B14F-4D97-AF65-F5344CB8AC3E}">
        <p14:creationId xmlns:p14="http://schemas.microsoft.com/office/powerpoint/2010/main" val="29399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2ED59A-A3DC-4E9E-8F82-553ABDE62CC2}"/>
              </a:ext>
            </a:extLst>
          </p:cNvPr>
          <p:cNvSpPr/>
          <p:nvPr/>
        </p:nvSpPr>
        <p:spPr>
          <a:xfrm>
            <a:off x="3546309" y="320159"/>
            <a:ext cx="7612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НОРМАТИВНЫЕ ДОКУМЕНТЫ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C67BA1-C7BB-4DEA-92DC-DADFD6DF9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2" y="2371724"/>
            <a:ext cx="2778423" cy="3958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678A50-047E-4175-999B-48C50982366F}"/>
              </a:ext>
            </a:extLst>
          </p:cNvPr>
          <p:cNvSpPr txBox="1"/>
          <p:nvPr/>
        </p:nvSpPr>
        <p:spPr>
          <a:xfrm>
            <a:off x="3316137" y="2295525"/>
            <a:ext cx="85139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 высшего образования второй ступени с углубленной подготовкой специалиста, обеспечивающая получение степени магистра, предусматривает организацию практики по специальности в организациях радиоэлектронной промышленности.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направлена на закрепление знаний и умений, полученных в процессе теоретического обучения в магистратуре, овладение современными  методами и технологиями проектирования электронных систем, закрепление навыков компьютерных технологий проектирования электронных систем различного назначения и основных правил разработки конструкторской и технологической документации на изделия электронных систем, приемами оптимизации реальных технологических и иных процессов, реализацию инновационных проектов.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3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BFE0F-831F-4179-941D-AF6A4E772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8" y="2000250"/>
            <a:ext cx="3075544" cy="438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37353-4948-4FC3-ADEE-E7B8AD8B22C1}"/>
              </a:ext>
            </a:extLst>
          </p:cNvPr>
          <p:cNvSpPr txBox="1"/>
          <p:nvPr/>
        </p:nvSpPr>
        <p:spPr>
          <a:xfrm>
            <a:off x="3590924" y="1905000"/>
            <a:ext cx="804862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закрепление, углубление и дополнение теоретических знаний, полученных при изучении специальных дисциплин в области оптимального проектирования наукоемких конструкций и технологических процессов;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опыта моделирования и теоретических исследований электронных систем и технологий с использованием современных математических, алгоритмических и вычислительных средств;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опыта организационно-управленческой работы в коллективе;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научных исследований, систематизация и обработка материалов магистерской диссертации;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51AE6E-0840-4EF8-88CE-6BEF86A2EF04}"/>
              </a:ext>
            </a:extLst>
          </p:cNvPr>
          <p:cNvSpPr/>
          <p:nvPr/>
        </p:nvSpPr>
        <p:spPr>
          <a:xfrm>
            <a:off x="4761093" y="105072"/>
            <a:ext cx="522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ЦЕЛИ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63398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BFE0F-831F-4179-941D-AF6A4E772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8" y="2000250"/>
            <a:ext cx="3075544" cy="438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37353-4948-4FC3-ADEE-E7B8AD8B22C1}"/>
              </a:ext>
            </a:extLst>
          </p:cNvPr>
          <p:cNvSpPr txBox="1"/>
          <p:nvPr/>
        </p:nvSpPr>
        <p:spPr>
          <a:xfrm>
            <a:off x="3562349" y="2447925"/>
            <a:ext cx="80486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проектирование, разработка и проведение типовых мероприятий, связанных с преподаванием дисциплин конструкторско-технологического профиля;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творческой атмосферы образовательного процесса, подготовка публикаций и докладов на конференции;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взаимосвязей научно-исследовательского и учебного процессов в высшей школе;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собственной научной работы в качестве средства образовательного процесса.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51AE6E-0840-4EF8-88CE-6BEF86A2EF04}"/>
              </a:ext>
            </a:extLst>
          </p:cNvPr>
          <p:cNvSpPr/>
          <p:nvPr/>
        </p:nvSpPr>
        <p:spPr>
          <a:xfrm>
            <a:off x="4761093" y="105072"/>
            <a:ext cx="5222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ЦЕЛИ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9513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BFE0F-831F-4179-941D-AF6A4E772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8" y="1905000"/>
            <a:ext cx="3075544" cy="438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37353-4948-4FC3-ADEE-E7B8AD8B22C1}"/>
              </a:ext>
            </a:extLst>
          </p:cNvPr>
          <p:cNvSpPr txBox="1"/>
          <p:nvPr/>
        </p:nvSpPr>
        <p:spPr>
          <a:xfrm>
            <a:off x="3629024" y="2266950"/>
            <a:ext cx="777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опыта создания и исследования электронных систем и технологий;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опыта в разработке электронных систем и технологий;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знаний, умений и навыков, полученных магистрантами в процессе изучения специальных дисциплин;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поиск, анализ и оценка информации для подготовки и принятия управленческих решений;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существующих форм организации управления; разработка и обоснование предложений по их совершенствованию;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163356-733C-47A7-A5F2-1B81B7EC76DA}"/>
              </a:ext>
            </a:extLst>
          </p:cNvPr>
          <p:cNvSpPr/>
          <p:nvPr/>
        </p:nvSpPr>
        <p:spPr>
          <a:xfrm>
            <a:off x="4378714" y="105072"/>
            <a:ext cx="5987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5136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BFE0F-831F-4179-941D-AF6A4E772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8" y="1905000"/>
            <a:ext cx="3075544" cy="438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D37353-4948-4FC3-ADEE-E7B8AD8B22C1}"/>
              </a:ext>
            </a:extLst>
          </p:cNvPr>
          <p:cNvSpPr txBox="1"/>
          <p:nvPr/>
        </p:nvSpPr>
        <p:spPr>
          <a:xfrm>
            <a:off x="3629024" y="2266950"/>
            <a:ext cx="7772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и формулирование актуальных научных проблем в предметной области;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 НИОКР, организация их выполнения;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методов и инструментов проведения исследований и анализа их результатов;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организационно-управленческих моделей процессов, явлений и объектов, оценка и интерпретация результатов;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поиск, сбор, обработка, анализ и систематизация информации по теме исследования.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163356-733C-47A7-A5F2-1B81B7EC76DA}"/>
              </a:ext>
            </a:extLst>
          </p:cNvPr>
          <p:cNvSpPr/>
          <p:nvPr/>
        </p:nvSpPr>
        <p:spPr>
          <a:xfrm>
            <a:off x="4378714" y="105072"/>
            <a:ext cx="5987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6769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F2308D-FFBD-4C7C-B9E2-CA33A437815A}"/>
              </a:ext>
            </a:extLst>
          </p:cNvPr>
          <p:cNvSpPr/>
          <p:nvPr/>
        </p:nvSpPr>
        <p:spPr>
          <a:xfrm>
            <a:off x="3106341" y="250210"/>
            <a:ext cx="8418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ФОРМИРОВАНИЕ КОМПЕТЕНЦИЙ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5B7922-8E07-4B24-964E-498413F271F9}"/>
              </a:ext>
            </a:extLst>
          </p:cNvPr>
          <p:cNvSpPr/>
          <p:nvPr/>
        </p:nvSpPr>
        <p:spPr>
          <a:xfrm>
            <a:off x="733424" y="2179558"/>
            <a:ext cx="107918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Универсальные:</a:t>
            </a: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 должен: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 быть способным применять методы научного познания (анализ, сопоставление, систематизация, абстрагирование, моделирование, проверка достоверности данных, принятие решений и др.) в самостоятельной исследовательской деятельности, генерировать и реализовывать инновационные идеи;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 уметь выявлять и обобщать перспективные направления науки и техники, формировать технические заключения при проектировании и производстве электронных систем.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5B7922-8E07-4B24-964E-498413F271F9}"/>
              </a:ext>
            </a:extLst>
          </p:cNvPr>
          <p:cNvSpPr/>
          <p:nvPr/>
        </p:nvSpPr>
        <p:spPr>
          <a:xfrm>
            <a:off x="819149" y="2255758"/>
            <a:ext cx="1079182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Углубленные профессиональные компетенции:</a:t>
            </a:r>
          </a:p>
          <a:p>
            <a:pPr algn="ctr">
              <a:spcAft>
                <a:spcPts val="0"/>
              </a:spcAft>
            </a:pPr>
            <a:endParaRPr lang="ru-RU" sz="2400" b="1" i="1" dirty="0">
              <a:solidFill>
                <a:srgbClr val="FFFF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 должен: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 быть способным применять методы научного познания (анализ, сопоставление, систематизация, абстрагирование, моделирование, проверка достоверности данных, принятие решений и др.) в самостоятельной исследовательской деятельности, генерировать и реализовывать инновационные идеи;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‒ уметь выявлять и обобщать перспективные направления науки и техники, формировать технические заключения при проектировании и производстве электронных систем.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3328DE-59BF-4FE2-BE75-56C9DBF6C290}"/>
              </a:ext>
            </a:extLst>
          </p:cNvPr>
          <p:cNvSpPr/>
          <p:nvPr/>
        </p:nvSpPr>
        <p:spPr>
          <a:xfrm>
            <a:off x="3106341" y="250210"/>
            <a:ext cx="8418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ФОРМИРОВАНИЕ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12140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5B7922-8E07-4B24-964E-498413F271F9}"/>
              </a:ext>
            </a:extLst>
          </p:cNvPr>
          <p:cNvSpPr/>
          <p:nvPr/>
        </p:nvSpPr>
        <p:spPr>
          <a:xfrm>
            <a:off x="404813" y="1880890"/>
            <a:ext cx="112299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 процессе прохождения практики магистранту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необходимо овладеть:</a:t>
            </a:r>
          </a:p>
          <a:p>
            <a:pPr algn="ctr">
              <a:spcAft>
                <a:spcPts val="0"/>
              </a:spcAft>
            </a:pPr>
            <a:endParaRPr lang="ru-RU" sz="2400" b="1" i="1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методами моделирования, исследования и проведения экспериментальных работ и правилами использования исследовательского инструментария;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методами анализа и обработки экспериментальных и эмпирических данных, средствами и способами обработки данных;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научно-теоретическими подходами отечественных и зарубежных ученых по изучаемой проблеме, методами анализа данных, накопленных в научной отрасли по теме исследования;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способами организации, планирования, и реализации научных работ, знаниями по оформлению результатов научно-исследовательской работы;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6AD19F-A9CB-4DFF-B75A-187C485F7961}"/>
              </a:ext>
            </a:extLst>
          </p:cNvPr>
          <p:cNvSpPr/>
          <p:nvPr/>
        </p:nvSpPr>
        <p:spPr>
          <a:xfrm>
            <a:off x="3304250" y="145523"/>
            <a:ext cx="7755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СОДЕРЖАНИЕ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4635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871</Words>
  <Application>Microsoft Office PowerPoint</Application>
  <PresentationFormat>Широкоэкранный</PresentationFormat>
  <Paragraphs>96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Wingdings</vt:lpstr>
      <vt:lpstr>1_Тема Office</vt:lpstr>
      <vt:lpstr>Adobe Photoshop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Специальность 1-39 80 03 ЭСиТ (профилизация: КТПЭС)</vt:lpstr>
      <vt:lpstr>Специальность 1-39 80 03 ЭСиТ (профилизация: КТПЭС)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ГЭК ПО ЗАЩИТЕ ДИПЛОМНЫХ ПРОЕКТОВ СТУДЕНТОВ ФКТ ИИТ БГУИР (январь 20221 года)</dc:title>
  <dc:creator>АЛЕКСЕЕВ Виктор Федорович</dc:creator>
  <cp:lastModifiedBy>АЛЕКСЕЕВ Виктор Федорович</cp:lastModifiedBy>
  <cp:revision>29</cp:revision>
  <dcterms:created xsi:type="dcterms:W3CDTF">2021-01-25T11:51:58Z</dcterms:created>
  <dcterms:modified xsi:type="dcterms:W3CDTF">2024-02-25T19:29:33Z</dcterms:modified>
</cp:coreProperties>
</file>