
<file path=[Content_Types].xml><?xml version="1.0" encoding="utf-8"?>
<Types xmlns="http://schemas.openxmlformats.org/package/2006/content-types">
  <Default Extension="png" ContentType="image/png"/>
  <Default Extension="webp" ContentType="image/web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8" r:id="rId4"/>
    <p:sldId id="257" r:id="rId5"/>
    <p:sldId id="258" r:id="rId6"/>
    <p:sldId id="269" r:id="rId7"/>
    <p:sldId id="260" r:id="rId8"/>
    <p:sldId id="267" r:id="rId9"/>
    <p:sldId id="270" r:id="rId10"/>
    <p:sldId id="271" r:id="rId11"/>
    <p:sldId id="265" r:id="rId12"/>
    <p:sldId id="266" r:id="rId13"/>
    <p:sldId id="263" r:id="rId14"/>
    <p:sldId id="264" r:id="rId15"/>
    <p:sldId id="272" r:id="rId16"/>
    <p:sldId id="273" r:id="rId17"/>
  </p:sldIdLst>
  <p:sldSz cx="12192000" cy="6858000"/>
  <p:notesSz cx="6858000" cy="9144000"/>
  <p:defaultTextStyle>
    <a:defPPr>
      <a:defRPr lang="ru-B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0C80AAE-9DE2-6613-740B-10C3C95F6852}"/>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BY"/>
          </a:p>
        </p:txBody>
      </p:sp>
      <p:sp>
        <p:nvSpPr>
          <p:cNvPr id="3" name="Подзаголовок 2">
            <a:extLst>
              <a:ext uri="{FF2B5EF4-FFF2-40B4-BE49-F238E27FC236}">
                <a16:creationId xmlns:a16="http://schemas.microsoft.com/office/drawing/2014/main" xmlns="" id="{3D5C6B44-935E-C974-6565-F2DE577FC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BY"/>
          </a:p>
        </p:txBody>
      </p:sp>
      <p:sp>
        <p:nvSpPr>
          <p:cNvPr id="4" name="Дата 3">
            <a:extLst>
              <a:ext uri="{FF2B5EF4-FFF2-40B4-BE49-F238E27FC236}">
                <a16:creationId xmlns:a16="http://schemas.microsoft.com/office/drawing/2014/main" xmlns="" id="{7785E926-A767-917D-037E-8799C8B06A85}"/>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5" name="Нижний колонтитул 4">
            <a:extLst>
              <a:ext uri="{FF2B5EF4-FFF2-40B4-BE49-F238E27FC236}">
                <a16:creationId xmlns:a16="http://schemas.microsoft.com/office/drawing/2014/main" xmlns="" id="{482B16AA-3A1A-6DD3-BBD5-4C383C55DE19}"/>
              </a:ext>
            </a:extLst>
          </p:cNvPr>
          <p:cNvSpPr>
            <a:spLocks noGrp="1"/>
          </p:cNvSpPr>
          <p:nvPr>
            <p:ph type="ftr" sz="quarter" idx="11"/>
          </p:nvPr>
        </p:nvSpPr>
        <p:spPr/>
        <p:txBody>
          <a:bodyPr/>
          <a:lstStyle/>
          <a:p>
            <a:endParaRPr lang="ru-BY"/>
          </a:p>
        </p:txBody>
      </p:sp>
      <p:sp>
        <p:nvSpPr>
          <p:cNvPr id="6" name="Номер слайда 5">
            <a:extLst>
              <a:ext uri="{FF2B5EF4-FFF2-40B4-BE49-F238E27FC236}">
                <a16:creationId xmlns:a16="http://schemas.microsoft.com/office/drawing/2014/main" xmlns="" id="{D38EAB38-DAB4-964F-A14C-D24D582EB0A1}"/>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2147895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274509B-7493-C250-0662-2CA2285EBD52}"/>
              </a:ext>
            </a:extLst>
          </p:cNvPr>
          <p:cNvSpPr>
            <a:spLocks noGrp="1"/>
          </p:cNvSpPr>
          <p:nvPr>
            <p:ph type="title"/>
          </p:nvPr>
        </p:nvSpPr>
        <p:spPr/>
        <p:txBody>
          <a:bodyPr/>
          <a:lstStyle/>
          <a:p>
            <a:r>
              <a:rPr lang="ru-RU"/>
              <a:t>Образец заголовка</a:t>
            </a:r>
            <a:endParaRPr lang="ru-BY"/>
          </a:p>
        </p:txBody>
      </p:sp>
      <p:sp>
        <p:nvSpPr>
          <p:cNvPr id="3" name="Вертикальный текст 2">
            <a:extLst>
              <a:ext uri="{FF2B5EF4-FFF2-40B4-BE49-F238E27FC236}">
                <a16:creationId xmlns:a16="http://schemas.microsoft.com/office/drawing/2014/main" xmlns="" id="{286511ED-3ACA-03BC-B5F9-44D015E8358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Дата 3">
            <a:extLst>
              <a:ext uri="{FF2B5EF4-FFF2-40B4-BE49-F238E27FC236}">
                <a16:creationId xmlns:a16="http://schemas.microsoft.com/office/drawing/2014/main" xmlns="" id="{69F4D4A4-BB4D-EC52-A23E-71BB3373C686}"/>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5" name="Нижний колонтитул 4">
            <a:extLst>
              <a:ext uri="{FF2B5EF4-FFF2-40B4-BE49-F238E27FC236}">
                <a16:creationId xmlns:a16="http://schemas.microsoft.com/office/drawing/2014/main" xmlns="" id="{B9DA0BA5-09F1-B7FD-E8C5-FD7EC129910A}"/>
              </a:ext>
            </a:extLst>
          </p:cNvPr>
          <p:cNvSpPr>
            <a:spLocks noGrp="1"/>
          </p:cNvSpPr>
          <p:nvPr>
            <p:ph type="ftr" sz="quarter" idx="11"/>
          </p:nvPr>
        </p:nvSpPr>
        <p:spPr/>
        <p:txBody>
          <a:bodyPr/>
          <a:lstStyle/>
          <a:p>
            <a:endParaRPr lang="ru-BY"/>
          </a:p>
        </p:txBody>
      </p:sp>
      <p:sp>
        <p:nvSpPr>
          <p:cNvPr id="6" name="Номер слайда 5">
            <a:extLst>
              <a:ext uri="{FF2B5EF4-FFF2-40B4-BE49-F238E27FC236}">
                <a16:creationId xmlns:a16="http://schemas.microsoft.com/office/drawing/2014/main" xmlns="" id="{48174AF6-0767-3129-ED96-28990003BBEB}"/>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2777602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1B266F4C-639E-400E-E398-42C806259D4B}"/>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BY"/>
          </a:p>
        </p:txBody>
      </p:sp>
      <p:sp>
        <p:nvSpPr>
          <p:cNvPr id="3" name="Вертикальный текст 2">
            <a:extLst>
              <a:ext uri="{FF2B5EF4-FFF2-40B4-BE49-F238E27FC236}">
                <a16:creationId xmlns:a16="http://schemas.microsoft.com/office/drawing/2014/main" xmlns="" id="{BB7CB7B6-89E2-7FFD-CED0-DF294DBF69D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Дата 3">
            <a:extLst>
              <a:ext uri="{FF2B5EF4-FFF2-40B4-BE49-F238E27FC236}">
                <a16:creationId xmlns:a16="http://schemas.microsoft.com/office/drawing/2014/main" xmlns="" id="{B4205249-EEB0-55C8-6185-1B50A0917C76}"/>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5" name="Нижний колонтитул 4">
            <a:extLst>
              <a:ext uri="{FF2B5EF4-FFF2-40B4-BE49-F238E27FC236}">
                <a16:creationId xmlns:a16="http://schemas.microsoft.com/office/drawing/2014/main" xmlns="" id="{48E2992F-3EF3-6805-34EE-3E04D4983A8C}"/>
              </a:ext>
            </a:extLst>
          </p:cNvPr>
          <p:cNvSpPr>
            <a:spLocks noGrp="1"/>
          </p:cNvSpPr>
          <p:nvPr>
            <p:ph type="ftr" sz="quarter" idx="11"/>
          </p:nvPr>
        </p:nvSpPr>
        <p:spPr/>
        <p:txBody>
          <a:bodyPr/>
          <a:lstStyle/>
          <a:p>
            <a:endParaRPr lang="ru-BY"/>
          </a:p>
        </p:txBody>
      </p:sp>
      <p:sp>
        <p:nvSpPr>
          <p:cNvPr id="6" name="Номер слайда 5">
            <a:extLst>
              <a:ext uri="{FF2B5EF4-FFF2-40B4-BE49-F238E27FC236}">
                <a16:creationId xmlns:a16="http://schemas.microsoft.com/office/drawing/2014/main" xmlns="" id="{8484E35A-6201-B547-6D17-550E6D32BE88}"/>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313187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53AA695-377E-49E3-256F-715D0CD03D98}"/>
              </a:ext>
            </a:extLst>
          </p:cNvPr>
          <p:cNvSpPr>
            <a:spLocks noGrp="1"/>
          </p:cNvSpPr>
          <p:nvPr>
            <p:ph type="title"/>
          </p:nvPr>
        </p:nvSpPr>
        <p:spPr/>
        <p:txBody>
          <a:bodyPr/>
          <a:lstStyle/>
          <a:p>
            <a:r>
              <a:rPr lang="ru-RU"/>
              <a:t>Образец заголовка</a:t>
            </a:r>
            <a:endParaRPr lang="ru-BY"/>
          </a:p>
        </p:txBody>
      </p:sp>
      <p:sp>
        <p:nvSpPr>
          <p:cNvPr id="3" name="Объект 2">
            <a:extLst>
              <a:ext uri="{FF2B5EF4-FFF2-40B4-BE49-F238E27FC236}">
                <a16:creationId xmlns:a16="http://schemas.microsoft.com/office/drawing/2014/main" xmlns="" id="{37A88750-8A76-5577-5C01-317AD4741FE9}"/>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Дата 3">
            <a:extLst>
              <a:ext uri="{FF2B5EF4-FFF2-40B4-BE49-F238E27FC236}">
                <a16:creationId xmlns:a16="http://schemas.microsoft.com/office/drawing/2014/main" xmlns="" id="{705498DC-3A53-2E15-0A26-1D312B60BD12}"/>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5" name="Нижний колонтитул 4">
            <a:extLst>
              <a:ext uri="{FF2B5EF4-FFF2-40B4-BE49-F238E27FC236}">
                <a16:creationId xmlns:a16="http://schemas.microsoft.com/office/drawing/2014/main" xmlns="" id="{EC4423A1-63D3-6C6B-B7BA-80B0FBFDA7B8}"/>
              </a:ext>
            </a:extLst>
          </p:cNvPr>
          <p:cNvSpPr>
            <a:spLocks noGrp="1"/>
          </p:cNvSpPr>
          <p:nvPr>
            <p:ph type="ftr" sz="quarter" idx="11"/>
          </p:nvPr>
        </p:nvSpPr>
        <p:spPr/>
        <p:txBody>
          <a:bodyPr/>
          <a:lstStyle/>
          <a:p>
            <a:endParaRPr lang="ru-BY"/>
          </a:p>
        </p:txBody>
      </p:sp>
      <p:sp>
        <p:nvSpPr>
          <p:cNvPr id="6" name="Номер слайда 5">
            <a:extLst>
              <a:ext uri="{FF2B5EF4-FFF2-40B4-BE49-F238E27FC236}">
                <a16:creationId xmlns:a16="http://schemas.microsoft.com/office/drawing/2014/main" xmlns="" id="{05E3F588-1713-DC4D-A18F-56D0CAF359CE}"/>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2849001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FCB1611-E56C-4966-EF4B-6DA42324909E}"/>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BY"/>
          </a:p>
        </p:txBody>
      </p:sp>
      <p:sp>
        <p:nvSpPr>
          <p:cNvPr id="3" name="Текст 2">
            <a:extLst>
              <a:ext uri="{FF2B5EF4-FFF2-40B4-BE49-F238E27FC236}">
                <a16:creationId xmlns:a16="http://schemas.microsoft.com/office/drawing/2014/main" xmlns="" id="{C80A4E23-C03E-F92B-5DD2-AC1578C036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ED4385A1-45D0-5ECE-06F2-E7E666DAE772}"/>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5" name="Нижний колонтитул 4">
            <a:extLst>
              <a:ext uri="{FF2B5EF4-FFF2-40B4-BE49-F238E27FC236}">
                <a16:creationId xmlns:a16="http://schemas.microsoft.com/office/drawing/2014/main" xmlns="" id="{56280589-91B8-FD81-86D6-1ED869828DEC}"/>
              </a:ext>
            </a:extLst>
          </p:cNvPr>
          <p:cNvSpPr>
            <a:spLocks noGrp="1"/>
          </p:cNvSpPr>
          <p:nvPr>
            <p:ph type="ftr" sz="quarter" idx="11"/>
          </p:nvPr>
        </p:nvSpPr>
        <p:spPr/>
        <p:txBody>
          <a:bodyPr/>
          <a:lstStyle/>
          <a:p>
            <a:endParaRPr lang="ru-BY"/>
          </a:p>
        </p:txBody>
      </p:sp>
      <p:sp>
        <p:nvSpPr>
          <p:cNvPr id="6" name="Номер слайда 5">
            <a:extLst>
              <a:ext uri="{FF2B5EF4-FFF2-40B4-BE49-F238E27FC236}">
                <a16:creationId xmlns:a16="http://schemas.microsoft.com/office/drawing/2014/main" xmlns="" id="{2341C4B3-B773-443A-7347-84664585AE17}"/>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850964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5B3F326-E995-FEC4-212F-680E3FA31DBA}"/>
              </a:ext>
            </a:extLst>
          </p:cNvPr>
          <p:cNvSpPr>
            <a:spLocks noGrp="1"/>
          </p:cNvSpPr>
          <p:nvPr>
            <p:ph type="title"/>
          </p:nvPr>
        </p:nvSpPr>
        <p:spPr/>
        <p:txBody>
          <a:bodyPr/>
          <a:lstStyle/>
          <a:p>
            <a:r>
              <a:rPr lang="ru-RU"/>
              <a:t>Образец заголовка</a:t>
            </a:r>
            <a:endParaRPr lang="ru-BY"/>
          </a:p>
        </p:txBody>
      </p:sp>
      <p:sp>
        <p:nvSpPr>
          <p:cNvPr id="3" name="Объект 2">
            <a:extLst>
              <a:ext uri="{FF2B5EF4-FFF2-40B4-BE49-F238E27FC236}">
                <a16:creationId xmlns:a16="http://schemas.microsoft.com/office/drawing/2014/main" xmlns="" id="{1CF28EB0-021B-CBB5-2BF1-879C54B8AD2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Объект 3">
            <a:extLst>
              <a:ext uri="{FF2B5EF4-FFF2-40B4-BE49-F238E27FC236}">
                <a16:creationId xmlns:a16="http://schemas.microsoft.com/office/drawing/2014/main" xmlns="" id="{C5AE3CE3-1FC9-53F2-02CC-BF0D8B2D4F1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5" name="Дата 4">
            <a:extLst>
              <a:ext uri="{FF2B5EF4-FFF2-40B4-BE49-F238E27FC236}">
                <a16:creationId xmlns:a16="http://schemas.microsoft.com/office/drawing/2014/main" xmlns="" id="{B2667660-7654-5AE3-0716-D3439F0C62B7}"/>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6" name="Нижний колонтитул 5">
            <a:extLst>
              <a:ext uri="{FF2B5EF4-FFF2-40B4-BE49-F238E27FC236}">
                <a16:creationId xmlns:a16="http://schemas.microsoft.com/office/drawing/2014/main" xmlns="" id="{50B4C1BD-A13A-F16A-85A3-34D78730B45B}"/>
              </a:ext>
            </a:extLst>
          </p:cNvPr>
          <p:cNvSpPr>
            <a:spLocks noGrp="1"/>
          </p:cNvSpPr>
          <p:nvPr>
            <p:ph type="ftr" sz="quarter" idx="11"/>
          </p:nvPr>
        </p:nvSpPr>
        <p:spPr/>
        <p:txBody>
          <a:bodyPr/>
          <a:lstStyle/>
          <a:p>
            <a:endParaRPr lang="ru-BY"/>
          </a:p>
        </p:txBody>
      </p:sp>
      <p:sp>
        <p:nvSpPr>
          <p:cNvPr id="7" name="Номер слайда 6">
            <a:extLst>
              <a:ext uri="{FF2B5EF4-FFF2-40B4-BE49-F238E27FC236}">
                <a16:creationId xmlns:a16="http://schemas.microsoft.com/office/drawing/2014/main" xmlns="" id="{430D078B-167A-3B0D-7873-9AF7B2137963}"/>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1864936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7E950D3-0623-65C3-796B-0E5D4C0B75EB}"/>
              </a:ext>
            </a:extLst>
          </p:cNvPr>
          <p:cNvSpPr>
            <a:spLocks noGrp="1"/>
          </p:cNvSpPr>
          <p:nvPr>
            <p:ph type="title"/>
          </p:nvPr>
        </p:nvSpPr>
        <p:spPr>
          <a:xfrm>
            <a:off x="839788" y="365125"/>
            <a:ext cx="10515600" cy="1325563"/>
          </a:xfrm>
        </p:spPr>
        <p:txBody>
          <a:bodyPr/>
          <a:lstStyle/>
          <a:p>
            <a:r>
              <a:rPr lang="ru-RU"/>
              <a:t>Образец заголовка</a:t>
            </a:r>
            <a:endParaRPr lang="ru-BY"/>
          </a:p>
        </p:txBody>
      </p:sp>
      <p:sp>
        <p:nvSpPr>
          <p:cNvPr id="3" name="Текст 2">
            <a:extLst>
              <a:ext uri="{FF2B5EF4-FFF2-40B4-BE49-F238E27FC236}">
                <a16:creationId xmlns:a16="http://schemas.microsoft.com/office/drawing/2014/main" xmlns="" id="{A5A913E5-D2F6-080F-63CB-9F7E2342BC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06B60A7A-6ADB-8FB1-36F8-03FCD54A59A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5" name="Текст 4">
            <a:extLst>
              <a:ext uri="{FF2B5EF4-FFF2-40B4-BE49-F238E27FC236}">
                <a16:creationId xmlns:a16="http://schemas.microsoft.com/office/drawing/2014/main" xmlns="" id="{CDB7619F-23D6-09A2-3A8E-1A275456B0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631D433E-6B81-E077-C2B0-B6EFF1763B8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7" name="Дата 6">
            <a:extLst>
              <a:ext uri="{FF2B5EF4-FFF2-40B4-BE49-F238E27FC236}">
                <a16:creationId xmlns:a16="http://schemas.microsoft.com/office/drawing/2014/main" xmlns="" id="{50DE9976-20E7-91FC-47D7-35469BE83EFA}"/>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8" name="Нижний колонтитул 7">
            <a:extLst>
              <a:ext uri="{FF2B5EF4-FFF2-40B4-BE49-F238E27FC236}">
                <a16:creationId xmlns:a16="http://schemas.microsoft.com/office/drawing/2014/main" xmlns="" id="{57968DC1-C139-F48D-17F7-468A19B104A0}"/>
              </a:ext>
            </a:extLst>
          </p:cNvPr>
          <p:cNvSpPr>
            <a:spLocks noGrp="1"/>
          </p:cNvSpPr>
          <p:nvPr>
            <p:ph type="ftr" sz="quarter" idx="11"/>
          </p:nvPr>
        </p:nvSpPr>
        <p:spPr/>
        <p:txBody>
          <a:bodyPr/>
          <a:lstStyle/>
          <a:p>
            <a:endParaRPr lang="ru-BY"/>
          </a:p>
        </p:txBody>
      </p:sp>
      <p:sp>
        <p:nvSpPr>
          <p:cNvPr id="9" name="Номер слайда 8">
            <a:extLst>
              <a:ext uri="{FF2B5EF4-FFF2-40B4-BE49-F238E27FC236}">
                <a16:creationId xmlns:a16="http://schemas.microsoft.com/office/drawing/2014/main" xmlns="" id="{1DF7FF61-1E5B-9FDB-5C6B-CA7C55C231D1}"/>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3178469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8A54292-3A7B-9695-81BC-2220757783DD}"/>
              </a:ext>
            </a:extLst>
          </p:cNvPr>
          <p:cNvSpPr>
            <a:spLocks noGrp="1"/>
          </p:cNvSpPr>
          <p:nvPr>
            <p:ph type="title"/>
          </p:nvPr>
        </p:nvSpPr>
        <p:spPr/>
        <p:txBody>
          <a:bodyPr/>
          <a:lstStyle/>
          <a:p>
            <a:r>
              <a:rPr lang="ru-RU"/>
              <a:t>Образец заголовка</a:t>
            </a:r>
            <a:endParaRPr lang="ru-BY"/>
          </a:p>
        </p:txBody>
      </p:sp>
      <p:sp>
        <p:nvSpPr>
          <p:cNvPr id="3" name="Дата 2">
            <a:extLst>
              <a:ext uri="{FF2B5EF4-FFF2-40B4-BE49-F238E27FC236}">
                <a16:creationId xmlns:a16="http://schemas.microsoft.com/office/drawing/2014/main" xmlns="" id="{8C4FA953-7645-9080-93C3-65FAFDAFAEB7}"/>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4" name="Нижний колонтитул 3">
            <a:extLst>
              <a:ext uri="{FF2B5EF4-FFF2-40B4-BE49-F238E27FC236}">
                <a16:creationId xmlns:a16="http://schemas.microsoft.com/office/drawing/2014/main" xmlns="" id="{FC2A342D-72DE-3EC6-D4C2-0BFD43008173}"/>
              </a:ext>
            </a:extLst>
          </p:cNvPr>
          <p:cNvSpPr>
            <a:spLocks noGrp="1"/>
          </p:cNvSpPr>
          <p:nvPr>
            <p:ph type="ftr" sz="quarter" idx="11"/>
          </p:nvPr>
        </p:nvSpPr>
        <p:spPr/>
        <p:txBody>
          <a:bodyPr/>
          <a:lstStyle/>
          <a:p>
            <a:endParaRPr lang="ru-BY"/>
          </a:p>
        </p:txBody>
      </p:sp>
      <p:sp>
        <p:nvSpPr>
          <p:cNvPr id="5" name="Номер слайда 4">
            <a:extLst>
              <a:ext uri="{FF2B5EF4-FFF2-40B4-BE49-F238E27FC236}">
                <a16:creationId xmlns:a16="http://schemas.microsoft.com/office/drawing/2014/main" xmlns="" id="{841BBA86-A8E7-6804-CD11-85366CC2ABC8}"/>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143279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8CAE7D3F-0C3D-19F5-2DC4-4EAF1EDE720B}"/>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3" name="Нижний колонтитул 2">
            <a:extLst>
              <a:ext uri="{FF2B5EF4-FFF2-40B4-BE49-F238E27FC236}">
                <a16:creationId xmlns:a16="http://schemas.microsoft.com/office/drawing/2014/main" xmlns="" id="{D28B3214-644A-4E6E-19C9-AF66814C5C76}"/>
              </a:ext>
            </a:extLst>
          </p:cNvPr>
          <p:cNvSpPr>
            <a:spLocks noGrp="1"/>
          </p:cNvSpPr>
          <p:nvPr>
            <p:ph type="ftr" sz="quarter" idx="11"/>
          </p:nvPr>
        </p:nvSpPr>
        <p:spPr/>
        <p:txBody>
          <a:bodyPr/>
          <a:lstStyle/>
          <a:p>
            <a:endParaRPr lang="ru-BY"/>
          </a:p>
        </p:txBody>
      </p:sp>
      <p:sp>
        <p:nvSpPr>
          <p:cNvPr id="4" name="Номер слайда 3">
            <a:extLst>
              <a:ext uri="{FF2B5EF4-FFF2-40B4-BE49-F238E27FC236}">
                <a16:creationId xmlns:a16="http://schemas.microsoft.com/office/drawing/2014/main" xmlns="" id="{A73CB49B-09A1-E04F-5983-709A0BDF4EB8}"/>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2257326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70E36E1-6DC2-8EE6-B091-D0B0CD95D82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BY"/>
          </a:p>
        </p:txBody>
      </p:sp>
      <p:sp>
        <p:nvSpPr>
          <p:cNvPr id="3" name="Объект 2">
            <a:extLst>
              <a:ext uri="{FF2B5EF4-FFF2-40B4-BE49-F238E27FC236}">
                <a16:creationId xmlns:a16="http://schemas.microsoft.com/office/drawing/2014/main" xmlns="" id="{00904EF1-FD3D-A58E-3E8A-141644A675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Текст 3">
            <a:extLst>
              <a:ext uri="{FF2B5EF4-FFF2-40B4-BE49-F238E27FC236}">
                <a16:creationId xmlns:a16="http://schemas.microsoft.com/office/drawing/2014/main" xmlns="" id="{86335A22-3D8D-4BE8-D12C-2FD4DA50B3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B3206136-997A-3F49-6E22-405CD6195592}"/>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6" name="Нижний колонтитул 5">
            <a:extLst>
              <a:ext uri="{FF2B5EF4-FFF2-40B4-BE49-F238E27FC236}">
                <a16:creationId xmlns:a16="http://schemas.microsoft.com/office/drawing/2014/main" xmlns="" id="{83EAF8DB-0B86-0F60-2EE9-667EF5A44104}"/>
              </a:ext>
            </a:extLst>
          </p:cNvPr>
          <p:cNvSpPr>
            <a:spLocks noGrp="1"/>
          </p:cNvSpPr>
          <p:nvPr>
            <p:ph type="ftr" sz="quarter" idx="11"/>
          </p:nvPr>
        </p:nvSpPr>
        <p:spPr/>
        <p:txBody>
          <a:bodyPr/>
          <a:lstStyle/>
          <a:p>
            <a:endParaRPr lang="ru-BY"/>
          </a:p>
        </p:txBody>
      </p:sp>
      <p:sp>
        <p:nvSpPr>
          <p:cNvPr id="7" name="Номер слайда 6">
            <a:extLst>
              <a:ext uri="{FF2B5EF4-FFF2-40B4-BE49-F238E27FC236}">
                <a16:creationId xmlns:a16="http://schemas.microsoft.com/office/drawing/2014/main" xmlns="" id="{900BAA5C-DA66-8E1A-3F0E-CA1E28BA18AC}"/>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3345701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04B3417-842D-23C0-DA16-4CE9554E36F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BY"/>
          </a:p>
        </p:txBody>
      </p:sp>
      <p:sp>
        <p:nvSpPr>
          <p:cNvPr id="3" name="Рисунок 2">
            <a:extLst>
              <a:ext uri="{FF2B5EF4-FFF2-40B4-BE49-F238E27FC236}">
                <a16:creationId xmlns:a16="http://schemas.microsoft.com/office/drawing/2014/main" xmlns="" id="{1371A8C0-265A-BE6E-656E-9ED04B16A5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BY"/>
          </a:p>
        </p:txBody>
      </p:sp>
      <p:sp>
        <p:nvSpPr>
          <p:cNvPr id="4" name="Текст 3">
            <a:extLst>
              <a:ext uri="{FF2B5EF4-FFF2-40B4-BE49-F238E27FC236}">
                <a16:creationId xmlns:a16="http://schemas.microsoft.com/office/drawing/2014/main" xmlns="" id="{262D7D12-284E-1ECC-B728-8E4DFA6C62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095E934C-3D6A-862E-DB16-E4CAB96FAB29}"/>
              </a:ext>
            </a:extLst>
          </p:cNvPr>
          <p:cNvSpPr>
            <a:spLocks noGrp="1"/>
          </p:cNvSpPr>
          <p:nvPr>
            <p:ph type="dt" sz="half" idx="10"/>
          </p:nvPr>
        </p:nvSpPr>
        <p:spPr/>
        <p:txBody>
          <a:bodyPr/>
          <a:lstStyle/>
          <a:p>
            <a:fld id="{E9D87879-DC36-4D80-B5AF-A2A3DE48B43A}" type="datetimeFigureOut">
              <a:rPr lang="ru-BY" smtClean="0"/>
              <a:t>14.04.2023</a:t>
            </a:fld>
            <a:endParaRPr lang="ru-BY"/>
          </a:p>
        </p:txBody>
      </p:sp>
      <p:sp>
        <p:nvSpPr>
          <p:cNvPr id="6" name="Нижний колонтитул 5">
            <a:extLst>
              <a:ext uri="{FF2B5EF4-FFF2-40B4-BE49-F238E27FC236}">
                <a16:creationId xmlns:a16="http://schemas.microsoft.com/office/drawing/2014/main" xmlns="" id="{98E0AEA7-73AD-4766-4B93-0A365B7446B9}"/>
              </a:ext>
            </a:extLst>
          </p:cNvPr>
          <p:cNvSpPr>
            <a:spLocks noGrp="1"/>
          </p:cNvSpPr>
          <p:nvPr>
            <p:ph type="ftr" sz="quarter" idx="11"/>
          </p:nvPr>
        </p:nvSpPr>
        <p:spPr/>
        <p:txBody>
          <a:bodyPr/>
          <a:lstStyle/>
          <a:p>
            <a:endParaRPr lang="ru-BY"/>
          </a:p>
        </p:txBody>
      </p:sp>
      <p:sp>
        <p:nvSpPr>
          <p:cNvPr id="7" name="Номер слайда 6">
            <a:extLst>
              <a:ext uri="{FF2B5EF4-FFF2-40B4-BE49-F238E27FC236}">
                <a16:creationId xmlns:a16="http://schemas.microsoft.com/office/drawing/2014/main" xmlns="" id="{18244E17-4A3A-9DCF-F1E4-8B2CBB733750}"/>
              </a:ext>
            </a:extLst>
          </p:cNvPr>
          <p:cNvSpPr>
            <a:spLocks noGrp="1"/>
          </p:cNvSpPr>
          <p:nvPr>
            <p:ph type="sldNum" sz="quarter" idx="12"/>
          </p:nvPr>
        </p:nvSpPr>
        <p:spPr/>
        <p:txBody>
          <a:bodyPr/>
          <a:lstStyle/>
          <a:p>
            <a:fld id="{69042F65-AE01-44AB-B011-859EC6A23240}" type="slidenum">
              <a:rPr lang="ru-BY" smtClean="0"/>
              <a:t>‹#›</a:t>
            </a:fld>
            <a:endParaRPr lang="ru-BY"/>
          </a:p>
        </p:txBody>
      </p:sp>
    </p:spTree>
    <p:extLst>
      <p:ext uri="{BB962C8B-B14F-4D97-AF65-F5344CB8AC3E}">
        <p14:creationId xmlns:p14="http://schemas.microsoft.com/office/powerpoint/2010/main" val="1590057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B8B2279-D9FF-1B8B-C978-9208F5D101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BY"/>
          </a:p>
        </p:txBody>
      </p:sp>
      <p:sp>
        <p:nvSpPr>
          <p:cNvPr id="3" name="Текст 2">
            <a:extLst>
              <a:ext uri="{FF2B5EF4-FFF2-40B4-BE49-F238E27FC236}">
                <a16:creationId xmlns:a16="http://schemas.microsoft.com/office/drawing/2014/main" xmlns="" id="{0700D276-228D-BACD-14FE-0EA4A88BB7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4" name="Дата 3">
            <a:extLst>
              <a:ext uri="{FF2B5EF4-FFF2-40B4-BE49-F238E27FC236}">
                <a16:creationId xmlns:a16="http://schemas.microsoft.com/office/drawing/2014/main" xmlns="" id="{48DF9EA4-195B-0FC6-0456-6B4B829438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D87879-DC36-4D80-B5AF-A2A3DE48B43A}" type="datetimeFigureOut">
              <a:rPr lang="ru-BY" smtClean="0"/>
              <a:t>14.04.2023</a:t>
            </a:fld>
            <a:endParaRPr lang="ru-BY"/>
          </a:p>
        </p:txBody>
      </p:sp>
      <p:sp>
        <p:nvSpPr>
          <p:cNvPr id="5" name="Нижний колонтитул 4">
            <a:extLst>
              <a:ext uri="{FF2B5EF4-FFF2-40B4-BE49-F238E27FC236}">
                <a16:creationId xmlns:a16="http://schemas.microsoft.com/office/drawing/2014/main" xmlns="" id="{FE043F6B-1379-2D42-9F16-C4B17480C1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BY"/>
          </a:p>
        </p:txBody>
      </p:sp>
      <p:sp>
        <p:nvSpPr>
          <p:cNvPr id="6" name="Номер слайда 5">
            <a:extLst>
              <a:ext uri="{FF2B5EF4-FFF2-40B4-BE49-F238E27FC236}">
                <a16:creationId xmlns:a16="http://schemas.microsoft.com/office/drawing/2014/main" xmlns="" id="{7F7CAD53-D158-663A-5ED3-2FAB295261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42F65-AE01-44AB-B011-859EC6A23240}" type="slidenum">
              <a:rPr lang="ru-BY" smtClean="0"/>
              <a:t>‹#›</a:t>
            </a:fld>
            <a:endParaRPr lang="ru-BY"/>
          </a:p>
        </p:txBody>
      </p:sp>
    </p:spTree>
    <p:extLst>
      <p:ext uri="{BB962C8B-B14F-4D97-AF65-F5344CB8AC3E}">
        <p14:creationId xmlns:p14="http://schemas.microsoft.com/office/powerpoint/2010/main" val="3778000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B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eb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CD8F4D2-74EB-1416-5E2F-4195E8980B0E}"/>
              </a:ext>
            </a:extLst>
          </p:cNvPr>
          <p:cNvSpPr>
            <a:spLocks noGrp="1"/>
          </p:cNvSpPr>
          <p:nvPr>
            <p:ph type="ctrTitle"/>
          </p:nvPr>
        </p:nvSpPr>
        <p:spPr>
          <a:xfrm>
            <a:off x="1524000" y="754716"/>
            <a:ext cx="9144000" cy="3336517"/>
          </a:xfrm>
        </p:spPr>
        <p:txBody>
          <a:bodyPr>
            <a:normAutofit/>
          </a:bodyPr>
          <a:lstStyle/>
          <a:p>
            <a:r>
              <a:rPr lang="en-US" sz="3600" b="1" cap="all" dirty="0">
                <a:effectLst/>
                <a:latin typeface="Arial" panose="020B0604020202020204" pitchFamily="34" charset="0"/>
                <a:ea typeface="Times New Roman" panose="02020603050405020304" pitchFamily="18" charset="0"/>
                <a:cs typeface="Times New Roman" panose="02020603050405020304" pitchFamily="18" charset="0"/>
              </a:rPr>
              <a:t>Public key cryptosystems and their application in digital signature algorithms</a:t>
            </a:r>
            <a:r>
              <a:rPr lang="ru-BY" sz="2000" b="1" cap="all" dirty="0">
                <a:solidFill>
                  <a:srgbClr val="2E74B5"/>
                </a:solidFill>
                <a:effectLst/>
                <a:latin typeface="Arial" panose="020B0604020202020204" pitchFamily="34" charset="0"/>
                <a:ea typeface="Times New Roman" panose="02020603050405020304" pitchFamily="18" charset="0"/>
                <a:cs typeface="Times New Roman" panose="02020603050405020304" pitchFamily="18" charset="0"/>
              </a:rPr>
              <a:t/>
            </a:r>
            <a:br>
              <a:rPr lang="ru-BY" sz="2000" b="1" cap="all" dirty="0">
                <a:solidFill>
                  <a:srgbClr val="2E74B5"/>
                </a:solidFill>
                <a:effectLst/>
                <a:latin typeface="Arial" panose="020B0604020202020204" pitchFamily="34" charset="0"/>
                <a:ea typeface="Times New Roman" panose="02020603050405020304" pitchFamily="18" charset="0"/>
                <a:cs typeface="Times New Roman" panose="02020603050405020304" pitchFamily="18" charset="0"/>
              </a:rPr>
            </a:br>
            <a:endParaRPr lang="ru-BY" dirty="0"/>
          </a:p>
        </p:txBody>
      </p:sp>
      <p:sp>
        <p:nvSpPr>
          <p:cNvPr id="3" name="Подзаголовок 2">
            <a:extLst>
              <a:ext uri="{FF2B5EF4-FFF2-40B4-BE49-F238E27FC236}">
                <a16:creationId xmlns:a16="http://schemas.microsoft.com/office/drawing/2014/main" xmlns="" id="{1F1C2833-1A01-E339-84E1-79B2055E69BF}"/>
              </a:ext>
            </a:extLst>
          </p:cNvPr>
          <p:cNvSpPr>
            <a:spLocks noGrp="1"/>
          </p:cNvSpPr>
          <p:nvPr>
            <p:ph type="subTitle" idx="1"/>
          </p:nvPr>
        </p:nvSpPr>
        <p:spPr>
          <a:xfrm>
            <a:off x="7541442" y="6353666"/>
            <a:ext cx="4650557" cy="483124"/>
          </a:xfrm>
        </p:spPr>
        <p:txBody>
          <a:bodyPr/>
          <a:lstStyle/>
          <a:p>
            <a:r>
              <a:rPr lang="en-US" dirty="0"/>
              <a:t>Prepared by </a:t>
            </a:r>
            <a:r>
              <a:rPr lang="en-US" dirty="0" err="1"/>
              <a:t>Glushachenko</a:t>
            </a:r>
            <a:r>
              <a:rPr lang="en-US" dirty="0"/>
              <a:t> N.S.</a:t>
            </a:r>
            <a:endParaRPr lang="ru-BY" dirty="0"/>
          </a:p>
        </p:txBody>
      </p:sp>
    </p:spTree>
    <p:extLst>
      <p:ext uri="{BB962C8B-B14F-4D97-AF65-F5344CB8AC3E}">
        <p14:creationId xmlns:p14="http://schemas.microsoft.com/office/powerpoint/2010/main" val="1084063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D93926F-AEE8-3916-CBBF-8C4D4BADE515}"/>
              </a:ext>
            </a:extLst>
          </p:cNvPr>
          <p:cNvSpPr>
            <a:spLocks noGrp="1"/>
          </p:cNvSpPr>
          <p:nvPr>
            <p:ph type="title"/>
          </p:nvPr>
        </p:nvSpPr>
        <p:spPr>
          <a:xfrm>
            <a:off x="838200" y="525381"/>
            <a:ext cx="10515600" cy="1325563"/>
          </a:xfrm>
        </p:spPr>
        <p:txBody>
          <a:bodyPr>
            <a:normAutofit fontScale="90000"/>
          </a:bodyPr>
          <a:lstStyle/>
          <a:p>
            <a:r>
              <a:rPr lang="en-US" dirty="0"/>
              <a:t>Diffie and Hellman key distribution</a:t>
            </a:r>
            <a:br>
              <a:rPr lang="en-US" dirty="0"/>
            </a:br>
            <a:r>
              <a:rPr lang="en-US" dirty="0"/>
              <a:t/>
            </a:r>
            <a:br>
              <a:rPr lang="en-US" dirty="0"/>
            </a:br>
            <a:r>
              <a:rPr lang="en-US" dirty="0"/>
              <a:t>Step 3:</a:t>
            </a:r>
            <a:endParaRPr lang="ru-BY" dirty="0"/>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xmlns="" id="{C4DEF819-B1DF-147C-17D7-6134DDCCC7B7}"/>
                  </a:ext>
                </a:extLst>
              </p:cNvPr>
              <p:cNvSpPr>
                <a:spLocks noGrp="1"/>
              </p:cNvSpPr>
              <p:nvPr>
                <p:ph idx="1"/>
              </p:nvPr>
            </p:nvSpPr>
            <p:spPr>
              <a:xfrm>
                <a:off x="838200" y="2479249"/>
                <a:ext cx="10515600" cy="3697713"/>
              </a:xfrm>
            </p:spPr>
            <p:txBody>
              <a:bodyPr/>
              <a:lstStyle/>
              <a:p>
                <a:pPr marL="342900" indent="-342900">
                  <a:buFont typeface="+mj-lt"/>
                  <a:buAutoNum type="arabicPeriod"/>
                </a:pPr>
                <a:r>
                  <a:rPr lang="en-US" sz="1800" dirty="0">
                    <a:latin typeface="Arial" panose="020B0604020202020204" pitchFamily="34" charset="0"/>
                    <a:ea typeface="Times New Roman" panose="02020603050405020304" pitchFamily="18" charset="0"/>
                    <a:cs typeface="Arial" panose="020B0604020202020204" pitchFamily="34" charset="0"/>
                  </a:rPr>
                  <a:t>C</a:t>
                </a:r>
                <a:r>
                  <a:rPr lang="en-US" sz="1800" dirty="0">
                    <a:effectLst/>
                    <a:latin typeface="Arial" panose="020B0604020202020204" pitchFamily="34" charset="0"/>
                    <a:ea typeface="Times New Roman" panose="02020603050405020304" pitchFamily="18" charset="0"/>
                    <a:cs typeface="Arial" panose="020B0604020202020204" pitchFamily="34" charset="0"/>
                  </a:rPr>
                  <a:t>alculate a key based on the C received from the recipient and their own C. With this method of key distribution there is no possibility of interception because it is not distributed over an open channel.</a:t>
                </a:r>
              </a:p>
              <a:p>
                <a:pPr marL="342900" indent="-342900">
                  <a:buFont typeface="+mj-lt"/>
                  <a:buAutoNum type="arabicPeriod"/>
                </a:pPr>
                <a:endParaRPr lang="en-US" sz="1800"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endParaRPr lang="en-US" sz="1800" dirty="0">
                  <a:latin typeface="Times New Roman" panose="02020603050405020304" pitchFamily="18" charset="0"/>
                  <a:ea typeface="Times New Roman" panose="02020603050405020304" pitchFamily="18"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r>
                        <m:rPr>
                          <m:sty m:val="p"/>
                        </m:rPr>
                        <a:rPr lang="en-US" sz="4400">
                          <a:solidFill>
                            <a:prstClr val="black"/>
                          </a:solidFill>
                          <a:latin typeface="Cambria Math" panose="02040503050406030204" pitchFamily="18" charset="0"/>
                          <a:ea typeface="Times New Roman" panose="02020603050405020304" pitchFamily="18" charset="0"/>
                          <a:cs typeface="Arial" panose="020B0604020202020204" pitchFamily="34" charset="0"/>
                        </a:rPr>
                        <m:t>K</m:t>
                      </m:r>
                      <m: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m:t>
                      </m:r>
                      <m:sSup>
                        <m:sSupPr>
                          <m:ctrlPr>
                            <a:rPr kumimoji="0" lang="en-US" sz="4400" b="0" i="1"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ctrlPr>
                        </m:sSupPr>
                        <m:e>
                          <m:r>
                            <m:rPr>
                              <m:sty m:val="p"/>
                            </m:rP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a</m:t>
                          </m:r>
                        </m:e>
                        <m:sup>
                          <m:r>
                            <m:rPr>
                              <m:sty m:val="p"/>
                            </m:rP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Mi</m:t>
                          </m:r>
                          <m: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m:t>
                          </m:r>
                          <m:r>
                            <m:rPr>
                              <m:sty m:val="p"/>
                            </m:rP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Mj</m:t>
                          </m:r>
                        </m:sup>
                      </m:sSup>
                      <m: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 </m:t>
                      </m:r>
                      <m:r>
                        <m:rPr>
                          <m:sty m:val="p"/>
                        </m:rP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mod</m:t>
                      </m:r>
                      <m: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 </m:t>
                      </m:r>
                      <m:r>
                        <m:rPr>
                          <m:sty m:val="p"/>
                        </m:rP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q</m:t>
                      </m:r>
                    </m:oMath>
                  </m:oMathPara>
                </a14:m>
                <a:endParaRPr lang="ru-BY" dirty="0"/>
              </a:p>
            </p:txBody>
          </p:sp>
        </mc:Choice>
        <mc:Fallback xmlns="">
          <p:sp>
            <p:nvSpPr>
              <p:cNvPr id="3" name="Объект 2">
                <a:extLst>
                  <a:ext uri="{FF2B5EF4-FFF2-40B4-BE49-F238E27FC236}">
                    <a16:creationId xmlns:a16="http://schemas.microsoft.com/office/drawing/2014/main" id="{C4DEF819-B1DF-147C-17D7-6134DDCCC7B7}"/>
                  </a:ext>
                </a:extLst>
              </p:cNvPr>
              <p:cNvSpPr>
                <a:spLocks noGrp="1" noRot="1" noChangeAspect="1" noMove="1" noResize="1" noEditPoints="1" noAdjustHandles="1" noChangeArrowheads="1" noChangeShapeType="1" noTextEdit="1"/>
              </p:cNvSpPr>
              <p:nvPr>
                <p:ph idx="1"/>
              </p:nvPr>
            </p:nvSpPr>
            <p:spPr>
              <a:xfrm>
                <a:off x="838200" y="2479249"/>
                <a:ext cx="10515600" cy="3697713"/>
              </a:xfrm>
              <a:blipFill>
                <a:blip r:embed="rId2"/>
                <a:stretch>
                  <a:fillRect l="-406" t="-1650"/>
                </a:stretch>
              </a:blipFill>
            </p:spPr>
            <p:txBody>
              <a:bodyPr/>
              <a:lstStyle/>
              <a:p>
                <a:r>
                  <a:rPr lang="ru-BY">
                    <a:noFill/>
                  </a:rPr>
                  <a:t> </a:t>
                </a:r>
              </a:p>
            </p:txBody>
          </p:sp>
        </mc:Fallback>
      </mc:AlternateContent>
    </p:spTree>
    <p:extLst>
      <p:ext uri="{BB962C8B-B14F-4D97-AF65-F5344CB8AC3E}">
        <p14:creationId xmlns:p14="http://schemas.microsoft.com/office/powerpoint/2010/main" val="3060174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4FC580F-7F16-F155-E85B-5E9330A67EC3}"/>
              </a:ext>
            </a:extLst>
          </p:cNvPr>
          <p:cNvSpPr>
            <a:spLocks noGrp="1"/>
          </p:cNvSpPr>
          <p:nvPr>
            <p:ph type="title"/>
          </p:nvPr>
        </p:nvSpPr>
        <p:spPr/>
        <p:txBody>
          <a:bodyPr/>
          <a:lstStyle/>
          <a:p>
            <a:r>
              <a:rPr lang="en-US" dirty="0"/>
              <a:t>Digital signatures</a:t>
            </a:r>
            <a:endParaRPr lang="ru-BY" dirty="0"/>
          </a:p>
        </p:txBody>
      </p:sp>
      <p:sp>
        <p:nvSpPr>
          <p:cNvPr id="3" name="Объект 2">
            <a:extLst>
              <a:ext uri="{FF2B5EF4-FFF2-40B4-BE49-F238E27FC236}">
                <a16:creationId xmlns:a16="http://schemas.microsoft.com/office/drawing/2014/main" xmlns="" id="{F9A7B2F9-75F4-5CE5-6DCE-4B487723B0C6}"/>
              </a:ext>
            </a:extLst>
          </p:cNvPr>
          <p:cNvSpPr>
            <a:spLocks noGrp="1"/>
          </p:cNvSpPr>
          <p:nvPr>
            <p:ph idx="1"/>
          </p:nvPr>
        </p:nvSpPr>
        <p:spPr/>
        <p:txBody>
          <a:bodyPr/>
          <a:lstStyle/>
          <a:p>
            <a:endParaRPr lang="ru-BY"/>
          </a:p>
        </p:txBody>
      </p:sp>
      <p:pic>
        <p:nvPicPr>
          <p:cNvPr id="7" name="Рисунок 6">
            <a:extLst>
              <a:ext uri="{FF2B5EF4-FFF2-40B4-BE49-F238E27FC236}">
                <a16:creationId xmlns:a16="http://schemas.microsoft.com/office/drawing/2014/main" xmlns="" id="{9ACEDDD9-BBD7-ACBD-8F7C-4C95EE73A4D6}"/>
              </a:ext>
            </a:extLst>
          </p:cNvPr>
          <p:cNvPicPr>
            <a:picLocks noChangeAspect="1"/>
          </p:cNvPicPr>
          <p:nvPr/>
        </p:nvPicPr>
        <p:blipFill>
          <a:blip r:embed="rId2"/>
          <a:stretch>
            <a:fillRect/>
          </a:stretch>
        </p:blipFill>
        <p:spPr>
          <a:xfrm>
            <a:off x="838200" y="1558713"/>
            <a:ext cx="9277350" cy="3219450"/>
          </a:xfrm>
          <a:prstGeom prst="rect">
            <a:avLst/>
          </a:prstGeom>
        </p:spPr>
      </p:pic>
    </p:spTree>
    <p:extLst>
      <p:ext uri="{BB962C8B-B14F-4D97-AF65-F5344CB8AC3E}">
        <p14:creationId xmlns:p14="http://schemas.microsoft.com/office/powerpoint/2010/main" val="3188360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D173D44-3A0B-03E5-2089-F69059196F8E}"/>
              </a:ext>
            </a:extLst>
          </p:cNvPr>
          <p:cNvSpPr>
            <a:spLocks noGrp="1"/>
          </p:cNvSpPr>
          <p:nvPr>
            <p:ph type="title"/>
          </p:nvPr>
        </p:nvSpPr>
        <p:spPr/>
        <p:txBody>
          <a:bodyPr/>
          <a:lstStyle/>
          <a:p>
            <a:r>
              <a:rPr lang="en-US" dirty="0"/>
              <a:t>Digital signatures</a:t>
            </a:r>
            <a:endParaRPr lang="ru-BY" dirty="0"/>
          </a:p>
        </p:txBody>
      </p:sp>
      <p:pic>
        <p:nvPicPr>
          <p:cNvPr id="10" name="Рисунок 9">
            <a:extLst>
              <a:ext uri="{FF2B5EF4-FFF2-40B4-BE49-F238E27FC236}">
                <a16:creationId xmlns:a16="http://schemas.microsoft.com/office/drawing/2014/main" xmlns="" id="{A80E2EC5-7706-DAE8-5725-C22FF7AC37B9}"/>
              </a:ext>
            </a:extLst>
          </p:cNvPr>
          <p:cNvPicPr>
            <a:picLocks noChangeAspect="1"/>
          </p:cNvPicPr>
          <p:nvPr/>
        </p:nvPicPr>
        <p:blipFill>
          <a:blip r:embed="rId2"/>
          <a:stretch>
            <a:fillRect/>
          </a:stretch>
        </p:blipFill>
        <p:spPr>
          <a:xfrm>
            <a:off x="838200" y="1485900"/>
            <a:ext cx="9944100" cy="3886200"/>
          </a:xfrm>
          <a:prstGeom prst="rect">
            <a:avLst/>
          </a:prstGeom>
        </p:spPr>
      </p:pic>
      <p:sp>
        <p:nvSpPr>
          <p:cNvPr id="3" name="Объект 2">
            <a:extLst>
              <a:ext uri="{FF2B5EF4-FFF2-40B4-BE49-F238E27FC236}">
                <a16:creationId xmlns:a16="http://schemas.microsoft.com/office/drawing/2014/main" xmlns="" id="{8B1C7028-2E08-1A43-466F-35B185871B61}"/>
              </a:ext>
            </a:extLst>
          </p:cNvPr>
          <p:cNvSpPr>
            <a:spLocks noGrp="1"/>
          </p:cNvSpPr>
          <p:nvPr>
            <p:ph idx="1"/>
          </p:nvPr>
        </p:nvSpPr>
        <p:spPr>
          <a:xfrm>
            <a:off x="640237" y="5223676"/>
            <a:ext cx="10515600" cy="3136671"/>
          </a:xfrm>
        </p:spPr>
        <p:txBody>
          <a:bodyPr/>
          <a:lstStyle/>
          <a:p>
            <a:pPr marL="0" indent="0">
              <a:buNone/>
            </a:pPr>
            <a:r>
              <a:rPr lang="en-US" sz="1800" dirty="0">
                <a:effectLst/>
                <a:ea typeface="Calibri" panose="020F0502020204030204" pitchFamily="34" charset="0"/>
                <a:cs typeface="Arial" panose="020B0604020202020204" pitchFamily="34" charset="0"/>
              </a:rPr>
              <a:t>There are three features that could be stated as the most important properties of such algorithms: </a:t>
            </a:r>
          </a:p>
          <a:p>
            <a:pPr>
              <a:buFont typeface="Calibri" panose="020F0502020204030204" pitchFamily="34" charset="0"/>
              <a:buChar char="―"/>
            </a:pPr>
            <a:r>
              <a:rPr lang="en-US" sz="1800" dirty="0">
                <a:effectLst/>
                <a:ea typeface="Calibri" panose="020F0502020204030204" pitchFamily="34" charset="0"/>
                <a:cs typeface="Arial" panose="020B0604020202020204" pitchFamily="34" charset="0"/>
              </a:rPr>
              <a:t>anyone can verify the authenticity of the signature</a:t>
            </a:r>
          </a:p>
          <a:p>
            <a:pPr>
              <a:buFont typeface="Calibri" panose="020F0502020204030204" pitchFamily="34" charset="0"/>
              <a:buChar char="―"/>
            </a:pPr>
            <a:r>
              <a:rPr lang="en-US" sz="1800" dirty="0">
                <a:effectLst/>
                <a:ea typeface="Calibri" panose="020F0502020204030204" pitchFamily="34" charset="0"/>
                <a:cs typeface="Arial" panose="020B0604020202020204" pitchFamily="34" charset="0"/>
              </a:rPr>
              <a:t>the possibility of forgery is excluded</a:t>
            </a:r>
          </a:p>
          <a:p>
            <a:pPr>
              <a:buFont typeface="Calibri" panose="020F0502020204030204" pitchFamily="34" charset="0"/>
              <a:buChar char="―"/>
            </a:pPr>
            <a:r>
              <a:rPr lang="en-US" sz="1800" dirty="0">
                <a:effectLst/>
                <a:ea typeface="Calibri" panose="020F0502020204030204" pitchFamily="34" charset="0"/>
                <a:cs typeface="Arial" panose="020B0604020202020204" pitchFamily="34" charset="0"/>
              </a:rPr>
              <a:t>the author cannot refuse the signature.</a:t>
            </a:r>
            <a:endParaRPr lang="ru-BY" dirty="0"/>
          </a:p>
        </p:txBody>
      </p:sp>
    </p:spTree>
    <p:extLst>
      <p:ext uri="{BB962C8B-B14F-4D97-AF65-F5344CB8AC3E}">
        <p14:creationId xmlns:p14="http://schemas.microsoft.com/office/powerpoint/2010/main" val="251061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B385CE1-397D-DE05-6EB2-4FB29C4F1814}"/>
              </a:ext>
            </a:extLst>
          </p:cNvPr>
          <p:cNvSpPr>
            <a:spLocks noGrp="1"/>
          </p:cNvSpPr>
          <p:nvPr>
            <p:ph type="title"/>
          </p:nvPr>
        </p:nvSpPr>
        <p:spPr/>
        <p:txBody>
          <a:bodyPr/>
          <a:lstStyle/>
          <a:p>
            <a:r>
              <a:rPr lang="en-US" dirty="0"/>
              <a:t>One-way function</a:t>
            </a:r>
            <a:endParaRPr lang="ru-BY" dirty="0"/>
          </a:p>
        </p:txBody>
      </p:sp>
      <p:pic>
        <p:nvPicPr>
          <p:cNvPr id="5" name="Объект 4">
            <a:extLst>
              <a:ext uri="{FF2B5EF4-FFF2-40B4-BE49-F238E27FC236}">
                <a16:creationId xmlns:a16="http://schemas.microsoft.com/office/drawing/2014/main" xmlns="" id="{9C24CEA1-BD73-0336-D096-F23DC4FCE8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79765" y="2913161"/>
            <a:ext cx="5714286" cy="3847619"/>
          </a:xfrm>
        </p:spPr>
      </p:pic>
      <p:sp>
        <p:nvSpPr>
          <p:cNvPr id="7" name="TextBox 6">
            <a:extLst>
              <a:ext uri="{FF2B5EF4-FFF2-40B4-BE49-F238E27FC236}">
                <a16:creationId xmlns:a16="http://schemas.microsoft.com/office/drawing/2014/main" xmlns="" id="{32D915F0-6845-BE74-7DC0-2F67A6C3CD12}"/>
              </a:ext>
            </a:extLst>
          </p:cNvPr>
          <p:cNvSpPr txBox="1"/>
          <p:nvPr/>
        </p:nvSpPr>
        <p:spPr>
          <a:xfrm>
            <a:off x="838200" y="1712832"/>
            <a:ext cx="9539997" cy="1200329"/>
          </a:xfrm>
          <a:prstGeom prst="rect">
            <a:avLst/>
          </a:prstGeom>
          <a:noFill/>
        </p:spPr>
        <p:txBody>
          <a:bodyPr wrap="square">
            <a:spAutoFit/>
          </a:bodyPr>
          <a:lstStyle/>
          <a:p>
            <a:r>
              <a:rPr lang="en-US" sz="1800" dirty="0">
                <a:effectLst/>
                <a:ea typeface="Calibri" panose="020F0502020204030204" pitchFamily="34" charset="0"/>
                <a:cs typeface="Arial" panose="020B0604020202020204" pitchFamily="34" charset="0"/>
              </a:rPr>
              <a:t>A one-way function is a function for which obtaining an argument, knowing its value, is not possible in a reasonable amount of time with the current level of computing power. This means that it is easy to turn raw data into encrypted data, but impossible to do the opposite in a reasonable time.</a:t>
            </a:r>
            <a:endParaRPr lang="en-US" sz="1800" dirty="0">
              <a:effectLst/>
              <a:ea typeface="Calibri" panose="020F0502020204030204" pitchFamily="34" charset="0"/>
            </a:endParaRPr>
          </a:p>
          <a:p>
            <a:r>
              <a:rPr lang="en-US" dirty="0"/>
              <a:t>In digital signatures hash function is one-way function.</a:t>
            </a:r>
            <a:endParaRPr lang="ru-BY" dirty="0"/>
          </a:p>
        </p:txBody>
      </p:sp>
    </p:spTree>
    <p:extLst>
      <p:ext uri="{BB962C8B-B14F-4D97-AF65-F5344CB8AC3E}">
        <p14:creationId xmlns:p14="http://schemas.microsoft.com/office/powerpoint/2010/main" val="3220569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4ECC711-7428-6709-59B3-1898D78F305F}"/>
              </a:ext>
            </a:extLst>
          </p:cNvPr>
          <p:cNvSpPr>
            <a:spLocks noGrp="1"/>
          </p:cNvSpPr>
          <p:nvPr>
            <p:ph type="title"/>
          </p:nvPr>
        </p:nvSpPr>
        <p:spPr>
          <a:xfrm>
            <a:off x="715651" y="0"/>
            <a:ext cx="10515600" cy="1325563"/>
          </a:xfrm>
        </p:spPr>
        <p:txBody>
          <a:bodyPr/>
          <a:lstStyle/>
          <a:p>
            <a:r>
              <a:rPr lang="en-US" dirty="0"/>
              <a:t>Hash function</a:t>
            </a:r>
            <a:endParaRPr lang="ru-BY" dirty="0"/>
          </a:p>
        </p:txBody>
      </p:sp>
      <p:pic>
        <p:nvPicPr>
          <p:cNvPr id="5" name="Объект 4">
            <a:extLst>
              <a:ext uri="{FF2B5EF4-FFF2-40B4-BE49-F238E27FC236}">
                <a16:creationId xmlns:a16="http://schemas.microsoft.com/office/drawing/2014/main" xmlns="" id="{DA58D993-5427-F532-F163-4705B4EEC61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6337" y="2528010"/>
            <a:ext cx="8179325" cy="3514554"/>
          </a:xfrm>
        </p:spPr>
      </p:pic>
      <p:sp>
        <p:nvSpPr>
          <p:cNvPr id="7" name="TextBox 6">
            <a:extLst>
              <a:ext uri="{FF2B5EF4-FFF2-40B4-BE49-F238E27FC236}">
                <a16:creationId xmlns:a16="http://schemas.microsoft.com/office/drawing/2014/main" xmlns="" id="{782AC6E1-F28C-30F1-8341-C9B0119A0056}"/>
              </a:ext>
            </a:extLst>
          </p:cNvPr>
          <p:cNvSpPr txBox="1"/>
          <p:nvPr/>
        </p:nvSpPr>
        <p:spPr>
          <a:xfrm>
            <a:off x="715651" y="1135947"/>
            <a:ext cx="11658599" cy="1200329"/>
          </a:xfrm>
          <a:prstGeom prst="rect">
            <a:avLst/>
          </a:prstGeom>
          <a:noFill/>
        </p:spPr>
        <p:txBody>
          <a:bodyPr wrap="square">
            <a:spAutoFit/>
          </a:bodyPr>
          <a:lstStyle/>
          <a:p>
            <a:pPr algn="just"/>
            <a:r>
              <a:rPr lang="en-US" sz="1800" dirty="0">
                <a:effectLst/>
                <a:latin typeface="Arial" panose="020B0604020202020204" pitchFamily="34" charset="0"/>
                <a:ea typeface="Calibri" panose="020F0502020204030204" pitchFamily="34" charset="0"/>
                <a:cs typeface="Arial" panose="020B0604020202020204" pitchFamily="34" charset="0"/>
              </a:rPr>
              <a:t>Hash functions are expected to meet the following requirements: </a:t>
            </a:r>
          </a:p>
          <a:p>
            <a:pPr marL="285750" indent="-285750" algn="jus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the result of hash function must be significantly different for small changes in the original message, </a:t>
            </a:r>
          </a:p>
          <a:p>
            <a:pPr marL="285750" indent="-285750" algn="jus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hash function must match each unique message with a unique hash, </a:t>
            </a:r>
          </a:p>
          <a:p>
            <a:pPr marL="285750" indent="-285750" algn="jus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hash repetitions must be excluded.</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7828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5F8B961-95AF-9E30-D4A5-FCEC99BE74DD}"/>
              </a:ext>
            </a:extLst>
          </p:cNvPr>
          <p:cNvSpPr>
            <a:spLocks noGrp="1"/>
          </p:cNvSpPr>
          <p:nvPr>
            <p:ph type="title"/>
          </p:nvPr>
        </p:nvSpPr>
        <p:spPr/>
        <p:txBody>
          <a:bodyPr/>
          <a:lstStyle/>
          <a:p>
            <a:r>
              <a:rPr lang="en-US" dirty="0"/>
              <a:t>Digital signatures</a:t>
            </a:r>
            <a:endParaRPr lang="ru-BY" dirty="0"/>
          </a:p>
        </p:txBody>
      </p:sp>
      <p:sp>
        <p:nvSpPr>
          <p:cNvPr id="3" name="Объект 2">
            <a:extLst>
              <a:ext uri="{FF2B5EF4-FFF2-40B4-BE49-F238E27FC236}">
                <a16:creationId xmlns:a16="http://schemas.microsoft.com/office/drawing/2014/main" xmlns="" id="{78941C33-CF63-301E-1614-71EEEE712A88}"/>
              </a:ext>
            </a:extLst>
          </p:cNvPr>
          <p:cNvSpPr>
            <a:spLocks noGrp="1"/>
          </p:cNvSpPr>
          <p:nvPr>
            <p:ph idx="1"/>
          </p:nvPr>
        </p:nvSpPr>
        <p:spPr/>
        <p:txBody>
          <a:bodyPr>
            <a:normAutofit lnSpcReduction="10000"/>
          </a:bodyPr>
          <a:lstStyle/>
          <a:p>
            <a:pPr marL="0" indent="0" algn="just">
              <a:buNone/>
            </a:pPr>
            <a:r>
              <a:rPr lang="en-US" sz="1800" dirty="0">
                <a:latin typeface="Arial" panose="020B0604020202020204" pitchFamily="34" charset="0"/>
                <a:ea typeface="Calibri" panose="020F0502020204030204" pitchFamily="34" charset="0"/>
                <a:cs typeface="Times New Roman" panose="02020603050405020304" pitchFamily="18" charset="0"/>
              </a:rPr>
              <a:t>S</a:t>
            </a:r>
            <a:r>
              <a:rPr lang="en-US" sz="1800" dirty="0">
                <a:effectLst/>
                <a:latin typeface="Arial" panose="020B0604020202020204" pitchFamily="34" charset="0"/>
                <a:ea typeface="Calibri" panose="020F0502020204030204" pitchFamily="34" charset="0"/>
                <a:cs typeface="Times New Roman" panose="02020603050405020304" pitchFamily="18" charset="0"/>
              </a:rPr>
              <a:t>ender:</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1. Calculate the hash of the original message using hash function. </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2. Encrypt the hash using a secret key. The result is a digital signature. </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3. Form a new message consisting of an original message and a digital signature added to it. </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en-US" sz="1800" dirty="0">
                <a:latin typeface="Arial" panose="020B0604020202020204" pitchFamily="34" charset="0"/>
                <a:ea typeface="Calibri" panose="020F0502020204030204" pitchFamily="34" charset="0"/>
                <a:cs typeface="Times New Roman" panose="02020603050405020304" pitchFamily="18" charset="0"/>
              </a:rPr>
              <a:t>R</a:t>
            </a:r>
            <a:r>
              <a:rPr lang="en-US" sz="1800" dirty="0">
                <a:effectLst/>
                <a:latin typeface="Arial" panose="020B0604020202020204" pitchFamily="34" charset="0"/>
                <a:ea typeface="Calibri" panose="020F0502020204030204" pitchFamily="34" charset="0"/>
                <a:cs typeface="Times New Roman" panose="02020603050405020304" pitchFamily="18" charset="0"/>
              </a:rPr>
              <a:t>ecipient:</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1. Calculate the message hash using a hash function. </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2. Using the public key, decrypt the digital signature and obtain the original hash.</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3. Compare calculated value with hash value extracted from digital signature. If hashes match, the signature is considered authentic. </a:t>
            </a:r>
          </a:p>
          <a:p>
            <a:pPr algn="just"/>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en-US" sz="1800" dirty="0">
                <a:effectLst/>
                <a:latin typeface="Arial" panose="020B0604020202020204" pitchFamily="34" charset="0"/>
                <a:ea typeface="Calibri" panose="020F0502020204030204" pitchFamily="34" charset="0"/>
                <a:cs typeface="Arial" panose="020B0604020202020204" pitchFamily="34" charset="0"/>
              </a:rPr>
              <a:t>It should be noted, that a digital signature can be realized based on symmetric algorithms as well, but such algorithms are applicable only for single-use signatures. It is connected with the fact that during verification of a signature the user receives half of encryption keys and later can forge the signature. This leads to the necessity to generate unique keys for each signature. </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a:p>
            <a:pPr algn="just"/>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a:p>
            <a:endParaRPr lang="ru-BY" dirty="0"/>
          </a:p>
        </p:txBody>
      </p:sp>
    </p:spTree>
    <p:extLst>
      <p:ext uri="{BB962C8B-B14F-4D97-AF65-F5344CB8AC3E}">
        <p14:creationId xmlns:p14="http://schemas.microsoft.com/office/powerpoint/2010/main" val="176643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2EC3889-DCA4-D2D9-1511-CBE2077FC3DA}"/>
              </a:ext>
            </a:extLst>
          </p:cNvPr>
          <p:cNvSpPr>
            <a:spLocks noGrp="1"/>
          </p:cNvSpPr>
          <p:nvPr>
            <p:ph type="title"/>
          </p:nvPr>
        </p:nvSpPr>
        <p:spPr/>
        <p:txBody>
          <a:bodyPr>
            <a:noAutofit/>
          </a:bodyPr>
          <a:lstStyle/>
          <a:p>
            <a:r>
              <a:rPr lang="en-US" b="1" dirty="0"/>
              <a:t>The importance of public key cryptosystems</a:t>
            </a:r>
            <a:endParaRPr lang="ru-BY" b="1" dirty="0"/>
          </a:p>
        </p:txBody>
      </p:sp>
      <p:sp>
        <p:nvSpPr>
          <p:cNvPr id="3" name="Объект 2">
            <a:extLst>
              <a:ext uri="{FF2B5EF4-FFF2-40B4-BE49-F238E27FC236}">
                <a16:creationId xmlns:a16="http://schemas.microsoft.com/office/drawing/2014/main" xmlns="" id="{39AF0847-E5A6-8E58-934A-84AD4E097D4D}"/>
              </a:ext>
            </a:extLst>
          </p:cNvPr>
          <p:cNvSpPr>
            <a:spLocks noGrp="1"/>
          </p:cNvSpPr>
          <p:nvPr>
            <p:ph idx="1"/>
          </p:nvPr>
        </p:nvSpPr>
        <p:spPr/>
        <p:txBody>
          <a:bodyPr>
            <a:normAutofit/>
          </a:bodyPr>
          <a:lstStyle/>
          <a:p>
            <a:r>
              <a:rPr lang="en-US" sz="4000" dirty="0"/>
              <a:t>Message encryption</a:t>
            </a:r>
          </a:p>
          <a:p>
            <a:pPr lvl="1"/>
            <a:r>
              <a:rPr lang="en-US" sz="3600" dirty="0"/>
              <a:t>E-mails</a:t>
            </a:r>
          </a:p>
          <a:p>
            <a:pPr lvl="1"/>
            <a:r>
              <a:rPr lang="en-US" sz="3600" dirty="0"/>
              <a:t>Banking transactions</a:t>
            </a:r>
          </a:p>
          <a:p>
            <a:pPr lvl="1"/>
            <a:r>
              <a:rPr lang="en-US" sz="3600" dirty="0"/>
              <a:t>Communications</a:t>
            </a:r>
          </a:p>
          <a:p>
            <a:r>
              <a:rPr lang="en-US" sz="4000" dirty="0"/>
              <a:t>Digital signatures</a:t>
            </a:r>
          </a:p>
          <a:p>
            <a:r>
              <a:rPr lang="en-US" sz="4000" dirty="0"/>
              <a:t>Digital cash</a:t>
            </a:r>
            <a:endParaRPr lang="ru-BY" sz="4000" dirty="0"/>
          </a:p>
        </p:txBody>
      </p:sp>
    </p:spTree>
    <p:extLst>
      <p:ext uri="{BB962C8B-B14F-4D97-AF65-F5344CB8AC3E}">
        <p14:creationId xmlns:p14="http://schemas.microsoft.com/office/powerpoint/2010/main" val="321037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ABACEB2-0599-6189-D046-471B045AD3FA}"/>
              </a:ext>
            </a:extLst>
          </p:cNvPr>
          <p:cNvSpPr>
            <a:spLocks noGrp="1"/>
          </p:cNvSpPr>
          <p:nvPr>
            <p:ph type="title"/>
          </p:nvPr>
        </p:nvSpPr>
        <p:spPr/>
        <p:txBody>
          <a:bodyPr/>
          <a:lstStyle/>
          <a:p>
            <a:pPr algn="ctr"/>
            <a:r>
              <a:rPr lang="en-US" dirty="0"/>
              <a:t>Symmetric encryption algorithms use a single secret key to encrypt and decrypt messages</a:t>
            </a:r>
            <a:endParaRPr lang="ru-BY" dirty="0"/>
          </a:p>
        </p:txBody>
      </p:sp>
      <p:pic>
        <p:nvPicPr>
          <p:cNvPr id="9" name="Объект 8">
            <a:extLst>
              <a:ext uri="{FF2B5EF4-FFF2-40B4-BE49-F238E27FC236}">
                <a16:creationId xmlns:a16="http://schemas.microsoft.com/office/drawing/2014/main" xmlns="" id="{4D99BF20-CCFF-92D3-7790-2E89918B245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8795" y="1946634"/>
            <a:ext cx="8994409" cy="3945118"/>
          </a:xfrm>
        </p:spPr>
      </p:pic>
    </p:spTree>
    <p:extLst>
      <p:ext uri="{BB962C8B-B14F-4D97-AF65-F5344CB8AC3E}">
        <p14:creationId xmlns:p14="http://schemas.microsoft.com/office/powerpoint/2010/main" val="1107567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B093504-5588-5BA2-D1B4-72BF6D8BF882}"/>
              </a:ext>
            </a:extLst>
          </p:cNvPr>
          <p:cNvSpPr>
            <a:spLocks noGrp="1"/>
          </p:cNvSpPr>
          <p:nvPr>
            <p:ph type="title"/>
          </p:nvPr>
        </p:nvSpPr>
        <p:spPr/>
        <p:txBody>
          <a:bodyPr/>
          <a:lstStyle/>
          <a:p>
            <a:r>
              <a:rPr lang="en-US" dirty="0"/>
              <a:t>Disadvantages:</a:t>
            </a:r>
            <a:endParaRPr lang="ru-BY" dirty="0"/>
          </a:p>
        </p:txBody>
      </p:sp>
      <p:sp>
        <p:nvSpPr>
          <p:cNvPr id="4" name="Rectangle 1">
            <a:extLst>
              <a:ext uri="{FF2B5EF4-FFF2-40B4-BE49-F238E27FC236}">
                <a16:creationId xmlns:a16="http://schemas.microsoft.com/office/drawing/2014/main" xmlns="" id="{D6C1C0A4-124A-65E9-BE8C-ABB5F61B0C9D}"/>
              </a:ext>
            </a:extLst>
          </p:cNvPr>
          <p:cNvSpPr>
            <a:spLocks noGrp="1" noChangeArrowheads="1"/>
          </p:cNvSpPr>
          <p:nvPr>
            <p:ph idx="1"/>
          </p:nvPr>
        </p:nvSpPr>
        <p:spPr bwMode="auto">
          <a:xfrm>
            <a:off x="838200" y="1690688"/>
            <a:ext cx="105156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1" i="0" u="none" strike="noStrike" cap="none" normalizeH="0" baseline="0" dirty="0">
                <a:ln>
                  <a:noFill/>
                </a:ln>
                <a:solidFill>
                  <a:schemeClr val="tx1"/>
                </a:solidFill>
                <a:effectLst/>
                <a:latin typeface="Arial" panose="020B0604020202020204" pitchFamily="34" charset="0"/>
              </a:rPr>
              <a:t>Key </a:t>
            </a:r>
            <a:r>
              <a:rPr kumimoji="0" lang="ru-BY" altLang="ru-BY" sz="1800" b="1" i="0" u="none" strike="noStrike" cap="none" normalizeH="0" baseline="0" dirty="0" err="1">
                <a:ln>
                  <a:noFill/>
                </a:ln>
                <a:solidFill>
                  <a:schemeClr val="tx1"/>
                </a:solidFill>
                <a:effectLst/>
                <a:latin typeface="Arial" panose="020B0604020202020204" pitchFamily="34" charset="0"/>
              </a:rPr>
              <a:t>distribution</a:t>
            </a:r>
            <a:r>
              <a:rPr kumimoji="0" lang="ru-BY" altLang="ru-BY" sz="1800" b="0" i="0" u="none" strike="noStrike" cap="none" normalizeH="0" baseline="0" dirty="0">
                <a:ln>
                  <a:noFill/>
                </a:ln>
                <a:solidFill>
                  <a:schemeClr val="tx1"/>
                </a:solidFill>
                <a:effectLst/>
                <a:latin typeface="Arial" panose="020B0604020202020204" pitchFamily="34" charset="0"/>
              </a:rPr>
              <a:t>: In </a:t>
            </a:r>
            <a:r>
              <a:rPr kumimoji="0" lang="ru-BY" altLang="ru-BY" sz="1800" b="0" i="0" u="none" strike="noStrike" cap="none" normalizeH="0" baseline="0" dirty="0" err="1">
                <a:ln>
                  <a:noFill/>
                </a:ln>
                <a:solidFill>
                  <a:schemeClr val="tx1"/>
                </a:solidFill>
                <a:effectLst/>
                <a:latin typeface="Arial" panose="020B0604020202020204" pitchFamily="34" charset="0"/>
              </a:rPr>
              <a:t>symmetric</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cryptosystems</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both</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the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sender</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and</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receiver</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need</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to</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have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the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same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key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to</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encrypt</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and</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decrypt</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the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message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However</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securely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sharing</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the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key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between</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the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two</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parties</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can</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be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difficult</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especially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if</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they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are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geographically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distant</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or</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have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different</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security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policies</a:t>
            </a:r>
            <a:r>
              <a:rPr kumimoji="0" lang="ru-BY" altLang="ru-BY" sz="1800" b="0" i="0" u="none" strike="noStrike" cap="none" normalizeH="0" baseline="0" dirty="0">
                <a:ln>
                  <a:noFill/>
                </a:ln>
                <a:solidFill>
                  <a:schemeClr val="tx1"/>
                </a:solidFill>
                <a:effectLst/>
                <a:latin typeface="Arial" panose="020B0604020202020204" pitchFamily="34" charset="0"/>
              </a:rPr>
              <a:t>.</a:t>
            </a:r>
            <a:endParaRPr kumimoji="0" lang="en-US" altLang="ru-BY"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ru-BY" altLang="ru-BY"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1" i="0" u="none" strike="noStrike" cap="none" normalizeH="0" baseline="0" dirty="0">
                <a:ln>
                  <a:noFill/>
                </a:ln>
                <a:solidFill>
                  <a:schemeClr val="tx1"/>
                </a:solidFill>
                <a:effectLst/>
                <a:latin typeface="Arial" panose="020B0604020202020204" pitchFamily="34" charset="0"/>
              </a:rPr>
              <a:t>Key </a:t>
            </a:r>
            <a:r>
              <a:rPr kumimoji="0" lang="ru-BY" altLang="ru-BY" sz="1800" b="1" i="0" u="none" strike="noStrike" cap="none" normalizeH="0" baseline="0" dirty="0" err="1">
                <a:ln>
                  <a:noFill/>
                </a:ln>
                <a:solidFill>
                  <a:schemeClr val="tx1"/>
                </a:solidFill>
                <a:effectLst/>
                <a:latin typeface="Arial" panose="020B0604020202020204" pitchFamily="34" charset="0"/>
              </a:rPr>
              <a:t>management</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Symmetric</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keys</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are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typically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used</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for</a:t>
            </a:r>
            <a:r>
              <a:rPr kumimoji="0" lang="ru-BY" altLang="ru-BY" sz="1800" b="0" i="0" u="none" strike="noStrike" cap="none" normalizeH="0" baseline="0" dirty="0">
                <a:ln>
                  <a:noFill/>
                </a:ln>
                <a:solidFill>
                  <a:schemeClr val="tx1"/>
                </a:solidFill>
                <a:effectLst/>
                <a:latin typeface="Arial" panose="020B0604020202020204" pitchFamily="34" charset="0"/>
              </a:rPr>
              <a:t> a </a:t>
            </a:r>
            <a:r>
              <a:rPr kumimoji="0" lang="ru-BY" altLang="ru-BY" sz="1800" b="0" i="0" u="none" strike="noStrike" cap="none" normalizeH="0" baseline="0" dirty="0" err="1">
                <a:ln>
                  <a:noFill/>
                </a:ln>
                <a:solidFill>
                  <a:schemeClr val="tx1"/>
                </a:solidFill>
                <a:effectLst/>
                <a:latin typeface="Arial" panose="020B0604020202020204" pitchFamily="34" charset="0"/>
              </a:rPr>
              <a:t>limited</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time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e.g</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for</a:t>
            </a:r>
            <a:r>
              <a:rPr kumimoji="0" lang="ru-BY" altLang="ru-BY" sz="1800" b="0" i="0" u="none" strike="noStrike" cap="none" normalizeH="0" baseline="0" dirty="0">
                <a:ln>
                  <a:noFill/>
                </a:ln>
                <a:solidFill>
                  <a:schemeClr val="tx1"/>
                </a:solidFill>
                <a:effectLst/>
                <a:latin typeface="Arial" panose="020B0604020202020204" pitchFamily="34" charset="0"/>
              </a:rPr>
              <a:t> a </a:t>
            </a:r>
            <a:r>
              <a:rPr kumimoji="0" lang="ru-BY" altLang="ru-BY" sz="1800" b="0" i="0" u="none" strike="noStrike" cap="none" normalizeH="0" baseline="0" dirty="0" err="1">
                <a:ln>
                  <a:noFill/>
                </a:ln>
                <a:solidFill>
                  <a:schemeClr val="tx1"/>
                </a:solidFill>
                <a:effectLst/>
                <a:latin typeface="Arial" panose="020B0604020202020204" pitchFamily="34" charset="0"/>
              </a:rPr>
              <a:t>single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session</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and</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then</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discarded</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or</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replaced</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with</a:t>
            </a:r>
            <a:r>
              <a:rPr kumimoji="0" lang="ru-BY" altLang="ru-BY" sz="1800" b="0" i="0" u="none" strike="noStrike" cap="none" normalizeH="0" baseline="0" dirty="0">
                <a:ln>
                  <a:noFill/>
                </a:ln>
                <a:solidFill>
                  <a:schemeClr val="tx1"/>
                </a:solidFill>
                <a:effectLst/>
                <a:latin typeface="Arial" panose="020B0604020202020204" pitchFamily="34" charset="0"/>
              </a:rPr>
              <a:t> a </a:t>
            </a:r>
            <a:r>
              <a:rPr kumimoji="0" lang="ru-BY" altLang="ru-BY" sz="1800" b="0" i="0" u="none" strike="noStrike" cap="none" normalizeH="0" baseline="0" dirty="0" err="1">
                <a:ln>
                  <a:noFill/>
                </a:ln>
                <a:solidFill>
                  <a:schemeClr val="tx1"/>
                </a:solidFill>
                <a:effectLst/>
                <a:latin typeface="Arial" panose="020B0604020202020204" pitchFamily="34" charset="0"/>
              </a:rPr>
              <a:t>new</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key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Managing</a:t>
            </a:r>
            <a:r>
              <a:rPr kumimoji="0" lang="ru-BY" altLang="ru-BY" sz="1800" b="0" i="0" u="none" strike="noStrike" cap="none" normalizeH="0" baseline="0" dirty="0">
                <a:ln>
                  <a:noFill/>
                </a:ln>
                <a:solidFill>
                  <a:schemeClr val="tx1"/>
                </a:solidFill>
                <a:effectLst/>
                <a:latin typeface="Arial" panose="020B0604020202020204" pitchFamily="34" charset="0"/>
              </a:rPr>
              <a:t> a </a:t>
            </a:r>
            <a:r>
              <a:rPr kumimoji="0" lang="ru-BY" altLang="ru-BY" sz="1800" b="0" i="0" u="none" strike="noStrike" cap="none" normalizeH="0" baseline="0" dirty="0" err="1">
                <a:ln>
                  <a:noFill/>
                </a:ln>
                <a:solidFill>
                  <a:schemeClr val="tx1"/>
                </a:solidFill>
                <a:effectLst/>
                <a:latin typeface="Arial" panose="020B0604020202020204" pitchFamily="34" charset="0"/>
              </a:rPr>
              <a:t>large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number</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of</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keys</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can</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be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challenging</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especially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if</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they</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are</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used</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across</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different</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systems</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or</a:t>
            </a:r>
            <a:r>
              <a:rPr kumimoji="0" lang="ru-BY" altLang="ru-BY" sz="1800" b="0" i="0" u="none" strike="noStrike" cap="none" normalizeH="0" baseline="0" dirty="0">
                <a:ln>
                  <a:noFill/>
                </a:ln>
                <a:solidFill>
                  <a:schemeClr val="tx1"/>
                </a:solidFill>
                <a:effectLst/>
                <a:latin typeface="Arial" panose="020B0604020202020204" pitchFamily="34" charset="0"/>
              </a:rPr>
              <a:t> </a:t>
            </a:r>
            <a:r>
              <a:rPr kumimoji="0" lang="ru-BY" altLang="ru-BY" sz="1800" b="0" i="0" u="none" strike="noStrike" cap="none" normalizeH="0" baseline="0" dirty="0" err="1">
                <a:ln>
                  <a:noFill/>
                </a:ln>
                <a:solidFill>
                  <a:schemeClr val="tx1"/>
                </a:solidFill>
                <a:effectLst/>
                <a:latin typeface="Arial" panose="020B0604020202020204" pitchFamily="34" charset="0"/>
              </a:rPr>
              <a:t>applications</a:t>
            </a:r>
            <a:r>
              <a:rPr kumimoji="0" lang="ru-BY" altLang="ru-BY" sz="1800" b="0" i="0" u="none" strike="noStrike" cap="none" normalizeH="0" baseline="0" dirty="0">
                <a:ln>
                  <a:noFill/>
                </a:ln>
                <a:solidFill>
                  <a:schemeClr val="tx1"/>
                </a:solidFill>
                <a:effectLst/>
                <a:latin typeface="Arial" panose="020B0604020202020204" pitchFamily="34" charset="0"/>
              </a:rPr>
              <a:t>.</a:t>
            </a:r>
            <a:endParaRPr kumimoji="0" lang="en-US" altLang="ru-BY"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en-US" altLang="ru-BY"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1800" dirty="0"/>
              <a:t>    </a:t>
            </a:r>
            <a:r>
              <a:rPr lang="en-US" sz="1800" b="1" dirty="0">
                <a:latin typeface="Arial" panose="020B0604020202020204" pitchFamily="34" charset="0"/>
                <a:cs typeface="Arial" panose="020B0604020202020204" pitchFamily="34" charset="0"/>
              </a:rPr>
              <a:t>Lack of non-repudiation</a:t>
            </a:r>
            <a:r>
              <a:rPr lang="en-US" sz="1800" dirty="0">
                <a:latin typeface="Arial" panose="020B0604020202020204" pitchFamily="34" charset="0"/>
                <a:cs typeface="Arial" panose="020B0604020202020204" pitchFamily="34" charset="0"/>
              </a:rPr>
              <a:t>: Symmetric encryption only provides confidentiality, but not authentication or non-repudiation. This means that the sender of a message cannot be verified, and the receiver cannot prove to a third party that the message was indeed sent by the claimed sender.</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ru-BY" altLang="ru-BY"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02658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628C3B4-6249-07BF-1E42-67DAFF25B23A}"/>
              </a:ext>
            </a:extLst>
          </p:cNvPr>
          <p:cNvSpPr>
            <a:spLocks noGrp="1"/>
          </p:cNvSpPr>
          <p:nvPr>
            <p:ph type="title"/>
          </p:nvPr>
        </p:nvSpPr>
        <p:spPr/>
        <p:txBody>
          <a:bodyPr>
            <a:normAutofit/>
          </a:bodyPr>
          <a:lstStyle/>
          <a:p>
            <a:pPr algn="ctr"/>
            <a:r>
              <a:rPr lang="en-US" dirty="0"/>
              <a:t>Asymmetric encryption uses a pair of keys: a public key and a private key.</a:t>
            </a:r>
            <a:endParaRPr lang="ru-BY" dirty="0"/>
          </a:p>
        </p:txBody>
      </p:sp>
      <p:pic>
        <p:nvPicPr>
          <p:cNvPr id="8" name="Объект 7">
            <a:extLst>
              <a:ext uri="{FF2B5EF4-FFF2-40B4-BE49-F238E27FC236}">
                <a16:creationId xmlns:a16="http://schemas.microsoft.com/office/drawing/2014/main" xmlns="" id="{78B85C35-4568-0DC9-793E-E68DDFCAC8C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3224" y="2598613"/>
            <a:ext cx="8765552" cy="3844737"/>
          </a:xfrm>
        </p:spPr>
      </p:pic>
      <p:sp>
        <p:nvSpPr>
          <p:cNvPr id="10" name="TextBox 9">
            <a:extLst>
              <a:ext uri="{FF2B5EF4-FFF2-40B4-BE49-F238E27FC236}">
                <a16:creationId xmlns:a16="http://schemas.microsoft.com/office/drawing/2014/main" xmlns="" id="{90AC9270-B99B-D5A4-FB8D-CAAD3A36E6A0}"/>
              </a:ext>
            </a:extLst>
          </p:cNvPr>
          <p:cNvSpPr txBox="1"/>
          <p:nvPr/>
        </p:nvSpPr>
        <p:spPr>
          <a:xfrm>
            <a:off x="1241196" y="1690688"/>
            <a:ext cx="10112604" cy="646331"/>
          </a:xfrm>
          <a:prstGeom prst="rect">
            <a:avLst/>
          </a:prstGeom>
          <a:noFill/>
        </p:spPr>
        <p:txBody>
          <a:bodyPr wrap="square">
            <a:spAutoFit/>
          </a:bodyPr>
          <a:lstStyle/>
          <a:p>
            <a:pPr marL="342900" lvl="0" indent="-342900" algn="just">
              <a:buFont typeface="Arial" panose="020B0604020202020204" pitchFamily="34" charset="0"/>
              <a:buChar char="̶"/>
            </a:pPr>
            <a:r>
              <a:rPr lang="en-US" sz="1800" b="1" dirty="0">
                <a:effectLst/>
                <a:latin typeface="Arial" panose="020B0604020202020204" pitchFamily="34" charset="0"/>
                <a:ea typeface="Times New Roman" panose="02020603050405020304" pitchFamily="18" charset="0"/>
                <a:cs typeface="Arial" panose="020B0604020202020204" pitchFamily="34" charset="0"/>
              </a:rPr>
              <a:t>public key </a:t>
            </a:r>
            <a:r>
              <a:rPr lang="en-US" sz="1800" dirty="0">
                <a:effectLst/>
                <a:latin typeface="Arial" panose="020B0604020202020204" pitchFamily="34" charset="0"/>
                <a:ea typeface="Times New Roman" panose="02020603050405020304" pitchFamily="18" charset="0"/>
                <a:cs typeface="Arial" panose="020B0604020202020204" pitchFamily="34" charset="0"/>
              </a:rPr>
              <a:t>known to all users. It allows to encrypt a message or verify its author; </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Arial" panose="020B0604020202020204" pitchFamily="34" charset="0"/>
              <a:buChar char="̶"/>
            </a:pPr>
            <a:r>
              <a:rPr lang="en-US" sz="1800" b="1" dirty="0">
                <a:effectLst/>
                <a:latin typeface="Arial" panose="020B0604020202020204" pitchFamily="34" charset="0"/>
                <a:ea typeface="Times New Roman" panose="02020603050405020304" pitchFamily="18" charset="0"/>
                <a:cs typeface="Arial" panose="020B0604020202020204" pitchFamily="34" charset="0"/>
              </a:rPr>
              <a:t>private key</a:t>
            </a:r>
            <a:r>
              <a:rPr lang="en-US" sz="1800" dirty="0">
                <a:effectLst/>
                <a:latin typeface="Arial" panose="020B0604020202020204" pitchFamily="34" charset="0"/>
                <a:ea typeface="Times New Roman" panose="02020603050405020304" pitchFamily="18" charset="0"/>
                <a:cs typeface="Arial" panose="020B0604020202020204" pitchFamily="34" charset="0"/>
              </a:rPr>
              <a:t>, known only to the recipient. It is used to decrypt messages or create signatures.</a:t>
            </a:r>
            <a:endParaRPr lang="ru-BY"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5795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A3E2E89-8533-73E5-B8C5-314BDE20F63E}"/>
              </a:ext>
            </a:extLst>
          </p:cNvPr>
          <p:cNvSpPr>
            <a:spLocks noGrp="1"/>
          </p:cNvSpPr>
          <p:nvPr>
            <p:ph type="title"/>
          </p:nvPr>
        </p:nvSpPr>
        <p:spPr>
          <a:xfrm>
            <a:off x="838200" y="156752"/>
            <a:ext cx="10515600" cy="1325563"/>
          </a:xfrm>
        </p:spPr>
        <p:txBody>
          <a:bodyPr/>
          <a:lstStyle/>
          <a:p>
            <a:r>
              <a:rPr lang="en-US" dirty="0"/>
              <a:t>Communications with public key encryption</a:t>
            </a:r>
            <a:endParaRPr lang="ru-BY" dirty="0"/>
          </a:p>
        </p:txBody>
      </p:sp>
      <p:pic>
        <p:nvPicPr>
          <p:cNvPr id="5" name="Объект 4">
            <a:extLst>
              <a:ext uri="{FF2B5EF4-FFF2-40B4-BE49-F238E27FC236}">
                <a16:creationId xmlns:a16="http://schemas.microsoft.com/office/drawing/2014/main" xmlns="" id="{9B118C76-488E-D287-87B7-6A9564A32D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1726" y="1482315"/>
            <a:ext cx="10008548" cy="5375685"/>
          </a:xfrm>
        </p:spPr>
      </p:pic>
    </p:spTree>
    <p:extLst>
      <p:ext uri="{BB962C8B-B14F-4D97-AF65-F5344CB8AC3E}">
        <p14:creationId xmlns:p14="http://schemas.microsoft.com/office/powerpoint/2010/main" val="2982373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7B1BADE-F20C-16A7-91FE-C3CACEDD3935}"/>
              </a:ext>
            </a:extLst>
          </p:cNvPr>
          <p:cNvSpPr>
            <a:spLocks noGrp="1"/>
          </p:cNvSpPr>
          <p:nvPr>
            <p:ph type="title"/>
          </p:nvPr>
        </p:nvSpPr>
        <p:spPr>
          <a:xfrm>
            <a:off x="743932" y="0"/>
            <a:ext cx="10515600" cy="1325563"/>
          </a:xfrm>
        </p:spPr>
        <p:txBody>
          <a:bodyPr/>
          <a:lstStyle/>
          <a:p>
            <a:r>
              <a:rPr lang="en-US" dirty="0"/>
              <a:t>Diffie and Hellman algorithm</a:t>
            </a:r>
            <a:endParaRPr lang="ru-BY" dirty="0"/>
          </a:p>
        </p:txBody>
      </p:sp>
      <p:pic>
        <p:nvPicPr>
          <p:cNvPr id="5" name="Объект 4">
            <a:extLst>
              <a:ext uri="{FF2B5EF4-FFF2-40B4-BE49-F238E27FC236}">
                <a16:creationId xmlns:a16="http://schemas.microsoft.com/office/drawing/2014/main" xmlns="" id="{D801573D-064D-FF6F-3656-06F554DC7C5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5108" y="2156824"/>
            <a:ext cx="5801784" cy="4351338"/>
          </a:xfrm>
        </p:spPr>
      </p:pic>
      <p:sp>
        <p:nvSpPr>
          <p:cNvPr id="7" name="TextBox 6">
            <a:extLst>
              <a:ext uri="{FF2B5EF4-FFF2-40B4-BE49-F238E27FC236}">
                <a16:creationId xmlns:a16="http://schemas.microsoft.com/office/drawing/2014/main" xmlns="" id="{1375BB4B-6D6D-B090-F486-82B7CDDEBCA2}"/>
              </a:ext>
            </a:extLst>
          </p:cNvPr>
          <p:cNvSpPr txBox="1"/>
          <p:nvPr/>
        </p:nvSpPr>
        <p:spPr>
          <a:xfrm>
            <a:off x="743932" y="1157582"/>
            <a:ext cx="10515600" cy="923330"/>
          </a:xfrm>
          <a:prstGeom prst="rect">
            <a:avLst/>
          </a:prstGeom>
          <a:noFill/>
        </p:spPr>
        <p:txBody>
          <a:bodyPr wrap="square">
            <a:spAutoFit/>
          </a:bodyPr>
          <a:lstStyle/>
          <a:p>
            <a:r>
              <a:rPr lang="en-US" dirty="0">
                <a:latin typeface="Arial" panose="020B0604020202020204" pitchFamily="34" charset="0"/>
                <a:cs typeface="Arial" panose="020B0604020202020204" pitchFamily="34" charset="0"/>
              </a:rPr>
              <a:t>Diffie–Hellman key exchange is a mathematical method of securely exchanging cryptographic keys over a public channel and was one of the first public-key protocols. Named after Whitfield Diffie and Martin Hellman.</a:t>
            </a:r>
            <a:r>
              <a:rPr lang="en-US" baseline="3000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Published in 1976 by Diffie and Hellman.</a:t>
            </a:r>
            <a:endParaRPr lang="ru-BY"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8975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130276B-9F8C-FF2E-FCB5-B708968FF96E}"/>
              </a:ext>
            </a:extLst>
          </p:cNvPr>
          <p:cNvSpPr>
            <a:spLocks noGrp="1"/>
          </p:cNvSpPr>
          <p:nvPr>
            <p:ph type="title"/>
          </p:nvPr>
        </p:nvSpPr>
        <p:spPr/>
        <p:txBody>
          <a:bodyPr/>
          <a:lstStyle/>
          <a:p>
            <a:r>
              <a:rPr lang="en-US" dirty="0"/>
              <a:t>22 million digits</a:t>
            </a:r>
            <a:endParaRPr lang="ru-BY" dirty="0"/>
          </a:p>
        </p:txBody>
      </p:sp>
      <p:pic>
        <p:nvPicPr>
          <p:cNvPr id="6" name="Объект 5">
            <a:extLst>
              <a:ext uri="{FF2B5EF4-FFF2-40B4-BE49-F238E27FC236}">
                <a16:creationId xmlns:a16="http://schemas.microsoft.com/office/drawing/2014/main" xmlns="" id="{AB5465F1-4881-B461-A4DB-E987A3DF08B9}"/>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877125" y="2017141"/>
            <a:ext cx="5815584" cy="3364992"/>
          </a:xfrm>
        </p:spPr>
      </p:pic>
    </p:spTree>
    <p:extLst>
      <p:ext uri="{BB962C8B-B14F-4D97-AF65-F5344CB8AC3E}">
        <p14:creationId xmlns:p14="http://schemas.microsoft.com/office/powerpoint/2010/main" val="1767484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46E31F7-5673-B76F-4BB1-2CF4E5FE1ECB}"/>
              </a:ext>
            </a:extLst>
          </p:cNvPr>
          <p:cNvSpPr>
            <a:spLocks noGrp="1"/>
          </p:cNvSpPr>
          <p:nvPr>
            <p:ph type="title"/>
          </p:nvPr>
        </p:nvSpPr>
        <p:spPr>
          <a:xfrm>
            <a:off x="838200" y="490194"/>
            <a:ext cx="10515600" cy="1904214"/>
          </a:xfrm>
        </p:spPr>
        <p:txBody>
          <a:bodyPr>
            <a:normAutofit/>
          </a:bodyPr>
          <a:lstStyle/>
          <a:p>
            <a:r>
              <a:rPr lang="en-US" sz="4000" dirty="0"/>
              <a:t>Diffie and Hellman key distribution</a:t>
            </a:r>
            <a:r>
              <a:rPr lang="ru-RU" sz="4000" dirty="0"/>
              <a:t/>
            </a:r>
            <a:br>
              <a:rPr lang="ru-RU" sz="4000" dirty="0"/>
            </a:br>
            <a:r>
              <a:rPr lang="en-US" sz="4000" dirty="0"/>
              <a:t/>
            </a:r>
            <a:br>
              <a:rPr lang="en-US" sz="4000" dirty="0"/>
            </a:br>
            <a:r>
              <a:rPr lang="en-US" sz="4000" dirty="0"/>
              <a:t>Step 1:</a:t>
            </a:r>
            <a:endParaRPr lang="ru-BY" sz="4000" dirty="0"/>
          </a:p>
        </p:txBody>
      </p:sp>
      <p:sp>
        <p:nvSpPr>
          <p:cNvPr id="3" name="Объект 2">
            <a:extLst>
              <a:ext uri="{FF2B5EF4-FFF2-40B4-BE49-F238E27FC236}">
                <a16:creationId xmlns:a16="http://schemas.microsoft.com/office/drawing/2014/main" xmlns="" id="{9B8A8717-5856-1DA4-A9D2-DC6D5D89618A}"/>
              </a:ext>
            </a:extLst>
          </p:cNvPr>
          <p:cNvSpPr>
            <a:spLocks noGrp="1"/>
          </p:cNvSpPr>
          <p:nvPr>
            <p:ph idx="1"/>
          </p:nvPr>
        </p:nvSpPr>
        <p:spPr>
          <a:xfrm>
            <a:off x="838200" y="3044858"/>
            <a:ext cx="10515600" cy="2960016"/>
          </a:xfrm>
        </p:spPr>
        <p:txBody>
          <a:bodyPr>
            <a:normAutofit fontScale="40000" lnSpcReduction="20000"/>
          </a:bodyPr>
          <a:lstStyle/>
          <a:p>
            <a:pPr marL="342900" indent="-342900">
              <a:buFont typeface="+mj-lt"/>
              <a:buAutoNum type="arabicPeriod"/>
            </a:pPr>
            <a:r>
              <a:rPr lang="en-US" sz="4500" dirty="0">
                <a:effectLst/>
                <a:latin typeface="Arial" panose="020B0604020202020204" pitchFamily="34" charset="0"/>
                <a:ea typeface="Calibri" panose="020F0502020204030204" pitchFamily="34" charset="0"/>
                <a:cs typeface="Arial" panose="020B0604020202020204" pitchFamily="34" charset="0"/>
              </a:rPr>
              <a:t>Select a large prime number </a:t>
            </a:r>
            <a:r>
              <a:rPr lang="en-US" sz="4500" b="1" dirty="0">
                <a:effectLst/>
                <a:latin typeface="Arial" panose="020B0604020202020204" pitchFamily="34" charset="0"/>
                <a:ea typeface="Calibri" panose="020F0502020204030204" pitchFamily="34" charset="0"/>
                <a:cs typeface="Arial" panose="020B0604020202020204" pitchFamily="34" charset="0"/>
              </a:rPr>
              <a:t>q</a:t>
            </a:r>
            <a:r>
              <a:rPr lang="en-US" sz="4500" dirty="0">
                <a:effectLst/>
                <a:latin typeface="Arial" panose="020B0604020202020204" pitchFamily="34" charset="0"/>
                <a:ea typeface="Calibri" panose="020F0502020204030204" pitchFamily="34" charset="0"/>
                <a:cs typeface="Arial" panose="020B0604020202020204" pitchFamily="34" charset="0"/>
              </a:rPr>
              <a:t> </a:t>
            </a:r>
          </a:p>
          <a:p>
            <a:pPr marL="342900" indent="-342900">
              <a:buFont typeface="+mj-lt"/>
              <a:buAutoNum type="arabicPeriod"/>
            </a:pPr>
            <a:r>
              <a:rPr lang="en-US" sz="4500" dirty="0">
                <a:latin typeface="Arial" panose="020B0604020202020204" pitchFamily="34" charset="0"/>
                <a:ea typeface="Calibri" panose="020F0502020204030204" pitchFamily="34" charset="0"/>
                <a:cs typeface="Arial" panose="020B0604020202020204" pitchFamily="34" charset="0"/>
              </a:rPr>
              <a:t>Select</a:t>
            </a:r>
            <a:r>
              <a:rPr lang="en-US" sz="4500" dirty="0">
                <a:effectLst/>
                <a:latin typeface="Arial" panose="020B0604020202020204" pitchFamily="34" charset="0"/>
                <a:ea typeface="Calibri" panose="020F0502020204030204" pitchFamily="34" charset="0"/>
                <a:cs typeface="Arial" panose="020B0604020202020204" pitchFamily="34" charset="0"/>
              </a:rPr>
              <a:t> number </a:t>
            </a:r>
            <a:r>
              <a:rPr lang="en-US" sz="4500" b="1" dirty="0">
                <a:effectLst/>
                <a:latin typeface="Arial" panose="020B0604020202020204" pitchFamily="34" charset="0"/>
                <a:ea typeface="Calibri" panose="020F0502020204030204" pitchFamily="34" charset="0"/>
                <a:cs typeface="Arial" panose="020B0604020202020204" pitchFamily="34" charset="0"/>
              </a:rPr>
              <a:t>a</a:t>
            </a:r>
            <a:r>
              <a:rPr lang="en-US" sz="4500" dirty="0">
                <a:effectLst/>
                <a:latin typeface="Arial" panose="020B0604020202020204" pitchFamily="34" charset="0"/>
                <a:ea typeface="Calibri" panose="020F0502020204030204" pitchFamily="34" charset="0"/>
                <a:cs typeface="Arial" panose="020B0604020202020204" pitchFamily="34" charset="0"/>
              </a:rPr>
              <a:t>, which will be a primitive element of the finite field GF(</a:t>
            </a:r>
            <a:r>
              <a:rPr lang="en-US" sz="4500" b="1" dirty="0">
                <a:effectLst/>
                <a:latin typeface="Arial" panose="020B0604020202020204" pitchFamily="34" charset="0"/>
                <a:ea typeface="Calibri" panose="020F0502020204030204" pitchFamily="34" charset="0"/>
                <a:cs typeface="Arial" panose="020B0604020202020204" pitchFamily="34" charset="0"/>
              </a:rPr>
              <a:t>q</a:t>
            </a:r>
            <a:r>
              <a:rPr lang="en-US" sz="4500" dirty="0">
                <a:effectLst/>
                <a:latin typeface="Arial" panose="020B0604020202020204" pitchFamily="34" charset="0"/>
                <a:ea typeface="Calibri" panose="020F0502020204030204" pitchFamily="34" charset="0"/>
                <a:cs typeface="Arial" panose="020B0604020202020204" pitchFamily="34" charset="0"/>
              </a:rPr>
              <a:t>) with </a:t>
            </a:r>
            <a:r>
              <a:rPr lang="en-US" sz="4500" b="1" dirty="0">
                <a:effectLst/>
                <a:latin typeface="Arial" panose="020B0604020202020204" pitchFamily="34" charset="0"/>
                <a:ea typeface="Calibri" panose="020F0502020204030204" pitchFamily="34" charset="0"/>
                <a:cs typeface="Arial" panose="020B0604020202020204" pitchFamily="34" charset="0"/>
              </a:rPr>
              <a:t>q – 1 </a:t>
            </a:r>
            <a:r>
              <a:rPr lang="en-US" sz="4500" dirty="0">
                <a:effectLst/>
                <a:latin typeface="Arial" panose="020B0604020202020204" pitchFamily="34" charset="0"/>
                <a:ea typeface="Calibri" panose="020F0502020204030204" pitchFamily="34" charset="0"/>
                <a:cs typeface="Arial" panose="020B0604020202020204" pitchFamily="34" charset="0"/>
              </a:rPr>
              <a:t>unique elements</a:t>
            </a:r>
            <a:endParaRPr lang="ru-RU" sz="4500" dirty="0">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ru-RU" sz="4500" dirty="0">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ru-RU" sz="4500" dirty="0">
              <a:effectLst/>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ru-RU" sz="45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ru-RU" sz="45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45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US" sz="4500" dirty="0">
                <a:effectLst/>
                <a:latin typeface="Arial" panose="020B0604020202020204" pitchFamily="34" charset="0"/>
                <a:ea typeface="Calibri" panose="020F0502020204030204" pitchFamily="34" charset="0"/>
                <a:cs typeface="Arial" panose="020B0604020202020204" pitchFamily="34" charset="0"/>
              </a:rPr>
              <a:t>*q and a can be intercepted, but this will not affect the efficiency of the encryption.</a:t>
            </a:r>
            <a:endParaRPr lang="ru-BY" sz="45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ru-BY" dirty="0"/>
          </a:p>
        </p:txBody>
      </p:sp>
    </p:spTree>
    <p:extLst>
      <p:ext uri="{BB962C8B-B14F-4D97-AF65-F5344CB8AC3E}">
        <p14:creationId xmlns:p14="http://schemas.microsoft.com/office/powerpoint/2010/main" val="3457173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90C86B6-C287-2FD1-15F7-5365441FB98E}"/>
              </a:ext>
            </a:extLst>
          </p:cNvPr>
          <p:cNvSpPr>
            <a:spLocks noGrp="1"/>
          </p:cNvSpPr>
          <p:nvPr>
            <p:ph type="title"/>
          </p:nvPr>
        </p:nvSpPr>
        <p:spPr>
          <a:xfrm>
            <a:off x="838200" y="443061"/>
            <a:ext cx="10515600" cy="1690688"/>
          </a:xfrm>
        </p:spPr>
        <p:txBody>
          <a:bodyPr>
            <a:normAutofit fontScale="90000"/>
          </a:bodyPr>
          <a:lstStyle/>
          <a:p>
            <a:r>
              <a:rPr lang="en-US" dirty="0"/>
              <a:t>Diffie and Hellman key distribution</a:t>
            </a:r>
            <a:br>
              <a:rPr lang="en-US" dirty="0"/>
            </a:br>
            <a:r>
              <a:rPr lang="en-US" dirty="0"/>
              <a:t/>
            </a:r>
            <a:br>
              <a:rPr lang="en-US" dirty="0"/>
            </a:br>
            <a:r>
              <a:rPr lang="en-US" dirty="0"/>
              <a:t>Step 2:</a:t>
            </a:r>
            <a:endParaRPr lang="ru-BY" dirty="0"/>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xmlns="" id="{A2EB1A9C-9F4C-BDE3-62E6-6B7FA453F790}"/>
                  </a:ext>
                </a:extLst>
              </p:cNvPr>
              <p:cNvSpPr>
                <a:spLocks noGrp="1"/>
              </p:cNvSpPr>
              <p:nvPr>
                <p:ph idx="1"/>
              </p:nvPr>
            </p:nvSpPr>
            <p:spPr>
              <a:xfrm>
                <a:off x="838200" y="2479249"/>
                <a:ext cx="10515600" cy="3697714"/>
              </a:xfrm>
            </p:spPr>
            <p:txBody>
              <a:bodyPr/>
              <a:lstStyle/>
              <a:p>
                <a:pPr marL="342900" indent="-342900">
                  <a:buFont typeface="+mj-lt"/>
                  <a:buAutoNum type="arabicPeriod"/>
                </a:pPr>
                <a:r>
                  <a:rPr lang="en-US" sz="1800" dirty="0">
                    <a:latin typeface="Arial" panose="020B0604020202020204" pitchFamily="34" charset="0"/>
                    <a:ea typeface="Calibri" panose="020F0502020204030204" pitchFamily="34" charset="0"/>
                    <a:cs typeface="Arial" panose="020B0604020202020204" pitchFamily="34" charset="0"/>
                  </a:rPr>
                  <a:t>B</a:t>
                </a:r>
                <a:r>
                  <a:rPr lang="en-US" sz="1800" dirty="0">
                    <a:effectLst/>
                    <a:latin typeface="Arial" panose="020B0604020202020204" pitchFamily="34" charset="0"/>
                    <a:ea typeface="Calibri" panose="020F0502020204030204" pitchFamily="34" charset="0"/>
                    <a:cs typeface="Arial" panose="020B0604020202020204" pitchFamily="34" charset="0"/>
                  </a:rPr>
                  <a:t>oth users choose a secret number M in order to compute C. C is an element of GF(q) at M position. In this case, C is distributed through the open channel, which means that there is a possibility of interception by a hacker. </a:t>
                </a:r>
                <a:endParaRPr lang="en-US" sz="18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r>
                        <m:rPr>
                          <m:sty m:val="p"/>
                        </m:rPr>
                        <a:rPr lang="en-US" sz="4400" i="0">
                          <a:solidFill>
                            <a:prstClr val="black"/>
                          </a:solidFill>
                          <a:latin typeface="Cambria Math" panose="02040503050406030204" pitchFamily="18" charset="0"/>
                          <a:ea typeface="Times New Roman" panose="02020603050405020304" pitchFamily="18" charset="0"/>
                          <a:cs typeface="Arial" panose="020B0604020202020204" pitchFamily="34" charset="0"/>
                        </a:rPr>
                        <m:t>C</m:t>
                      </m:r>
                      <m: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m:t>
                      </m:r>
                      <m:sSup>
                        <m:sSupPr>
                          <m:ctrlPr>
                            <a:rPr kumimoji="0" lang="en-US" sz="4400" b="0" i="1"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ctrlPr>
                        </m:sSupPr>
                        <m:e>
                          <m:r>
                            <m:rPr>
                              <m:sty m:val="p"/>
                            </m:rP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a</m:t>
                          </m:r>
                        </m:e>
                        <m:sup>
                          <m:r>
                            <m:rPr>
                              <m:sty m:val="p"/>
                            </m:rP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M</m:t>
                          </m:r>
                        </m:sup>
                      </m:sSup>
                      <m: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 </m:t>
                      </m:r>
                      <m:r>
                        <m:rPr>
                          <m:sty m:val="p"/>
                        </m:rP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mod</m:t>
                      </m:r>
                      <m: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 </m:t>
                      </m:r>
                      <m:r>
                        <m:rPr>
                          <m:sty m:val="p"/>
                        </m:rPr>
                        <a:rPr kumimoji="0" lang="en-US" sz="4400" b="0" i="0" u="none" strike="noStrike" kern="1200" cap="none" spc="0" normalizeH="0" baseline="0" noProof="0" smtClean="0">
                          <a:ln>
                            <a:noFill/>
                          </a:ln>
                          <a:solidFill>
                            <a:prstClr val="black"/>
                          </a:solidFill>
                          <a:effectLst/>
                          <a:uLnTx/>
                          <a:uFillTx/>
                          <a:latin typeface="Cambria Math" panose="02040503050406030204" pitchFamily="18" charset="0"/>
                          <a:ea typeface="Times New Roman" panose="02020603050405020304" pitchFamily="18" charset="0"/>
                          <a:cs typeface="Arial" panose="020B0604020202020204" pitchFamily="34" charset="0"/>
                        </a:rPr>
                        <m:t>q</m:t>
                      </m:r>
                    </m:oMath>
                  </m:oMathPara>
                </a14:m>
                <a:endParaRPr kumimoji="0" lang="en-US" sz="4400" b="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Arial" panose="020B0604020202020204" pitchFamily="34" charset="0"/>
                </a:endParaRPr>
              </a:p>
              <a:p>
                <a:pPr marL="0" indent="0">
                  <a:buNone/>
                </a:pPr>
                <a:endParaRPr lang="en-US" sz="1800" dirty="0">
                  <a:latin typeface="Times New Roman" panose="02020603050405020304" pitchFamily="18" charset="0"/>
                  <a:ea typeface="Calibri" panose="020F050202020403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r>
                        <m:rPr>
                          <m:sty m:val="p"/>
                        </m:rPr>
                        <a:rPr lang="en-US" sz="4400" smtClean="0">
                          <a:effectLst/>
                          <a:latin typeface="Cambria Math" panose="02040503050406030204" pitchFamily="18" charset="0"/>
                          <a:ea typeface="Times New Roman" panose="02020603050405020304" pitchFamily="18" charset="0"/>
                          <a:cs typeface="Arial" panose="020B0604020202020204" pitchFamily="34" charset="0"/>
                        </a:rPr>
                        <m:t>M</m:t>
                      </m:r>
                      <m:r>
                        <a:rPr lang="en-US" sz="4400" smtClean="0">
                          <a:effectLst/>
                          <a:latin typeface="Cambria Math" panose="02040503050406030204" pitchFamily="18" charset="0"/>
                          <a:ea typeface="Times New Roman" panose="02020603050405020304" pitchFamily="18" charset="0"/>
                          <a:cs typeface="Arial" panose="020B0604020202020204" pitchFamily="34" charset="0"/>
                        </a:rPr>
                        <m:t>= </m:t>
                      </m:r>
                      <m:func>
                        <m:funcPr>
                          <m:ctrlPr>
                            <a:rPr lang="ru-BY" sz="4400" i="1">
                              <a:effectLst/>
                              <a:latin typeface="Cambria Math" panose="02040503050406030204" pitchFamily="18" charset="0"/>
                              <a:ea typeface="Times New Roman" panose="02020603050405020304" pitchFamily="18" charset="0"/>
                              <a:cs typeface="Arial" panose="020B0604020202020204" pitchFamily="34" charset="0"/>
                            </a:rPr>
                          </m:ctrlPr>
                        </m:funcPr>
                        <m:fName>
                          <m:sSub>
                            <m:sSubPr>
                              <m:ctrlPr>
                                <a:rPr lang="ru-BY" sz="4400" i="1">
                                  <a:effectLst/>
                                  <a:latin typeface="Cambria Math" panose="02040503050406030204" pitchFamily="18" charset="0"/>
                                  <a:ea typeface="Times New Roman" panose="02020603050405020304" pitchFamily="18" charset="0"/>
                                  <a:cs typeface="Arial" panose="020B0604020202020204" pitchFamily="34" charset="0"/>
                                </a:rPr>
                              </m:ctrlPr>
                            </m:sSubPr>
                            <m:e>
                              <m:r>
                                <m:rPr>
                                  <m:sty m:val="p"/>
                                </m:rPr>
                                <a:rPr lang="en-US" sz="4400">
                                  <a:effectLst/>
                                  <a:latin typeface="Cambria Math" panose="02040503050406030204" pitchFamily="18" charset="0"/>
                                  <a:ea typeface="Calibri" panose="020F0502020204030204" pitchFamily="34" charset="0"/>
                                  <a:cs typeface="Arial" panose="020B0604020202020204" pitchFamily="34" charset="0"/>
                                </a:rPr>
                                <m:t>log</m:t>
                              </m:r>
                            </m:e>
                            <m:sub>
                              <m:r>
                                <m:rPr>
                                  <m:sty m:val="p"/>
                                </m:rPr>
                                <a:rPr lang="en-US" sz="4400">
                                  <a:effectLst/>
                                  <a:latin typeface="Cambria Math" panose="02040503050406030204" pitchFamily="18" charset="0"/>
                                  <a:ea typeface="Times New Roman" panose="02020603050405020304" pitchFamily="18" charset="0"/>
                                  <a:cs typeface="Arial" panose="020B0604020202020204" pitchFamily="34" charset="0"/>
                                </a:rPr>
                                <m:t>a</m:t>
                              </m:r>
                            </m:sub>
                          </m:sSub>
                        </m:fName>
                        <m:e>
                          <m:r>
                            <m:rPr>
                              <m:sty m:val="p"/>
                            </m:rPr>
                            <a:rPr lang="en-US" sz="4400">
                              <a:effectLst/>
                              <a:latin typeface="Cambria Math" panose="02040503050406030204" pitchFamily="18" charset="0"/>
                              <a:ea typeface="Times New Roman" panose="02020603050405020304" pitchFamily="18" charset="0"/>
                              <a:cs typeface="Arial" panose="020B0604020202020204" pitchFamily="34" charset="0"/>
                            </a:rPr>
                            <m:t>C</m:t>
                          </m:r>
                          <m:r>
                            <a:rPr lang="en-US" sz="4400">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en-US" sz="4400">
                              <a:effectLst/>
                              <a:latin typeface="Cambria Math" panose="02040503050406030204" pitchFamily="18" charset="0"/>
                              <a:ea typeface="Times New Roman" panose="02020603050405020304" pitchFamily="18" charset="0"/>
                              <a:cs typeface="Arial" panose="020B0604020202020204" pitchFamily="34" charset="0"/>
                            </a:rPr>
                            <m:t>mod</m:t>
                          </m:r>
                          <m:r>
                            <a:rPr lang="en-US" sz="4400">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en-US" sz="4400">
                              <a:effectLst/>
                              <a:latin typeface="Cambria Math" panose="02040503050406030204" pitchFamily="18" charset="0"/>
                              <a:ea typeface="Times New Roman" panose="02020603050405020304" pitchFamily="18" charset="0"/>
                              <a:cs typeface="Arial" panose="020B0604020202020204" pitchFamily="34" charset="0"/>
                            </a:rPr>
                            <m:t>q</m:t>
                          </m:r>
                        </m:e>
                      </m:func>
                    </m:oMath>
                  </m:oMathPara>
                </a14:m>
                <a:endParaRPr lang="ru-BY" sz="4400" dirty="0"/>
              </a:p>
            </p:txBody>
          </p:sp>
        </mc:Choice>
        <mc:Fallback xmlns="">
          <p:sp>
            <p:nvSpPr>
              <p:cNvPr id="3" name="Объект 2">
                <a:extLst>
                  <a:ext uri="{FF2B5EF4-FFF2-40B4-BE49-F238E27FC236}">
                    <a16:creationId xmlns:a16="http://schemas.microsoft.com/office/drawing/2014/main" id="{A2EB1A9C-9F4C-BDE3-62E6-6B7FA453F790}"/>
                  </a:ext>
                </a:extLst>
              </p:cNvPr>
              <p:cNvSpPr>
                <a:spLocks noGrp="1" noRot="1" noChangeAspect="1" noMove="1" noResize="1" noEditPoints="1" noAdjustHandles="1" noChangeArrowheads="1" noChangeShapeType="1" noTextEdit="1"/>
              </p:cNvSpPr>
              <p:nvPr>
                <p:ph idx="1"/>
              </p:nvPr>
            </p:nvSpPr>
            <p:spPr>
              <a:xfrm>
                <a:off x="838200" y="2479249"/>
                <a:ext cx="10515600" cy="3697714"/>
              </a:xfrm>
              <a:blipFill>
                <a:blip r:embed="rId2"/>
                <a:stretch>
                  <a:fillRect l="-406" t="-1650"/>
                </a:stretch>
              </a:blipFill>
            </p:spPr>
            <p:txBody>
              <a:bodyPr/>
              <a:lstStyle/>
              <a:p>
                <a:r>
                  <a:rPr lang="ru-BY">
                    <a:noFill/>
                  </a:rPr>
                  <a:t> </a:t>
                </a:r>
              </a:p>
            </p:txBody>
          </p:sp>
        </mc:Fallback>
      </mc:AlternateContent>
    </p:spTree>
    <p:extLst>
      <p:ext uri="{BB962C8B-B14F-4D97-AF65-F5344CB8AC3E}">
        <p14:creationId xmlns:p14="http://schemas.microsoft.com/office/powerpoint/2010/main" val="22428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796</TotalTime>
  <Words>790</Words>
  <Application>Microsoft Office PowerPoint</Application>
  <PresentationFormat>Широкоэкранный</PresentationFormat>
  <Paragraphs>68</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Calibri Light</vt:lpstr>
      <vt:lpstr>Cambria Math</vt:lpstr>
      <vt:lpstr>Times New Roman</vt:lpstr>
      <vt:lpstr>Тема Office</vt:lpstr>
      <vt:lpstr>Public key cryptosystems and their application in digital signature algorithms </vt:lpstr>
      <vt:lpstr>Symmetric encryption algorithms use a single secret key to encrypt and decrypt messages</vt:lpstr>
      <vt:lpstr>Disadvantages:</vt:lpstr>
      <vt:lpstr>Asymmetric encryption uses a pair of keys: a public key and a private key.</vt:lpstr>
      <vt:lpstr>Communications with public key encryption</vt:lpstr>
      <vt:lpstr>Diffie and Hellman algorithm</vt:lpstr>
      <vt:lpstr>22 million digits</vt:lpstr>
      <vt:lpstr>Diffie and Hellman key distribution  Step 1:</vt:lpstr>
      <vt:lpstr>Diffie and Hellman key distribution  Step 2:</vt:lpstr>
      <vt:lpstr>Diffie and Hellman key distribution  Step 3:</vt:lpstr>
      <vt:lpstr>Digital signatures</vt:lpstr>
      <vt:lpstr>Digital signatures</vt:lpstr>
      <vt:lpstr>One-way function</vt:lpstr>
      <vt:lpstr>Hash function</vt:lpstr>
      <vt:lpstr>Digital signatures</vt:lpstr>
      <vt:lpstr>The importance of public key cryptosystems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key cryptosystems and their application in digital signature algorithms </dc:title>
  <dc:creator>Никита Глушаченко</dc:creator>
  <cp:lastModifiedBy>kafmpk</cp:lastModifiedBy>
  <cp:revision>7</cp:revision>
  <dcterms:created xsi:type="dcterms:W3CDTF">2023-04-12T18:13:03Z</dcterms:created>
  <dcterms:modified xsi:type="dcterms:W3CDTF">2023-04-14T09:13:35Z</dcterms:modified>
</cp:coreProperties>
</file>