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61" r:id="rId9"/>
  </p:sldIdLst>
  <p:sldSz cx="18288000" cy="10287000"/>
  <p:notesSz cx="6858000" cy="9144000"/>
  <p:embeddedFontLst>
    <p:embeddedFont>
      <p:font typeface="Jura Medium" panose="020B0604020202020204" charset="0"/>
      <p:regular r:id="rId10"/>
    </p:embeddedFont>
    <p:embeddedFont>
      <p:font typeface="Clear Sans Thin" panose="020B0604020202020204" charset="0"/>
      <p:regular r:id="rId11"/>
    </p:embeddedFont>
    <p:embeddedFont>
      <p:font typeface="Clear Sans Regular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lear Sans Thin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0987">
            <a:off x="-1297284" y="3618850"/>
            <a:ext cx="19791454" cy="60276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699" y="723900"/>
            <a:ext cx="1413510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4800" dirty="0" smtClean="0">
                <a:solidFill>
                  <a:srgbClr val="FFFFFF"/>
                </a:solidFill>
                <a:latin typeface="Jura Medium"/>
              </a:rPr>
              <a:t>E-COMMERCE IN THE PANDEMIC-ERA: ANALYSIS OF CONSUMER AND PRODUCER BEHAVIOUR CHANGES, PERSPECTIVES</a:t>
            </a:r>
            <a:endParaRPr lang="en-US" sz="4800" dirty="0">
              <a:solidFill>
                <a:srgbClr val="FFFFFF"/>
              </a:solidFill>
              <a:latin typeface="Jura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51604" y="514350"/>
            <a:ext cx="2007696" cy="20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9"/>
              </a:lnSpc>
              <a:spcBef>
                <a:spcPct val="0"/>
              </a:spcBef>
            </a:pPr>
            <a:r>
              <a:rPr lang="en-US" sz="11999" spc="-1379">
                <a:solidFill>
                  <a:srgbClr val="FFFFFF"/>
                </a:solidFill>
                <a:latin typeface="Clear Sans Regular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36609" y="8343900"/>
            <a:ext cx="283768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lear Sans Thin Bold"/>
              </a:rPr>
              <a:t>Unlocking the post-COVID marketplace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8475" flipH="1">
            <a:off x="-506461" y="2652302"/>
            <a:ext cx="16025520" cy="5820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0183" t="13172" r="7208" b="13511"/>
          <a:stretch>
            <a:fillRect/>
          </a:stretch>
        </p:blipFill>
        <p:spPr>
          <a:xfrm>
            <a:off x="2617729" y="316915"/>
            <a:ext cx="6537241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0033" y="305709"/>
            <a:ext cx="2007696" cy="20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9"/>
              </a:lnSpc>
              <a:spcBef>
                <a:spcPct val="0"/>
              </a:spcBef>
            </a:pPr>
            <a:r>
              <a:rPr lang="en-US" sz="11999" spc="-1379" dirty="0">
                <a:solidFill>
                  <a:srgbClr val="FFFFFF"/>
                </a:solidFill>
                <a:latin typeface="Clear Sans Regular Bold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750667" y="6797503"/>
            <a:ext cx="640079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Clear Sans Thin Bold"/>
              </a:rPr>
              <a:t>Unlocking the post-COVID marketplace</a:t>
            </a:r>
            <a:endParaRPr lang="en-US" sz="2400" dirty="0">
              <a:solidFill>
                <a:srgbClr val="FFFFFF"/>
              </a:solidFill>
              <a:latin typeface="Clear Sans Thin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305709"/>
            <a:ext cx="12298280" cy="22980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8639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Jura Medium"/>
              </a:rPr>
              <a:t>CONTENT OF THE ARTICLE: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26705" y="2603774"/>
            <a:ext cx="8534401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Clear Sans Thin"/>
              </a:rPr>
              <a:t>The impact of the COVID-19 pandemic on the global </a:t>
            </a:r>
            <a:r>
              <a:rPr lang="en-US" sz="4800" dirty="0" smtClean="0">
                <a:solidFill>
                  <a:srgbClr val="FFFFFF"/>
                </a:solidFill>
                <a:latin typeface="Clear Sans Thin"/>
              </a:rPr>
              <a:t>economy</a:t>
            </a:r>
            <a:endParaRPr lang="ru-RU" sz="4800" dirty="0" smtClean="0">
              <a:solidFill>
                <a:srgbClr val="FFFFFF"/>
              </a:solidFill>
              <a:latin typeface="Clear Sans Thin"/>
            </a:endParaRPr>
          </a:p>
          <a:p>
            <a:pPr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Clear Sans Thin"/>
              </a:rPr>
              <a:t>Prediction of the trend towards </a:t>
            </a:r>
            <a:r>
              <a:rPr lang="en-US" sz="4800" dirty="0" smtClean="0">
                <a:solidFill>
                  <a:srgbClr val="FFFFFF"/>
                </a:solidFill>
                <a:latin typeface="Clear Sans Thin"/>
              </a:rPr>
              <a:t>e-commerce</a:t>
            </a:r>
            <a:endParaRPr lang="ru-RU" sz="4800" dirty="0" smtClean="0">
              <a:solidFill>
                <a:srgbClr val="FFFFFF"/>
              </a:solidFill>
              <a:latin typeface="Clear Sans Thin"/>
            </a:endParaRPr>
          </a:p>
          <a:p>
            <a:pPr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Clear Sans Thin"/>
              </a:rPr>
              <a:t>Importance of mobile commerce and personalized shopping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911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15590" flipH="1">
            <a:off x="-907506" y="526722"/>
            <a:ext cx="19635939" cy="71316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68359" y="1836639"/>
            <a:ext cx="10280660" cy="1097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9"/>
              </a:lnSpc>
              <a:spcBef>
                <a:spcPct val="0"/>
              </a:spcBef>
            </a:pPr>
            <a:r>
              <a:rPr lang="en-US" sz="8000" dirty="0" smtClean="0">
                <a:solidFill>
                  <a:srgbClr val="FFFFFF"/>
                </a:solidFill>
                <a:latin typeface="Jura Medium"/>
              </a:rPr>
              <a:t>CONSEQUENCES</a:t>
            </a:r>
            <a:endParaRPr lang="en-US" sz="8000" dirty="0">
              <a:solidFill>
                <a:srgbClr val="FFFFFF"/>
              </a:solidFill>
              <a:latin typeface="Jura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187383"/>
            <a:ext cx="3196792" cy="1310429"/>
            <a:chOff x="0" y="0"/>
            <a:chExt cx="3115789" cy="1090963"/>
          </a:xfrm>
        </p:grpSpPr>
        <p:sp>
          <p:nvSpPr>
            <p:cNvPr id="5" name="TextBox 5"/>
            <p:cNvSpPr txBox="1"/>
            <p:nvPr/>
          </p:nvSpPr>
          <p:spPr>
            <a:xfrm>
              <a:off x="0" y="796191"/>
              <a:ext cx="3115789" cy="29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Clear Sans Thi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115789" cy="330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9"/>
                </a:lnSpc>
              </a:pPr>
              <a:endParaRPr lang="en-US" sz="2599" dirty="0">
                <a:solidFill>
                  <a:srgbClr val="FFFFFF"/>
                </a:solidFill>
                <a:latin typeface="Clear Sans Thin Bold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284196" y="5514542"/>
            <a:ext cx="181429" cy="18142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001000" y="5551719"/>
            <a:ext cx="181429" cy="18142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665220" y="4686300"/>
            <a:ext cx="181429" cy="18142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5384814" y="1251393"/>
            <a:ext cx="1593559" cy="20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9"/>
              </a:lnSpc>
              <a:spcBef>
                <a:spcPct val="0"/>
              </a:spcBef>
            </a:pPr>
            <a:r>
              <a:rPr lang="en-US" sz="11999" spc="-1379" dirty="0" smtClean="0">
                <a:solidFill>
                  <a:srgbClr val="FFFFFF"/>
                </a:solidFill>
                <a:latin typeface="Clear Sans Regular Bold"/>
              </a:rPr>
              <a:t>03</a:t>
            </a:r>
            <a:endParaRPr lang="en-US" sz="11999" spc="-137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725400" y="9711951"/>
            <a:ext cx="5715899" cy="4129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lear Sans Thin Bold"/>
              </a:rPr>
              <a:t>Unlocking the post-COVID marketplace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8239" y="6187383"/>
            <a:ext cx="3023585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STAGE</a:t>
            </a: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9816" y="7049959"/>
            <a:ext cx="41687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Clear Sans Thin"/>
              </a:rPr>
              <a:t>Sudden increase in demand for e-commerce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51401" y="6244024"/>
            <a:ext cx="3062057" cy="578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STAGE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62600" y="7314349"/>
            <a:ext cx="55304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Changes in consumer </a:t>
            </a:r>
            <a:r>
              <a:rPr lang="en-US" sz="5400" dirty="0" err="1" smtClean="0">
                <a:solidFill>
                  <a:srgbClr val="FFFFFF"/>
                </a:solidFill>
                <a:latin typeface="Clear Sans Thin"/>
              </a:rPr>
              <a:t>behaviour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56966" y="5438561"/>
            <a:ext cx="2997937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STAGE</a:t>
            </a: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 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502949" y="6062180"/>
            <a:ext cx="45059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Changes in producer </a:t>
            </a:r>
            <a:r>
              <a:rPr lang="en-US" sz="5400" dirty="0" err="1" smtClean="0">
                <a:solidFill>
                  <a:srgbClr val="FFFFFF"/>
                </a:solidFill>
                <a:latin typeface="Clear Sans Thin"/>
              </a:rPr>
              <a:t>behaviour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699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15590" flipH="1">
            <a:off x="-958112" y="-626305"/>
            <a:ext cx="19635939" cy="71316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6794" y="925146"/>
            <a:ext cx="1028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9"/>
              </a:lnSpc>
              <a:spcBef>
                <a:spcPct val="0"/>
              </a:spcBef>
            </a:pPr>
            <a:r>
              <a:rPr lang="en-US" sz="7199" dirty="0" smtClean="0">
                <a:solidFill>
                  <a:srgbClr val="FFFFFF"/>
                </a:solidFill>
                <a:latin typeface="Jura Medium"/>
              </a:rPr>
              <a:t>CHANGES IN PRODUCER BEHAVIOUR</a:t>
            </a:r>
            <a:endParaRPr lang="en-US" sz="7199" dirty="0">
              <a:solidFill>
                <a:srgbClr val="FFFFFF"/>
              </a:solidFill>
              <a:latin typeface="Jura Medium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262380" y="4310387"/>
            <a:ext cx="181429" cy="18142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085695" y="4669317"/>
            <a:ext cx="181429" cy="18142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0058399" y="3952921"/>
            <a:ext cx="181429" cy="18142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5204190" y="3662680"/>
            <a:ext cx="181429" cy="18142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6154400" y="303718"/>
            <a:ext cx="1593559" cy="20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9"/>
              </a:lnSpc>
              <a:spcBef>
                <a:spcPct val="0"/>
              </a:spcBef>
            </a:pPr>
            <a:r>
              <a:rPr lang="en-US" sz="11999" spc="-1379" dirty="0" smtClean="0">
                <a:solidFill>
                  <a:srgbClr val="FFFFFF"/>
                </a:solidFill>
                <a:latin typeface="Clear Sans Regular Bold"/>
              </a:rPr>
              <a:t>04</a:t>
            </a:r>
            <a:endParaRPr lang="en-US" sz="11999" spc="-137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874" y="5094115"/>
            <a:ext cx="3052438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1075" y="5763497"/>
            <a:ext cx="449279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Social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commerce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Virtual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try-on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Augmented reality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8515" y="5481463"/>
            <a:ext cx="3227165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0374" y="6135825"/>
            <a:ext cx="35535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Pivot the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strategies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Shift focus t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o </a:t>
            </a:r>
            <a:r>
              <a:rPr lang="en-US" sz="5000" dirty="0">
                <a:solidFill>
                  <a:srgbClr val="FFFFFF"/>
                </a:solidFill>
                <a:latin typeface="Clear Sans Thin"/>
              </a:rPr>
              <a:t>online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235" y="4864087"/>
            <a:ext cx="3025187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2584" y="5569282"/>
            <a:ext cx="4648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Digital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transformation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Agility in retail industry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09494" y="5055854"/>
            <a:ext cx="416330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Need in investing in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technologies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Addressing challenges in e-commerce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858580" y="4361161"/>
            <a:ext cx="2986716" cy="5594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 4</a:t>
            </a:r>
          </a:p>
        </p:txBody>
      </p:sp>
    </p:spTree>
    <p:extLst>
      <p:ext uri="{BB962C8B-B14F-4D97-AF65-F5344CB8AC3E}">
        <p14:creationId xmlns:p14="http://schemas.microsoft.com/office/powerpoint/2010/main" val="29406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6296">
            <a:off x="-4076719" y="-2686299"/>
            <a:ext cx="8760196" cy="885050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0033" y="343809"/>
            <a:ext cx="1593559" cy="204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86"/>
              </a:lnSpc>
              <a:spcBef>
                <a:spcPct val="0"/>
              </a:spcBef>
            </a:pPr>
            <a:r>
              <a:rPr lang="en-US" sz="11919" spc="-1370" dirty="0" smtClean="0">
                <a:solidFill>
                  <a:srgbClr val="FFFFFF"/>
                </a:solidFill>
                <a:latin typeface="Clear Sans Regular Bold"/>
              </a:rPr>
              <a:t>05</a:t>
            </a:r>
            <a:endParaRPr lang="en-US" sz="11919" spc="-1370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15590" flipH="1">
            <a:off x="-958112" y="-626305"/>
            <a:ext cx="19635939" cy="71316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6794" y="925146"/>
            <a:ext cx="1028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9"/>
              </a:lnSpc>
              <a:spcBef>
                <a:spcPct val="0"/>
              </a:spcBef>
            </a:pPr>
            <a:r>
              <a:rPr lang="en-US" sz="7199" dirty="0" smtClean="0">
                <a:solidFill>
                  <a:srgbClr val="FFFFFF"/>
                </a:solidFill>
                <a:latin typeface="Jura Medium"/>
              </a:rPr>
              <a:t>CHANGES IN</a:t>
            </a:r>
            <a:r>
              <a:rPr lang="ru-RU" sz="7199" dirty="0" smtClean="0">
                <a:solidFill>
                  <a:srgbClr val="FFFFFF"/>
                </a:solidFill>
                <a:latin typeface="Jura Medium"/>
              </a:rPr>
              <a:t> </a:t>
            </a:r>
            <a:r>
              <a:rPr lang="en-US" sz="7199" dirty="0" smtClean="0">
                <a:solidFill>
                  <a:srgbClr val="FFFFFF"/>
                </a:solidFill>
                <a:latin typeface="Jura Medium"/>
              </a:rPr>
              <a:t>CONSUMER BEHAVIOUR</a:t>
            </a:r>
            <a:endParaRPr lang="en-US" sz="7199" dirty="0">
              <a:solidFill>
                <a:srgbClr val="FFFFFF"/>
              </a:solidFill>
              <a:latin typeface="Jura Medium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311" y="3999822"/>
            <a:ext cx="181429" cy="18142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781800" y="4594264"/>
            <a:ext cx="181429" cy="18142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0896600" y="3860372"/>
            <a:ext cx="181429" cy="18142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5876410" y="3927484"/>
            <a:ext cx="181429" cy="18142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6383000" y="444177"/>
            <a:ext cx="1593559" cy="20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9"/>
              </a:lnSpc>
              <a:spcBef>
                <a:spcPct val="0"/>
              </a:spcBef>
            </a:pPr>
            <a:r>
              <a:rPr lang="en-US" sz="11999" spc="-1379" dirty="0" smtClean="0">
                <a:solidFill>
                  <a:srgbClr val="FFFFFF"/>
                </a:solidFill>
                <a:latin typeface="Clear Sans Regular Bold"/>
              </a:rPr>
              <a:t>06</a:t>
            </a:r>
            <a:endParaRPr lang="en-US" sz="11999" spc="-1379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029" y="4669317"/>
            <a:ext cx="3052438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231625"/>
            <a:ext cx="4800600" cy="5080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Preference for online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shopping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Types of products consumers buy</a:t>
            </a:r>
          </a:p>
          <a:p>
            <a:pPr marL="342900" indent="-342900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0" dirty="0">
              <a:solidFill>
                <a:srgbClr val="FFFFFF"/>
              </a:solidFill>
              <a:latin typeface="Clear Sans Thi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6441" y="5282377"/>
            <a:ext cx="3227165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2608" y="5972742"/>
            <a:ext cx="381542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Price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sensitivity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Contactless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payment</a:t>
            </a:r>
            <a:r>
              <a:rPr lang="en-GB" sz="5000" dirty="0" smtClean="0"/>
              <a:t>t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720" y="4580760"/>
            <a:ext cx="3025187" cy="489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</a:t>
            </a:r>
            <a:r>
              <a:rPr lang="en-US" sz="6000" dirty="0">
                <a:solidFill>
                  <a:srgbClr val="FFFFFF"/>
                </a:solidFill>
                <a:latin typeface="Clear Sans Thin Bold"/>
              </a:rPr>
              <a:t> 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1101" y="5192001"/>
            <a:ext cx="4648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Safety </a:t>
            </a: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concerns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Increase in online orders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885474" y="5527316"/>
            <a:ext cx="416330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FFFFFF"/>
                </a:solidFill>
                <a:latin typeface="Clear Sans Thin"/>
              </a:rPr>
              <a:t>Convenience</a:t>
            </a:r>
            <a:endParaRPr lang="en-US" sz="50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Clear Sans Thin"/>
              </a:rPr>
              <a:t>Rise in demand for delivery products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0" dirty="0">
              <a:solidFill>
                <a:srgbClr val="FFFFFF"/>
              </a:solidFill>
              <a:latin typeface="Clear Sans Thi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73767" y="4951900"/>
            <a:ext cx="2986716" cy="5594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5400" dirty="0">
                <a:solidFill>
                  <a:srgbClr val="FFFFFF"/>
                </a:solidFill>
                <a:latin typeface="Clear Sans Thin Bold"/>
              </a:rPr>
              <a:t>GROUP 4</a:t>
            </a:r>
          </a:p>
        </p:txBody>
      </p:sp>
    </p:spTree>
    <p:extLst>
      <p:ext uri="{BB962C8B-B14F-4D97-AF65-F5344CB8AC3E}">
        <p14:creationId xmlns:p14="http://schemas.microsoft.com/office/powerpoint/2010/main" val="26237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15590" flipH="1">
            <a:off x="-850331" y="-3674412"/>
            <a:ext cx="19635939" cy="71316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8963" flipH="1">
            <a:off x="-912937" y="6540493"/>
            <a:ext cx="19635939" cy="71316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0033" y="343809"/>
            <a:ext cx="1593559" cy="204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86"/>
              </a:lnSpc>
              <a:spcBef>
                <a:spcPct val="0"/>
              </a:spcBef>
            </a:pPr>
            <a:r>
              <a:rPr lang="en-US" sz="11919" spc="-1370" dirty="0" smtClean="0">
                <a:solidFill>
                  <a:srgbClr val="FFFFFF"/>
                </a:solidFill>
                <a:latin typeface="Clear Sans Regular Bold"/>
              </a:rPr>
              <a:t>07</a:t>
            </a:r>
            <a:endParaRPr lang="en-US" sz="11919" spc="-1370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588" y="2384768"/>
            <a:ext cx="130936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Jura Medium"/>
              </a:rPr>
              <a:t>Perspectives of E-commerce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588" y="3771900"/>
            <a:ext cx="10946395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Security </a:t>
            </a:r>
            <a:r>
              <a:rPr lang="en-US" sz="5400" dirty="0" smtClean="0">
                <a:solidFill>
                  <a:srgbClr val="FFFFFF"/>
                </a:solidFill>
                <a:latin typeface="Clear Sans Thin"/>
              </a:rPr>
              <a:t>concerns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Delivery of </a:t>
            </a:r>
            <a:r>
              <a:rPr lang="en-US" sz="5400" dirty="0" smtClean="0">
                <a:solidFill>
                  <a:srgbClr val="FFFFFF"/>
                </a:solidFill>
                <a:latin typeface="Clear Sans Thin"/>
              </a:rPr>
              <a:t>products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Mobile </a:t>
            </a:r>
            <a:r>
              <a:rPr lang="en-US" sz="5400" dirty="0" smtClean="0">
                <a:solidFill>
                  <a:srgbClr val="FFFFFF"/>
                </a:solidFill>
                <a:latin typeface="Clear Sans Thin"/>
              </a:rPr>
              <a:t>commerce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Social </a:t>
            </a:r>
            <a:r>
              <a:rPr lang="en-US" sz="5400" dirty="0" smtClean="0">
                <a:solidFill>
                  <a:srgbClr val="FFFFFF"/>
                </a:solidFill>
                <a:latin typeface="Clear Sans Thin"/>
              </a:rPr>
              <a:t>commerce</a:t>
            </a:r>
            <a:endParaRPr lang="en-US" sz="54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  <a:latin typeface="Clear Sans Thin"/>
              </a:rPr>
              <a:t>Personalized shopping experiences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FF"/>
              </a:solidFill>
              <a:latin typeface="Clear Sans Thin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FF"/>
              </a:solidFill>
              <a:latin typeface="Clear 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59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4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13295" y="-241802"/>
            <a:ext cx="19114591" cy="107706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95600" y="1709950"/>
            <a:ext cx="12649200" cy="6473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FFFFFF"/>
                </a:solidFill>
                <a:latin typeface="Jura Medium"/>
              </a:rPr>
              <a:t>RESULTS</a:t>
            </a:r>
            <a:endParaRPr lang="en-US" sz="5400" dirty="0" smtClean="0">
              <a:solidFill>
                <a:srgbClr val="FFFFFF"/>
              </a:solidFill>
              <a:latin typeface="Jura Medium"/>
            </a:endParaRP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FFFFFF"/>
                </a:solidFill>
                <a:latin typeface="Jura Medium"/>
              </a:rPr>
              <a:t>SIGNIFICANT CHANGES IN CONSUMER AND </a:t>
            </a:r>
            <a:r>
              <a:rPr lang="en-US" sz="5400" smtClean="0">
                <a:solidFill>
                  <a:srgbClr val="FFFFFF"/>
                </a:solidFill>
                <a:latin typeface="Jura Medium"/>
              </a:rPr>
              <a:t>PRODUCER </a:t>
            </a:r>
            <a:r>
              <a:rPr lang="en-US" sz="5400" smtClean="0">
                <a:solidFill>
                  <a:srgbClr val="FFFFFF"/>
                </a:solidFill>
                <a:latin typeface="Jura Medium"/>
              </a:rPr>
              <a:t>BEHAVIOUR</a:t>
            </a:r>
            <a:endParaRPr lang="en-US" sz="5400" dirty="0" smtClean="0">
              <a:solidFill>
                <a:srgbClr val="FFFFFF"/>
              </a:solidFill>
              <a:latin typeface="Jura Medium"/>
            </a:endParaRP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FFFFFF"/>
                </a:solidFill>
                <a:latin typeface="Jura Medium"/>
              </a:rPr>
              <a:t>GROWTH OF E-COMMERCE</a:t>
            </a: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FFFFFF"/>
                </a:solidFill>
                <a:latin typeface="Jura Medium"/>
              </a:rPr>
              <a:t>NEW CHALLENGES FOR BUSINESS</a:t>
            </a: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FFFFFF"/>
                </a:solidFill>
                <a:latin typeface="Jura Medium"/>
              </a:rPr>
              <a:t>ADOPTION OF NEW TECHNOLOGIES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Jura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71550"/>
            <a:ext cx="6023771" cy="30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lear Sans Thin Bold"/>
              </a:rPr>
              <a:t>Unlocking the post-COVID marketplace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200</Words>
  <Application>Microsoft Office PowerPoint</Application>
  <PresentationFormat>Произвольный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Jura Medium</vt:lpstr>
      <vt:lpstr>Clear Sans Thin</vt:lpstr>
      <vt:lpstr>Clear Sans Regular Bold</vt:lpstr>
      <vt:lpstr>Calibri</vt:lpstr>
      <vt:lpstr>Clear Sans Thin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Черный и Синий Современный Технология Архитектура Презентация</dc:title>
  <dc:creator>danchello</dc:creator>
  <cp:lastModifiedBy>Danchello </cp:lastModifiedBy>
  <cp:revision>34</cp:revision>
  <dcterms:created xsi:type="dcterms:W3CDTF">2006-08-16T00:00:00Z</dcterms:created>
  <dcterms:modified xsi:type="dcterms:W3CDTF">2023-04-15T11:10:10Z</dcterms:modified>
  <dc:identifier>DAFfiZLIm-4</dc:identifier>
</cp:coreProperties>
</file>