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147375359" r:id="rId2"/>
    <p:sldId id="2147375401" r:id="rId3"/>
    <p:sldId id="2147375375" r:id="rId4"/>
    <p:sldId id="2147375400" r:id="rId5"/>
    <p:sldId id="2147375399" r:id="rId6"/>
    <p:sldId id="2147375402" r:id="rId7"/>
    <p:sldId id="2147375403" r:id="rId8"/>
    <p:sldId id="2147375405" r:id="rId9"/>
    <p:sldId id="2147375381" r:id="rId10"/>
    <p:sldId id="2147375406" r:id="rId11"/>
    <p:sldId id="5133" r:id="rId12"/>
    <p:sldId id="2147375411" r:id="rId13"/>
    <p:sldId id="2147375412" r:id="rId14"/>
    <p:sldId id="2147375358" r:id="rId15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CE4"/>
    <a:srgbClr val="10F6FC"/>
    <a:srgbClr val="FDC7F9"/>
    <a:srgbClr val="14F814"/>
    <a:srgbClr val="66FFFF"/>
    <a:srgbClr val="FFFF00"/>
    <a:srgbClr val="D85734"/>
    <a:srgbClr val="F0F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474" autoAdjust="0"/>
    <p:restoredTop sz="87071" autoAdjust="0"/>
  </p:normalViewPr>
  <p:slideViewPr>
    <p:cSldViewPr>
      <p:cViewPr varScale="1">
        <p:scale>
          <a:sx n="79" d="100"/>
          <a:sy n="79" d="100"/>
        </p:scale>
        <p:origin x="98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8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6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649FA-2837-4C81-82F7-B80CED45542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77CE0B-2310-47BA-8D9D-C04FDD959CB1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400" b="0" i="0" baseline="0" dirty="0"/>
            <a:t>вирус, подобный A/Victoria/4897/</a:t>
          </a:r>
          <a:r>
            <a:rPr lang="ru-RU" sz="1500" b="1" i="0" baseline="0" dirty="0">
              <a:solidFill>
                <a:srgbClr val="FF0000"/>
              </a:solidFill>
            </a:rPr>
            <a:t>2022</a:t>
          </a:r>
          <a:r>
            <a:rPr lang="ru-RU" sz="1400" b="1" i="0" baseline="0" dirty="0"/>
            <a:t> </a:t>
          </a:r>
          <a:r>
            <a:rPr lang="ru-RU" sz="1400" b="0" i="0" baseline="0" dirty="0"/>
            <a:t>(H1N1)pdm09</a:t>
          </a:r>
          <a:endParaRPr lang="ru-RU" sz="1400" dirty="0"/>
        </a:p>
      </dgm:t>
    </dgm:pt>
    <dgm:pt modelId="{5F82F0B3-95F3-46BB-83E2-64DF48B37176}" type="parTrans" cxnId="{38E25A70-5AF1-473D-896B-79EC41186DE5}">
      <dgm:prSet/>
      <dgm:spPr/>
      <dgm:t>
        <a:bodyPr/>
        <a:lstStyle/>
        <a:p>
          <a:endParaRPr lang="ru-RU"/>
        </a:p>
      </dgm:t>
    </dgm:pt>
    <dgm:pt modelId="{9EE34FE2-3EC9-4E4D-8772-C4C281731690}" type="sibTrans" cxnId="{38E25A70-5AF1-473D-896B-79EC41186DE5}">
      <dgm:prSet/>
      <dgm:spPr/>
      <dgm:t>
        <a:bodyPr/>
        <a:lstStyle/>
        <a:p>
          <a:endParaRPr lang="ru-RU"/>
        </a:p>
      </dgm:t>
    </dgm:pt>
    <dgm:pt modelId="{4BD32EC6-2AB0-4DFD-B369-343AE0B5DB84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100" b="0" i="0" baseline="0" dirty="0"/>
            <a:t>вирус, подобный A/</a:t>
          </a:r>
          <a:r>
            <a:rPr lang="ru-RU" sz="1100" b="0" i="0" baseline="0" dirty="0" err="1"/>
            <a:t>Darwin</a:t>
          </a:r>
          <a:r>
            <a:rPr lang="ru-RU" sz="1100" b="0" i="0" baseline="0" dirty="0"/>
            <a:t>/9/2021 (H3N2)</a:t>
          </a:r>
          <a:endParaRPr lang="ru-RU" sz="1100" dirty="0"/>
        </a:p>
      </dgm:t>
    </dgm:pt>
    <dgm:pt modelId="{7B7D602E-1CFD-4934-8FF9-375A09C5472A}" type="parTrans" cxnId="{6B7FD241-589F-4012-86F1-83B65B3888CC}">
      <dgm:prSet/>
      <dgm:spPr/>
      <dgm:t>
        <a:bodyPr/>
        <a:lstStyle/>
        <a:p>
          <a:endParaRPr lang="ru-RU"/>
        </a:p>
      </dgm:t>
    </dgm:pt>
    <dgm:pt modelId="{20CC5125-6F21-4FA0-9097-04F8FC870A33}" type="sibTrans" cxnId="{6B7FD241-589F-4012-86F1-83B65B3888CC}">
      <dgm:prSet/>
      <dgm:spPr/>
      <dgm:t>
        <a:bodyPr/>
        <a:lstStyle/>
        <a:p>
          <a:endParaRPr lang="ru-RU"/>
        </a:p>
      </dgm:t>
    </dgm:pt>
    <dgm:pt modelId="{23A7F615-F514-412E-8AB1-C3DD847C5E93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100" b="0" i="0" baseline="0" dirty="0"/>
            <a:t>вирус, подобный B/Austria/1359417/2021 (линия B/</a:t>
          </a:r>
          <a:r>
            <a:rPr lang="ru-RU" sz="1100" b="0" i="0" baseline="0" dirty="0" err="1"/>
            <a:t>Victoria</a:t>
          </a:r>
          <a:r>
            <a:rPr lang="ru-RU" sz="1100" b="0" i="0" baseline="0" dirty="0"/>
            <a:t>) </a:t>
          </a:r>
          <a:endParaRPr lang="ru-RU" sz="1100" dirty="0"/>
        </a:p>
      </dgm:t>
    </dgm:pt>
    <dgm:pt modelId="{C57102B1-9B91-48E0-95DB-862AFF10E429}" type="parTrans" cxnId="{B0F02F46-D449-4929-8EC1-83D164FCF09B}">
      <dgm:prSet/>
      <dgm:spPr/>
      <dgm:t>
        <a:bodyPr/>
        <a:lstStyle/>
        <a:p>
          <a:endParaRPr lang="ru-RU"/>
        </a:p>
      </dgm:t>
    </dgm:pt>
    <dgm:pt modelId="{2BBD31C3-C613-4B25-A575-6856C7376925}" type="sibTrans" cxnId="{B0F02F46-D449-4929-8EC1-83D164FCF09B}">
      <dgm:prSet/>
      <dgm:spPr/>
      <dgm:t>
        <a:bodyPr/>
        <a:lstStyle/>
        <a:p>
          <a:endParaRPr lang="ru-RU"/>
        </a:p>
      </dgm:t>
    </dgm:pt>
    <dgm:pt modelId="{85B547FD-6E93-4C7D-B5F1-9534EB20A7F8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sz="1100" b="1" i="0" baseline="0" dirty="0"/>
            <a:t>вирус, подобный B/</a:t>
          </a:r>
          <a:r>
            <a:rPr lang="ru-RU" sz="1100" b="1" i="0" baseline="0" dirty="0" err="1"/>
            <a:t>Phuket</a:t>
          </a:r>
          <a:r>
            <a:rPr lang="ru-RU" sz="1100" b="1" i="0" baseline="0" dirty="0"/>
            <a:t>/3073/2013 (линия B/</a:t>
          </a:r>
          <a:r>
            <a:rPr lang="ru-RU" sz="1100" b="1" i="0" baseline="0" dirty="0" err="1"/>
            <a:t>Yamagata</a:t>
          </a:r>
          <a:r>
            <a:rPr lang="ru-RU" sz="1100" b="1" i="0" baseline="0" dirty="0"/>
            <a:t>)</a:t>
          </a:r>
          <a:endParaRPr lang="ru-RU" sz="1100" i="0" dirty="0"/>
        </a:p>
      </dgm:t>
    </dgm:pt>
    <dgm:pt modelId="{CEE2AF20-CBEE-4618-90AF-5486557F51F4}" type="parTrans" cxnId="{AEEEF618-EFA6-4515-B378-825A14808D72}">
      <dgm:prSet/>
      <dgm:spPr/>
      <dgm:t>
        <a:bodyPr/>
        <a:lstStyle/>
        <a:p>
          <a:endParaRPr lang="ru-RU"/>
        </a:p>
      </dgm:t>
    </dgm:pt>
    <dgm:pt modelId="{CFCA4905-8075-479E-BF2C-208674EFDAFC}" type="sibTrans" cxnId="{AEEEF618-EFA6-4515-B378-825A14808D72}">
      <dgm:prSet/>
      <dgm:spPr/>
      <dgm:t>
        <a:bodyPr/>
        <a:lstStyle/>
        <a:p>
          <a:endParaRPr lang="ru-RU"/>
        </a:p>
      </dgm:t>
    </dgm:pt>
    <dgm:pt modelId="{0898ABCA-B627-4A15-A910-DEAFC7870B69}" type="pres">
      <dgm:prSet presAssocID="{3C2649FA-2837-4C81-82F7-B80CED45542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29F7579-191B-441D-9FD2-C1ACDB0C0126}" type="pres">
      <dgm:prSet presAssocID="{3C2649FA-2837-4C81-82F7-B80CED455426}" presName="pyramid" presStyleLbl="node1" presStyleIdx="0" presStyleCnt="1"/>
      <dgm:spPr>
        <a:noFill/>
      </dgm:spPr>
    </dgm:pt>
    <dgm:pt modelId="{6A84D085-633F-4667-B998-A57513281402}" type="pres">
      <dgm:prSet presAssocID="{3C2649FA-2837-4C81-82F7-B80CED455426}" presName="theList" presStyleCnt="0"/>
      <dgm:spPr/>
    </dgm:pt>
    <dgm:pt modelId="{23DF79A3-11DC-416F-8A11-01D531C0A964}" type="pres">
      <dgm:prSet presAssocID="{5677CE0B-2310-47BA-8D9D-C04FDD959CB1}" presName="aNode" presStyleLbl="fgAcc1" presStyleIdx="0" presStyleCnt="4" custScaleX="117857" custScaleY="13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1F78C-0A6A-4300-AFDF-02E673672517}" type="pres">
      <dgm:prSet presAssocID="{5677CE0B-2310-47BA-8D9D-C04FDD959CB1}" presName="aSpace" presStyleCnt="0"/>
      <dgm:spPr/>
    </dgm:pt>
    <dgm:pt modelId="{32E3AFDA-3AF1-49A7-AD7C-30EEE6D00892}" type="pres">
      <dgm:prSet presAssocID="{4BD32EC6-2AB0-4DFD-B369-343AE0B5DB84}" presName="aNode" presStyleLbl="fgAcc1" presStyleIdx="1" presStyleCnt="4" custScaleX="113010" custScaleY="122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4F3CD-FFC1-4A24-A20B-FE241DBA2893}" type="pres">
      <dgm:prSet presAssocID="{4BD32EC6-2AB0-4DFD-B369-343AE0B5DB84}" presName="aSpace" presStyleCnt="0"/>
      <dgm:spPr/>
    </dgm:pt>
    <dgm:pt modelId="{60145B21-4908-40C2-9578-2B334FEFDC4A}" type="pres">
      <dgm:prSet presAssocID="{23A7F615-F514-412E-8AB1-C3DD847C5E93}" presName="aNode" presStyleLbl="fgAcc1" presStyleIdx="2" presStyleCnt="4" custScaleX="117221" custScaleY="106933" custLinFactNeighborX="-149" custLinFactNeighborY="35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26DD6-7F28-45F8-911C-5D718E22EE4A}" type="pres">
      <dgm:prSet presAssocID="{23A7F615-F514-412E-8AB1-C3DD847C5E93}" presName="aSpace" presStyleCnt="0"/>
      <dgm:spPr/>
    </dgm:pt>
    <dgm:pt modelId="{447EEB8A-DB70-4660-931A-F9F5D5100C1D}" type="pres">
      <dgm:prSet presAssocID="{85B547FD-6E93-4C7D-B5F1-9534EB20A7F8}" presName="aNode" presStyleLbl="fgAcc1" presStyleIdx="3" presStyleCnt="4" custScaleX="140834" custScaleY="160479" custLinFactNeighborX="4349" custLinFactNeighborY="23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7D6CE-9990-437C-9BAA-0D29C5F20E0E}" type="pres">
      <dgm:prSet presAssocID="{85B547FD-6E93-4C7D-B5F1-9534EB20A7F8}" presName="aSpace" presStyleCnt="0"/>
      <dgm:spPr/>
    </dgm:pt>
  </dgm:ptLst>
  <dgm:cxnLst>
    <dgm:cxn modelId="{B0F02F46-D449-4929-8EC1-83D164FCF09B}" srcId="{3C2649FA-2837-4C81-82F7-B80CED455426}" destId="{23A7F615-F514-412E-8AB1-C3DD847C5E93}" srcOrd="2" destOrd="0" parTransId="{C57102B1-9B91-48E0-95DB-862AFF10E429}" sibTransId="{2BBD31C3-C613-4B25-A575-6856C7376925}"/>
    <dgm:cxn modelId="{38E25A70-5AF1-473D-896B-79EC41186DE5}" srcId="{3C2649FA-2837-4C81-82F7-B80CED455426}" destId="{5677CE0B-2310-47BA-8D9D-C04FDD959CB1}" srcOrd="0" destOrd="0" parTransId="{5F82F0B3-95F3-46BB-83E2-64DF48B37176}" sibTransId="{9EE34FE2-3EC9-4E4D-8772-C4C281731690}"/>
    <dgm:cxn modelId="{F32B695E-EE21-4409-A8B8-9F58B1BAA9C3}" type="presOf" srcId="{3C2649FA-2837-4C81-82F7-B80CED455426}" destId="{0898ABCA-B627-4A15-A910-DEAFC7870B69}" srcOrd="0" destOrd="0" presId="urn:microsoft.com/office/officeart/2005/8/layout/pyramid2"/>
    <dgm:cxn modelId="{BA9964E9-C676-41F9-B83D-AAB50C41C5C0}" type="presOf" srcId="{23A7F615-F514-412E-8AB1-C3DD847C5E93}" destId="{60145B21-4908-40C2-9578-2B334FEFDC4A}" srcOrd="0" destOrd="0" presId="urn:microsoft.com/office/officeart/2005/8/layout/pyramid2"/>
    <dgm:cxn modelId="{8DFB09A4-E0DB-4FD2-9BB4-9E188DE930ED}" type="presOf" srcId="{85B547FD-6E93-4C7D-B5F1-9534EB20A7F8}" destId="{447EEB8A-DB70-4660-931A-F9F5D5100C1D}" srcOrd="0" destOrd="0" presId="urn:microsoft.com/office/officeart/2005/8/layout/pyramid2"/>
    <dgm:cxn modelId="{6B7FD241-589F-4012-86F1-83B65B3888CC}" srcId="{3C2649FA-2837-4C81-82F7-B80CED455426}" destId="{4BD32EC6-2AB0-4DFD-B369-343AE0B5DB84}" srcOrd="1" destOrd="0" parTransId="{7B7D602E-1CFD-4934-8FF9-375A09C5472A}" sibTransId="{20CC5125-6F21-4FA0-9097-04F8FC870A33}"/>
    <dgm:cxn modelId="{CE4E6135-C11E-4305-AEBD-7C8A871DB86E}" type="presOf" srcId="{4BD32EC6-2AB0-4DFD-B369-343AE0B5DB84}" destId="{32E3AFDA-3AF1-49A7-AD7C-30EEE6D00892}" srcOrd="0" destOrd="0" presId="urn:microsoft.com/office/officeart/2005/8/layout/pyramid2"/>
    <dgm:cxn modelId="{B55AD3CF-789E-4550-ACC1-3CD33DA51ABF}" type="presOf" srcId="{5677CE0B-2310-47BA-8D9D-C04FDD959CB1}" destId="{23DF79A3-11DC-416F-8A11-01D531C0A964}" srcOrd="0" destOrd="0" presId="urn:microsoft.com/office/officeart/2005/8/layout/pyramid2"/>
    <dgm:cxn modelId="{AEEEF618-EFA6-4515-B378-825A14808D72}" srcId="{3C2649FA-2837-4C81-82F7-B80CED455426}" destId="{85B547FD-6E93-4C7D-B5F1-9534EB20A7F8}" srcOrd="3" destOrd="0" parTransId="{CEE2AF20-CBEE-4618-90AF-5486557F51F4}" sibTransId="{CFCA4905-8075-479E-BF2C-208674EFDAFC}"/>
    <dgm:cxn modelId="{60082C43-BD0C-4850-9261-38BEB36EEBD2}" type="presParOf" srcId="{0898ABCA-B627-4A15-A910-DEAFC7870B69}" destId="{029F7579-191B-441D-9FD2-C1ACDB0C0126}" srcOrd="0" destOrd="0" presId="urn:microsoft.com/office/officeart/2005/8/layout/pyramid2"/>
    <dgm:cxn modelId="{78A0936B-B434-40C4-BD03-2FA38BAE58F1}" type="presParOf" srcId="{0898ABCA-B627-4A15-A910-DEAFC7870B69}" destId="{6A84D085-633F-4667-B998-A57513281402}" srcOrd="1" destOrd="0" presId="urn:microsoft.com/office/officeart/2005/8/layout/pyramid2"/>
    <dgm:cxn modelId="{50037744-AE94-43D3-8892-2F1DFA7149F8}" type="presParOf" srcId="{6A84D085-633F-4667-B998-A57513281402}" destId="{23DF79A3-11DC-416F-8A11-01D531C0A964}" srcOrd="0" destOrd="0" presId="urn:microsoft.com/office/officeart/2005/8/layout/pyramid2"/>
    <dgm:cxn modelId="{49680C42-CBA3-4076-A353-8893F38E609A}" type="presParOf" srcId="{6A84D085-633F-4667-B998-A57513281402}" destId="{88A1F78C-0A6A-4300-AFDF-02E673672517}" srcOrd="1" destOrd="0" presId="urn:microsoft.com/office/officeart/2005/8/layout/pyramid2"/>
    <dgm:cxn modelId="{F4872E81-F5DC-4860-983D-686FB083B74D}" type="presParOf" srcId="{6A84D085-633F-4667-B998-A57513281402}" destId="{32E3AFDA-3AF1-49A7-AD7C-30EEE6D00892}" srcOrd="2" destOrd="0" presId="urn:microsoft.com/office/officeart/2005/8/layout/pyramid2"/>
    <dgm:cxn modelId="{12C4F3F1-DCD7-43A2-876B-F46BF0E66073}" type="presParOf" srcId="{6A84D085-633F-4667-B998-A57513281402}" destId="{11C4F3CD-FFC1-4A24-A20B-FE241DBA2893}" srcOrd="3" destOrd="0" presId="urn:microsoft.com/office/officeart/2005/8/layout/pyramid2"/>
    <dgm:cxn modelId="{CC00592F-907D-4B5F-9B02-6BA647C29000}" type="presParOf" srcId="{6A84D085-633F-4667-B998-A57513281402}" destId="{60145B21-4908-40C2-9578-2B334FEFDC4A}" srcOrd="4" destOrd="0" presId="urn:microsoft.com/office/officeart/2005/8/layout/pyramid2"/>
    <dgm:cxn modelId="{30E91C00-457F-49CC-8954-1C089055C590}" type="presParOf" srcId="{6A84D085-633F-4667-B998-A57513281402}" destId="{5C626DD6-7F28-45F8-911C-5D718E22EE4A}" srcOrd="5" destOrd="0" presId="urn:microsoft.com/office/officeart/2005/8/layout/pyramid2"/>
    <dgm:cxn modelId="{1026D5D0-AF32-4FC2-AEAE-E19FA935EAC4}" type="presParOf" srcId="{6A84D085-633F-4667-B998-A57513281402}" destId="{447EEB8A-DB70-4660-931A-F9F5D5100C1D}" srcOrd="6" destOrd="0" presId="urn:microsoft.com/office/officeart/2005/8/layout/pyramid2"/>
    <dgm:cxn modelId="{6521CEE4-F151-496E-BEB4-4CC0DD189F84}" type="presParOf" srcId="{6A84D085-633F-4667-B998-A57513281402}" destId="{9C27D6CE-9990-437C-9BAA-0D29C5F20E0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5A02AD-B337-4020-AD41-DB7D962E2BE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AAEF27-CC45-44B9-915D-5D3BDBE9414F}">
      <dgm:prSet custT="1"/>
      <dgm:spPr>
        <a:ln>
          <a:solidFill>
            <a:schemeClr val="accent2">
              <a:lumMod val="25000"/>
            </a:schemeClr>
          </a:solidFill>
        </a:ln>
      </dgm:spPr>
      <dgm:t>
        <a:bodyPr/>
        <a:lstStyle/>
        <a:p>
          <a:r>
            <a:rPr lang="pt-BR" sz="1100" dirty="0"/>
            <a:t>A/Victoria/2570/</a:t>
          </a:r>
          <a:r>
            <a:rPr lang="pt-BR" sz="1200" b="1" dirty="0"/>
            <a:t>2019 </a:t>
          </a:r>
          <a:r>
            <a:rPr lang="pt-BR" sz="1100" dirty="0"/>
            <a:t>(H1N1)pdm09-подобный вирус</a:t>
          </a:r>
          <a:endParaRPr lang="ru-RU" sz="1100" dirty="0"/>
        </a:p>
      </dgm:t>
    </dgm:pt>
    <dgm:pt modelId="{5CA31AE1-614F-4BFC-B524-15DFFB21C811}" type="parTrans" cxnId="{77F1F880-DBBA-467F-94C9-F38916A1E47A}">
      <dgm:prSet/>
      <dgm:spPr/>
      <dgm:t>
        <a:bodyPr/>
        <a:lstStyle/>
        <a:p>
          <a:endParaRPr lang="ru-RU"/>
        </a:p>
      </dgm:t>
    </dgm:pt>
    <dgm:pt modelId="{034F7923-3E06-478A-8A79-5A0AFD15E853}" type="sibTrans" cxnId="{77F1F880-DBBA-467F-94C9-F38916A1E47A}">
      <dgm:prSet/>
      <dgm:spPr/>
      <dgm:t>
        <a:bodyPr/>
        <a:lstStyle/>
        <a:p>
          <a:endParaRPr lang="ru-RU"/>
        </a:p>
      </dgm:t>
    </dgm:pt>
    <dgm:pt modelId="{5C0C4B45-2E0D-42DE-9E8D-718CE3750013}">
      <dgm:prSet custT="1"/>
      <dgm:spPr>
        <a:ln>
          <a:solidFill>
            <a:schemeClr val="accent2">
              <a:lumMod val="25000"/>
            </a:schemeClr>
          </a:solidFill>
        </a:ln>
      </dgm:spPr>
      <dgm:t>
        <a:bodyPr/>
        <a:lstStyle/>
        <a:p>
          <a:r>
            <a:rPr lang="pt-BR" sz="1100" dirty="0"/>
            <a:t>A/Darwin/9/2021 (H3N2)-подобный вирус</a:t>
          </a:r>
          <a:endParaRPr lang="ru-RU" sz="1100" dirty="0"/>
        </a:p>
      </dgm:t>
    </dgm:pt>
    <dgm:pt modelId="{E4B21604-B33C-4C6B-88E8-AAA3879EB2E5}" type="parTrans" cxnId="{ECC9798E-515E-42F3-B1E6-66DE7B3A5C5D}">
      <dgm:prSet/>
      <dgm:spPr/>
      <dgm:t>
        <a:bodyPr/>
        <a:lstStyle/>
        <a:p>
          <a:endParaRPr lang="ru-RU"/>
        </a:p>
      </dgm:t>
    </dgm:pt>
    <dgm:pt modelId="{C561F353-CC8E-4EE0-BFCB-0EED0FBF36B1}" type="sibTrans" cxnId="{ECC9798E-515E-42F3-B1E6-66DE7B3A5C5D}">
      <dgm:prSet/>
      <dgm:spPr/>
      <dgm:t>
        <a:bodyPr/>
        <a:lstStyle/>
        <a:p>
          <a:endParaRPr lang="ru-RU"/>
        </a:p>
      </dgm:t>
    </dgm:pt>
    <dgm:pt modelId="{35CFB55B-9C2C-44F5-9B70-1D7C01530EF1}">
      <dgm:prSet custT="1"/>
      <dgm:spPr>
        <a:ln>
          <a:solidFill>
            <a:schemeClr val="accent2">
              <a:lumMod val="25000"/>
            </a:schemeClr>
          </a:solidFill>
        </a:ln>
      </dgm:spPr>
      <dgm:t>
        <a:bodyPr/>
        <a:lstStyle/>
        <a:p>
          <a:r>
            <a:rPr lang="en-US" sz="1100" dirty="0"/>
            <a:t>B/Austria/1359417/2021 (</a:t>
          </a:r>
          <a:r>
            <a:rPr lang="ru-RU" sz="1100" dirty="0"/>
            <a:t>линия </a:t>
          </a:r>
          <a:r>
            <a:rPr lang="en-US" sz="1100" dirty="0"/>
            <a:t>B/Victoria)-</a:t>
          </a:r>
          <a:r>
            <a:rPr lang="ru-RU" sz="1100" dirty="0"/>
            <a:t>подобный вирус</a:t>
          </a:r>
        </a:p>
      </dgm:t>
    </dgm:pt>
    <dgm:pt modelId="{8B3210DD-3686-4C30-BA67-E1D297152118}" type="parTrans" cxnId="{5A2BDD36-78C3-4BC2-80F9-45E49C87A544}">
      <dgm:prSet/>
      <dgm:spPr/>
      <dgm:t>
        <a:bodyPr/>
        <a:lstStyle/>
        <a:p>
          <a:endParaRPr lang="ru-RU"/>
        </a:p>
      </dgm:t>
    </dgm:pt>
    <dgm:pt modelId="{C312DF1E-383A-47B8-85ED-824EAD70853A}" type="sibTrans" cxnId="{5A2BDD36-78C3-4BC2-80F9-45E49C87A544}">
      <dgm:prSet/>
      <dgm:spPr/>
      <dgm:t>
        <a:bodyPr/>
        <a:lstStyle/>
        <a:p>
          <a:endParaRPr lang="ru-RU"/>
        </a:p>
      </dgm:t>
    </dgm:pt>
    <dgm:pt modelId="{D2AFADD7-2E76-437C-8443-7B07D82CB1D2}">
      <dgm:prSet custT="1"/>
      <dgm:spPr>
        <a:ln>
          <a:solidFill>
            <a:schemeClr val="accent2">
              <a:lumMod val="25000"/>
            </a:schemeClr>
          </a:solidFill>
        </a:ln>
      </dgm:spPr>
      <dgm:t>
        <a:bodyPr/>
        <a:lstStyle/>
        <a:p>
          <a:r>
            <a:rPr lang="en-US" sz="1100" dirty="0"/>
            <a:t>B/Phuket/3073/2013 (</a:t>
          </a:r>
          <a:r>
            <a:rPr lang="ru-RU" sz="1100" dirty="0"/>
            <a:t>линия </a:t>
          </a:r>
          <a:r>
            <a:rPr lang="en-US" sz="1100" dirty="0"/>
            <a:t>B/Yamagata)-</a:t>
          </a:r>
          <a:r>
            <a:rPr lang="ru-RU" sz="1100" dirty="0"/>
            <a:t>подобный вирус</a:t>
          </a:r>
        </a:p>
      </dgm:t>
    </dgm:pt>
    <dgm:pt modelId="{446F29E7-FC19-4A97-9D4B-2482929E2EA1}" type="parTrans" cxnId="{C915590C-6727-4111-B2B7-CE34BFEF8314}">
      <dgm:prSet/>
      <dgm:spPr/>
      <dgm:t>
        <a:bodyPr/>
        <a:lstStyle/>
        <a:p>
          <a:endParaRPr lang="ru-RU"/>
        </a:p>
      </dgm:t>
    </dgm:pt>
    <dgm:pt modelId="{18D757D0-88A5-4405-9E00-38E71FD31916}" type="sibTrans" cxnId="{C915590C-6727-4111-B2B7-CE34BFEF8314}">
      <dgm:prSet/>
      <dgm:spPr/>
      <dgm:t>
        <a:bodyPr/>
        <a:lstStyle/>
        <a:p>
          <a:endParaRPr lang="ru-RU"/>
        </a:p>
      </dgm:t>
    </dgm:pt>
    <dgm:pt modelId="{D5B2DCD5-F2D1-4A1C-B086-0BB61D143E7B}" type="pres">
      <dgm:prSet presAssocID="{955A02AD-B337-4020-AD41-DB7D962E2BE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DACDDB-CB8E-425D-B80E-248939D48111}" type="pres">
      <dgm:prSet presAssocID="{955A02AD-B337-4020-AD41-DB7D962E2BE8}" presName="pyramid" presStyleLbl="node1" presStyleIdx="0" presStyleCnt="1"/>
      <dgm:spPr>
        <a:noFill/>
      </dgm:spPr>
    </dgm:pt>
    <dgm:pt modelId="{221F0D08-8E64-4545-B006-E2B06BF3F2B7}" type="pres">
      <dgm:prSet presAssocID="{955A02AD-B337-4020-AD41-DB7D962E2BE8}" presName="theList" presStyleCnt="0"/>
      <dgm:spPr/>
    </dgm:pt>
    <dgm:pt modelId="{640525AD-0A48-416A-8EA8-A2D4C63A9429}" type="pres">
      <dgm:prSet presAssocID="{FCAAEF27-CC45-44B9-915D-5D3BDBE9414F}" presName="aNode" presStyleLbl="fgAcc1" presStyleIdx="0" presStyleCnt="4" custLinFactNeighborX="28" custLinFactNeighborY="58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17E50-D8FF-4D37-997F-F85A91E0086F}" type="pres">
      <dgm:prSet presAssocID="{FCAAEF27-CC45-44B9-915D-5D3BDBE9414F}" presName="aSpace" presStyleCnt="0"/>
      <dgm:spPr/>
    </dgm:pt>
    <dgm:pt modelId="{24889D6A-02FE-4142-8150-C962B59D7660}" type="pres">
      <dgm:prSet presAssocID="{5C0C4B45-2E0D-42DE-9E8D-718CE3750013}" presName="aNode" presStyleLbl="fgAcc1" presStyleIdx="1" presStyleCnt="4" custLinFactY="309" custLinFactNeighborX="21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7C3CA-8F90-46B6-8767-D93900F17EB2}" type="pres">
      <dgm:prSet presAssocID="{5C0C4B45-2E0D-42DE-9E8D-718CE3750013}" presName="aSpace" presStyleCnt="0"/>
      <dgm:spPr/>
    </dgm:pt>
    <dgm:pt modelId="{86335415-8F3C-4DAB-A22C-F1DCF2B619AB}" type="pres">
      <dgm:prSet presAssocID="{35CFB55B-9C2C-44F5-9B70-1D7C01530EF1}" presName="aNode" presStyleLbl="fgAcc1" presStyleIdx="2" presStyleCnt="4" custLinFactY="2357" custLinFactNeighborX="10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68BBB-A78A-43E5-9923-73D29EAD904F}" type="pres">
      <dgm:prSet presAssocID="{35CFB55B-9C2C-44F5-9B70-1D7C01530EF1}" presName="aSpace" presStyleCnt="0"/>
      <dgm:spPr/>
    </dgm:pt>
    <dgm:pt modelId="{4FC1C738-0BDF-4460-A43C-B358F031A3FF}" type="pres">
      <dgm:prSet presAssocID="{D2AFADD7-2E76-437C-8443-7B07D82CB1D2}" presName="aNode" presStyleLbl="fgAcc1" presStyleIdx="3" presStyleCnt="4" custLinFactNeighborX="1473" custLinFactNeighborY="9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5E52C-030F-4300-BA67-E29D84E16A96}" type="pres">
      <dgm:prSet presAssocID="{D2AFADD7-2E76-437C-8443-7B07D82CB1D2}" presName="aSpace" presStyleCnt="0"/>
      <dgm:spPr/>
    </dgm:pt>
  </dgm:ptLst>
  <dgm:cxnLst>
    <dgm:cxn modelId="{D7E65472-F24C-492F-9A22-31316E028A77}" type="presOf" srcId="{D2AFADD7-2E76-437C-8443-7B07D82CB1D2}" destId="{4FC1C738-0BDF-4460-A43C-B358F031A3FF}" srcOrd="0" destOrd="0" presId="urn:microsoft.com/office/officeart/2005/8/layout/pyramid2"/>
    <dgm:cxn modelId="{ECC9798E-515E-42F3-B1E6-66DE7B3A5C5D}" srcId="{955A02AD-B337-4020-AD41-DB7D962E2BE8}" destId="{5C0C4B45-2E0D-42DE-9E8D-718CE3750013}" srcOrd="1" destOrd="0" parTransId="{E4B21604-B33C-4C6B-88E8-AAA3879EB2E5}" sibTransId="{C561F353-CC8E-4EE0-BFCB-0EED0FBF36B1}"/>
    <dgm:cxn modelId="{DA972D89-EE3A-48B4-84DF-752E4D531CB2}" type="presOf" srcId="{FCAAEF27-CC45-44B9-915D-5D3BDBE9414F}" destId="{640525AD-0A48-416A-8EA8-A2D4C63A9429}" srcOrd="0" destOrd="0" presId="urn:microsoft.com/office/officeart/2005/8/layout/pyramid2"/>
    <dgm:cxn modelId="{77F1F880-DBBA-467F-94C9-F38916A1E47A}" srcId="{955A02AD-B337-4020-AD41-DB7D962E2BE8}" destId="{FCAAEF27-CC45-44B9-915D-5D3BDBE9414F}" srcOrd="0" destOrd="0" parTransId="{5CA31AE1-614F-4BFC-B524-15DFFB21C811}" sibTransId="{034F7923-3E06-478A-8A79-5A0AFD15E853}"/>
    <dgm:cxn modelId="{2393591C-AB2B-4EF9-9934-85875CB9401B}" type="presOf" srcId="{5C0C4B45-2E0D-42DE-9E8D-718CE3750013}" destId="{24889D6A-02FE-4142-8150-C962B59D7660}" srcOrd="0" destOrd="0" presId="urn:microsoft.com/office/officeart/2005/8/layout/pyramid2"/>
    <dgm:cxn modelId="{4F4773E2-5D86-4AD0-A1AF-4D7C26E08AE1}" type="presOf" srcId="{35CFB55B-9C2C-44F5-9B70-1D7C01530EF1}" destId="{86335415-8F3C-4DAB-A22C-F1DCF2B619AB}" srcOrd="0" destOrd="0" presId="urn:microsoft.com/office/officeart/2005/8/layout/pyramid2"/>
    <dgm:cxn modelId="{DB94D602-E27B-43B3-AFE5-2261A554B4DA}" type="presOf" srcId="{955A02AD-B337-4020-AD41-DB7D962E2BE8}" destId="{D5B2DCD5-F2D1-4A1C-B086-0BB61D143E7B}" srcOrd="0" destOrd="0" presId="urn:microsoft.com/office/officeart/2005/8/layout/pyramid2"/>
    <dgm:cxn modelId="{C915590C-6727-4111-B2B7-CE34BFEF8314}" srcId="{955A02AD-B337-4020-AD41-DB7D962E2BE8}" destId="{D2AFADD7-2E76-437C-8443-7B07D82CB1D2}" srcOrd="3" destOrd="0" parTransId="{446F29E7-FC19-4A97-9D4B-2482929E2EA1}" sibTransId="{18D757D0-88A5-4405-9E00-38E71FD31916}"/>
    <dgm:cxn modelId="{5A2BDD36-78C3-4BC2-80F9-45E49C87A544}" srcId="{955A02AD-B337-4020-AD41-DB7D962E2BE8}" destId="{35CFB55B-9C2C-44F5-9B70-1D7C01530EF1}" srcOrd="2" destOrd="0" parTransId="{8B3210DD-3686-4C30-BA67-E1D297152118}" sibTransId="{C312DF1E-383A-47B8-85ED-824EAD70853A}"/>
    <dgm:cxn modelId="{7CD000DA-DE9E-45EC-AB33-F1375AF316BE}" type="presParOf" srcId="{D5B2DCD5-F2D1-4A1C-B086-0BB61D143E7B}" destId="{EEDACDDB-CB8E-425D-B80E-248939D48111}" srcOrd="0" destOrd="0" presId="urn:microsoft.com/office/officeart/2005/8/layout/pyramid2"/>
    <dgm:cxn modelId="{02F0935F-E387-4CB8-B3EF-0A9FC07C019F}" type="presParOf" srcId="{D5B2DCD5-F2D1-4A1C-B086-0BB61D143E7B}" destId="{221F0D08-8E64-4545-B006-E2B06BF3F2B7}" srcOrd="1" destOrd="0" presId="urn:microsoft.com/office/officeart/2005/8/layout/pyramid2"/>
    <dgm:cxn modelId="{D3AA4A7B-4AD4-46EC-A518-620A703CC2BD}" type="presParOf" srcId="{221F0D08-8E64-4545-B006-E2B06BF3F2B7}" destId="{640525AD-0A48-416A-8EA8-A2D4C63A9429}" srcOrd="0" destOrd="0" presId="urn:microsoft.com/office/officeart/2005/8/layout/pyramid2"/>
    <dgm:cxn modelId="{602249B2-93FD-4896-A60D-BA2ECA6987DC}" type="presParOf" srcId="{221F0D08-8E64-4545-B006-E2B06BF3F2B7}" destId="{D5017E50-D8FF-4D37-997F-F85A91E0086F}" srcOrd="1" destOrd="0" presId="urn:microsoft.com/office/officeart/2005/8/layout/pyramid2"/>
    <dgm:cxn modelId="{B60B7B02-C92E-4004-9634-7113E69FC2A9}" type="presParOf" srcId="{221F0D08-8E64-4545-B006-E2B06BF3F2B7}" destId="{24889D6A-02FE-4142-8150-C962B59D7660}" srcOrd="2" destOrd="0" presId="urn:microsoft.com/office/officeart/2005/8/layout/pyramid2"/>
    <dgm:cxn modelId="{E00C957C-631D-4056-BF88-D34406C3369F}" type="presParOf" srcId="{221F0D08-8E64-4545-B006-E2B06BF3F2B7}" destId="{6A47C3CA-8F90-46B6-8767-D93900F17EB2}" srcOrd="3" destOrd="0" presId="urn:microsoft.com/office/officeart/2005/8/layout/pyramid2"/>
    <dgm:cxn modelId="{3CA8040B-3720-4ADF-AD23-25D29736A96C}" type="presParOf" srcId="{221F0D08-8E64-4545-B006-E2B06BF3F2B7}" destId="{86335415-8F3C-4DAB-A22C-F1DCF2B619AB}" srcOrd="4" destOrd="0" presId="urn:microsoft.com/office/officeart/2005/8/layout/pyramid2"/>
    <dgm:cxn modelId="{D6AC85CD-6456-414C-B1A2-458D58791C42}" type="presParOf" srcId="{221F0D08-8E64-4545-B006-E2B06BF3F2B7}" destId="{7B068BBB-A78A-43E5-9923-73D29EAD904F}" srcOrd="5" destOrd="0" presId="urn:microsoft.com/office/officeart/2005/8/layout/pyramid2"/>
    <dgm:cxn modelId="{CCF9D14A-D99B-4FDC-A339-E7FD9299CC6B}" type="presParOf" srcId="{221F0D08-8E64-4545-B006-E2B06BF3F2B7}" destId="{4FC1C738-0BDF-4460-A43C-B358F031A3FF}" srcOrd="6" destOrd="0" presId="urn:microsoft.com/office/officeart/2005/8/layout/pyramid2"/>
    <dgm:cxn modelId="{7729A8E2-8803-41A3-AC8B-8F682FD548ED}" type="presParOf" srcId="{221F0D08-8E64-4545-B006-E2B06BF3F2B7}" destId="{46B5E52C-030F-4300-BA67-E29D84E16A9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F41D91-226E-4E40-BF35-E2F45EBD9CD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E73683-4077-49C1-A57C-DF5FCD16C388}">
      <dgm:prSet custT="1"/>
      <dgm:spPr>
        <a:ln>
          <a:solidFill>
            <a:schemeClr val="accent2">
              <a:lumMod val="25000"/>
            </a:schemeClr>
          </a:solidFill>
        </a:ln>
      </dgm:spPr>
      <dgm:t>
        <a:bodyPr/>
        <a:lstStyle/>
        <a:p>
          <a:r>
            <a:rPr lang="ru-RU" sz="1400" dirty="0"/>
            <a:t>вирус, подобный A/Victoria/4897/</a:t>
          </a:r>
          <a:r>
            <a:rPr lang="ru-RU" sz="1400" b="1" dirty="0"/>
            <a:t>2022 </a:t>
          </a:r>
          <a:r>
            <a:rPr lang="ru-RU" sz="1400" dirty="0"/>
            <a:t>(H1N1)pdm09;</a:t>
          </a:r>
        </a:p>
      </dgm:t>
    </dgm:pt>
    <dgm:pt modelId="{D6DF7732-15B8-4529-BFC4-6C67F59D6DE0}" type="parTrans" cxnId="{37AD384D-FC31-4858-AAA2-F749B9461705}">
      <dgm:prSet/>
      <dgm:spPr/>
      <dgm:t>
        <a:bodyPr/>
        <a:lstStyle/>
        <a:p>
          <a:endParaRPr lang="ru-RU"/>
        </a:p>
      </dgm:t>
    </dgm:pt>
    <dgm:pt modelId="{596119C7-04BC-48BA-8EFE-927234794986}" type="sibTrans" cxnId="{37AD384D-FC31-4858-AAA2-F749B9461705}">
      <dgm:prSet/>
      <dgm:spPr/>
      <dgm:t>
        <a:bodyPr/>
        <a:lstStyle/>
        <a:p>
          <a:endParaRPr lang="ru-RU"/>
        </a:p>
      </dgm:t>
    </dgm:pt>
    <dgm:pt modelId="{492A2EE2-C383-4826-BA37-BA06AFB4F5CF}">
      <dgm:prSet custT="1"/>
      <dgm:spPr>
        <a:ln>
          <a:solidFill>
            <a:schemeClr val="accent2">
              <a:lumMod val="25000"/>
            </a:schemeClr>
          </a:solidFill>
        </a:ln>
      </dgm:spPr>
      <dgm:t>
        <a:bodyPr/>
        <a:lstStyle/>
        <a:p>
          <a:r>
            <a:rPr lang="ru-RU" sz="1100" dirty="0"/>
            <a:t>вирус, подобный A/</a:t>
          </a:r>
          <a:r>
            <a:rPr lang="ru-RU" sz="1100" dirty="0" err="1"/>
            <a:t>Darwin</a:t>
          </a:r>
          <a:r>
            <a:rPr lang="ru-RU" sz="1100" dirty="0"/>
            <a:t>/9/2021 (H3N2); </a:t>
          </a:r>
        </a:p>
      </dgm:t>
    </dgm:pt>
    <dgm:pt modelId="{3B38D14A-40F0-4A2C-8D07-3F821F51CF9A}" type="parTrans" cxnId="{62EDB725-FB8F-46C3-B84B-3BAC199AA6C1}">
      <dgm:prSet/>
      <dgm:spPr/>
      <dgm:t>
        <a:bodyPr/>
        <a:lstStyle/>
        <a:p>
          <a:endParaRPr lang="ru-RU"/>
        </a:p>
      </dgm:t>
    </dgm:pt>
    <dgm:pt modelId="{EC88CDEC-8DFF-4511-B7C5-5DC51F8F8D95}" type="sibTrans" cxnId="{62EDB725-FB8F-46C3-B84B-3BAC199AA6C1}">
      <dgm:prSet/>
      <dgm:spPr/>
      <dgm:t>
        <a:bodyPr/>
        <a:lstStyle/>
        <a:p>
          <a:endParaRPr lang="ru-RU"/>
        </a:p>
      </dgm:t>
    </dgm:pt>
    <dgm:pt modelId="{C8A0625B-294C-4B80-B70C-0B16D6D9D187}">
      <dgm:prSet custT="1"/>
      <dgm:spPr>
        <a:ln>
          <a:solidFill>
            <a:schemeClr val="accent2">
              <a:lumMod val="25000"/>
            </a:schemeClr>
          </a:solidFill>
        </a:ln>
      </dgm:spPr>
      <dgm:t>
        <a:bodyPr/>
        <a:lstStyle/>
        <a:p>
          <a:r>
            <a:rPr lang="ru-RU" sz="1100" dirty="0"/>
            <a:t>вирус, подобный B/Austria/1359417/2021 (линия B/Victoria</a:t>
          </a:r>
        </a:p>
      </dgm:t>
    </dgm:pt>
    <dgm:pt modelId="{D9F8F294-CBF4-480E-8179-28560AE5F4D8}" type="parTrans" cxnId="{6C68230B-BDD9-44AF-B70F-4DF280704972}">
      <dgm:prSet/>
      <dgm:spPr/>
      <dgm:t>
        <a:bodyPr/>
        <a:lstStyle/>
        <a:p>
          <a:endParaRPr lang="ru-RU"/>
        </a:p>
      </dgm:t>
    </dgm:pt>
    <dgm:pt modelId="{3353790E-A923-4BAE-851F-53BA68262887}" type="sibTrans" cxnId="{6C68230B-BDD9-44AF-B70F-4DF280704972}">
      <dgm:prSet/>
      <dgm:spPr/>
      <dgm:t>
        <a:bodyPr/>
        <a:lstStyle/>
        <a:p>
          <a:endParaRPr lang="ru-RU"/>
        </a:p>
      </dgm:t>
    </dgm:pt>
    <dgm:pt modelId="{28D2DF60-E828-4F59-88A9-FE9A8EA74F12}" type="pres">
      <dgm:prSet presAssocID="{24F41D91-226E-4E40-BF35-E2F45EBD9CD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15343A3-8C64-4C6C-ABB5-91627D15D8F3}" type="pres">
      <dgm:prSet presAssocID="{24F41D91-226E-4E40-BF35-E2F45EBD9CD9}" presName="pyramid" presStyleLbl="node1" presStyleIdx="0" presStyleCnt="1"/>
      <dgm:spPr>
        <a:noFill/>
      </dgm:spPr>
    </dgm:pt>
    <dgm:pt modelId="{4A0BF600-6843-4386-BAA4-B1E34A9F230F}" type="pres">
      <dgm:prSet presAssocID="{24F41D91-226E-4E40-BF35-E2F45EBD9CD9}" presName="theList" presStyleCnt="0"/>
      <dgm:spPr/>
    </dgm:pt>
    <dgm:pt modelId="{4C12D612-F6A8-4B75-9050-D5DEE6AB025D}" type="pres">
      <dgm:prSet presAssocID="{BDE73683-4077-49C1-A57C-DF5FCD16C388}" presName="aNode" presStyleLbl="fgAcc1" presStyleIdx="0" presStyleCnt="3" custScaleX="164656" custScaleY="97331" custLinFactNeighborX="-820" custLinFactNeighborY="-30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4B420-FF61-4C08-87D3-1448AD8CA822}" type="pres">
      <dgm:prSet presAssocID="{BDE73683-4077-49C1-A57C-DF5FCD16C388}" presName="aSpace" presStyleCnt="0"/>
      <dgm:spPr/>
    </dgm:pt>
    <dgm:pt modelId="{13F6D663-848B-4082-9C84-9DFB783089F9}" type="pres">
      <dgm:prSet presAssocID="{492A2EE2-C383-4826-BA37-BA06AFB4F5CF}" presName="aNode" presStyleLbl="fgAcc1" presStyleIdx="1" presStyleCnt="3" custScaleX="144909" custScaleY="86718" custLinFactNeighborX="-3714" custLinFactNeighborY="25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5174A-22EC-49BC-82AD-78FA00AEB473}" type="pres">
      <dgm:prSet presAssocID="{492A2EE2-C383-4826-BA37-BA06AFB4F5CF}" presName="aSpace" presStyleCnt="0"/>
      <dgm:spPr/>
    </dgm:pt>
    <dgm:pt modelId="{83B02C62-7A78-4FB9-9FCC-9B7D8AA58F52}" type="pres">
      <dgm:prSet presAssocID="{C8A0625B-294C-4B80-B70C-0B16D6D9D187}" presName="aNode" presStyleLbl="fgAcc1" presStyleIdx="2" presStyleCnt="3" custScaleX="145698" custScaleY="91298" custLinFactNeighborX="-1934" custLinFactNeighborY="68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EC153-2C7F-4327-93F3-31E8EC7A59CB}" type="pres">
      <dgm:prSet presAssocID="{C8A0625B-294C-4B80-B70C-0B16D6D9D187}" presName="aSpace" presStyleCnt="0"/>
      <dgm:spPr/>
    </dgm:pt>
  </dgm:ptLst>
  <dgm:cxnLst>
    <dgm:cxn modelId="{37AD384D-FC31-4858-AAA2-F749B9461705}" srcId="{24F41D91-226E-4E40-BF35-E2F45EBD9CD9}" destId="{BDE73683-4077-49C1-A57C-DF5FCD16C388}" srcOrd="0" destOrd="0" parTransId="{D6DF7732-15B8-4529-BFC4-6C67F59D6DE0}" sibTransId="{596119C7-04BC-48BA-8EFE-927234794986}"/>
    <dgm:cxn modelId="{62EDB725-FB8F-46C3-B84B-3BAC199AA6C1}" srcId="{24F41D91-226E-4E40-BF35-E2F45EBD9CD9}" destId="{492A2EE2-C383-4826-BA37-BA06AFB4F5CF}" srcOrd="1" destOrd="0" parTransId="{3B38D14A-40F0-4A2C-8D07-3F821F51CF9A}" sibTransId="{EC88CDEC-8DFF-4511-B7C5-5DC51F8F8D95}"/>
    <dgm:cxn modelId="{6C68230B-BDD9-44AF-B70F-4DF280704972}" srcId="{24F41D91-226E-4E40-BF35-E2F45EBD9CD9}" destId="{C8A0625B-294C-4B80-B70C-0B16D6D9D187}" srcOrd="2" destOrd="0" parTransId="{D9F8F294-CBF4-480E-8179-28560AE5F4D8}" sibTransId="{3353790E-A923-4BAE-851F-53BA68262887}"/>
    <dgm:cxn modelId="{7F5A90E1-290F-40C8-B397-CAF704038C7A}" type="presOf" srcId="{C8A0625B-294C-4B80-B70C-0B16D6D9D187}" destId="{83B02C62-7A78-4FB9-9FCC-9B7D8AA58F52}" srcOrd="0" destOrd="0" presId="urn:microsoft.com/office/officeart/2005/8/layout/pyramid2"/>
    <dgm:cxn modelId="{C97AB5A4-9884-43C7-9620-C38603A03C02}" type="presOf" srcId="{BDE73683-4077-49C1-A57C-DF5FCD16C388}" destId="{4C12D612-F6A8-4B75-9050-D5DEE6AB025D}" srcOrd="0" destOrd="0" presId="urn:microsoft.com/office/officeart/2005/8/layout/pyramid2"/>
    <dgm:cxn modelId="{691D6E1C-2A6C-4823-A0D2-F2C4201E8CAF}" type="presOf" srcId="{24F41D91-226E-4E40-BF35-E2F45EBD9CD9}" destId="{28D2DF60-E828-4F59-88A9-FE9A8EA74F12}" srcOrd="0" destOrd="0" presId="urn:microsoft.com/office/officeart/2005/8/layout/pyramid2"/>
    <dgm:cxn modelId="{87DA6948-E668-43CB-84AD-2F646B57D523}" type="presOf" srcId="{492A2EE2-C383-4826-BA37-BA06AFB4F5CF}" destId="{13F6D663-848B-4082-9C84-9DFB783089F9}" srcOrd="0" destOrd="0" presId="urn:microsoft.com/office/officeart/2005/8/layout/pyramid2"/>
    <dgm:cxn modelId="{021F60D8-7205-4770-A839-5E95073591C2}" type="presParOf" srcId="{28D2DF60-E828-4F59-88A9-FE9A8EA74F12}" destId="{E15343A3-8C64-4C6C-ABB5-91627D15D8F3}" srcOrd="0" destOrd="0" presId="urn:microsoft.com/office/officeart/2005/8/layout/pyramid2"/>
    <dgm:cxn modelId="{743B1EF3-B9C3-4ED9-99CB-AC40B0F68610}" type="presParOf" srcId="{28D2DF60-E828-4F59-88A9-FE9A8EA74F12}" destId="{4A0BF600-6843-4386-BAA4-B1E34A9F230F}" srcOrd="1" destOrd="0" presId="urn:microsoft.com/office/officeart/2005/8/layout/pyramid2"/>
    <dgm:cxn modelId="{A43977B7-5348-492D-A889-303C74B76E27}" type="presParOf" srcId="{4A0BF600-6843-4386-BAA4-B1E34A9F230F}" destId="{4C12D612-F6A8-4B75-9050-D5DEE6AB025D}" srcOrd="0" destOrd="0" presId="urn:microsoft.com/office/officeart/2005/8/layout/pyramid2"/>
    <dgm:cxn modelId="{DE879728-7FA7-4B81-B188-7C9BBEF6C32F}" type="presParOf" srcId="{4A0BF600-6843-4386-BAA4-B1E34A9F230F}" destId="{2D24B420-FF61-4C08-87D3-1448AD8CA822}" srcOrd="1" destOrd="0" presId="urn:microsoft.com/office/officeart/2005/8/layout/pyramid2"/>
    <dgm:cxn modelId="{072EF2C9-BE58-4E55-999D-838707619E0D}" type="presParOf" srcId="{4A0BF600-6843-4386-BAA4-B1E34A9F230F}" destId="{13F6D663-848B-4082-9C84-9DFB783089F9}" srcOrd="2" destOrd="0" presId="urn:microsoft.com/office/officeart/2005/8/layout/pyramid2"/>
    <dgm:cxn modelId="{2D52B8EA-5652-4BE9-95D2-0659E3489EF7}" type="presParOf" srcId="{4A0BF600-6843-4386-BAA4-B1E34A9F230F}" destId="{8465174A-22EC-49BC-82AD-78FA00AEB473}" srcOrd="3" destOrd="0" presId="urn:microsoft.com/office/officeart/2005/8/layout/pyramid2"/>
    <dgm:cxn modelId="{C61A5CF6-0243-48BD-B76A-6BBD6C71CCEC}" type="presParOf" srcId="{4A0BF600-6843-4386-BAA4-B1E34A9F230F}" destId="{83B02C62-7A78-4FB9-9FCC-9B7D8AA58F52}" srcOrd="4" destOrd="0" presId="urn:microsoft.com/office/officeart/2005/8/layout/pyramid2"/>
    <dgm:cxn modelId="{715A9CAE-8B4E-43A6-9DC0-9BCF90C1E415}" type="presParOf" srcId="{4A0BF600-6843-4386-BAA4-B1E34A9F230F}" destId="{9BAEC153-2C7F-4327-93F3-31E8EC7A59C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3E7D09-AACD-48E2-9E46-105E8FFEEA9D}" type="doc">
      <dgm:prSet loTypeId="urn:microsoft.com/office/officeart/2005/8/layout/h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ABD7E5-E03F-4170-B7F0-8D6E3D3512E0}">
      <dgm:prSet phldrT="[Текст]" custT="1"/>
      <dgm:spPr/>
      <dgm:t>
        <a:bodyPr/>
        <a:lstStyle/>
        <a:p>
          <a:r>
            <a:rPr lang="ru-RU" sz="1600" dirty="0"/>
            <a:t>48 часов инкубационный период</a:t>
          </a:r>
          <a:r>
            <a:rPr lang="ru-RU" sz="1500" dirty="0"/>
            <a:t> </a:t>
          </a:r>
        </a:p>
      </dgm:t>
    </dgm:pt>
    <dgm:pt modelId="{FA150DD2-4455-464C-B082-1F555C9E3063}" type="parTrans" cxnId="{65968EC7-7C08-4F38-8DCE-AD3D32CF51C8}">
      <dgm:prSet/>
      <dgm:spPr/>
      <dgm:t>
        <a:bodyPr/>
        <a:lstStyle/>
        <a:p>
          <a:endParaRPr lang="ru-RU"/>
        </a:p>
      </dgm:t>
    </dgm:pt>
    <dgm:pt modelId="{CA8D0A3E-9566-4746-8467-0EA7745B839E}" type="sibTrans" cxnId="{65968EC7-7C08-4F38-8DCE-AD3D32CF51C8}">
      <dgm:prSet/>
      <dgm:spPr/>
      <dgm:t>
        <a:bodyPr/>
        <a:lstStyle/>
        <a:p>
          <a:endParaRPr lang="ru-RU"/>
        </a:p>
      </dgm:t>
    </dgm:pt>
    <dgm:pt modelId="{7F787EF7-3A30-4270-8369-F077BFE7DE46}">
      <dgm:prSet phldrT="[Текст]" custT="1"/>
      <dgm:spPr/>
      <dgm:t>
        <a:bodyPr/>
        <a:lstStyle/>
        <a:p>
          <a:r>
            <a:rPr lang="ru-RU" sz="1600" dirty="0"/>
            <a:t>Первые 5 дней заболевший наиболее заразен</a:t>
          </a:r>
        </a:p>
      </dgm:t>
    </dgm:pt>
    <dgm:pt modelId="{9F022DCD-6CA3-44D7-9375-81F96D9333C5}" type="parTrans" cxnId="{AB1B204D-A230-4F68-B21E-FAF374644663}">
      <dgm:prSet/>
      <dgm:spPr/>
      <dgm:t>
        <a:bodyPr/>
        <a:lstStyle/>
        <a:p>
          <a:endParaRPr lang="ru-RU"/>
        </a:p>
      </dgm:t>
    </dgm:pt>
    <dgm:pt modelId="{F02142C9-F021-4B91-98C7-F38B92D0D2CC}" type="sibTrans" cxnId="{AB1B204D-A230-4F68-B21E-FAF374644663}">
      <dgm:prSet/>
      <dgm:spPr/>
      <dgm:t>
        <a:bodyPr/>
        <a:lstStyle/>
        <a:p>
          <a:endParaRPr lang="ru-RU"/>
        </a:p>
      </dgm:t>
    </dgm:pt>
    <dgm:pt modelId="{FB174751-975F-4923-9E70-1AE2B04C8E4C}">
      <dgm:prSet phldrT="[Текст]" custT="1"/>
      <dgm:spPr/>
      <dgm:t>
        <a:bodyPr/>
        <a:lstStyle/>
        <a:p>
          <a:r>
            <a:rPr lang="ru-RU" sz="1600" dirty="0"/>
            <a:t>До 21 дня сохраняется астенический синдром (слабость, упадок сил) после перенесенного заболевания</a:t>
          </a:r>
        </a:p>
      </dgm:t>
    </dgm:pt>
    <dgm:pt modelId="{E18F70B1-8D80-49DA-BC31-A64190621F36}" type="parTrans" cxnId="{4A06D82E-37D8-4169-871B-05DC54BB3086}">
      <dgm:prSet/>
      <dgm:spPr/>
      <dgm:t>
        <a:bodyPr/>
        <a:lstStyle/>
        <a:p>
          <a:endParaRPr lang="ru-RU"/>
        </a:p>
      </dgm:t>
    </dgm:pt>
    <dgm:pt modelId="{DCE1D176-64FA-4602-9ACB-87EC71740953}" type="sibTrans" cxnId="{4A06D82E-37D8-4169-871B-05DC54BB3086}">
      <dgm:prSet/>
      <dgm:spPr/>
      <dgm:t>
        <a:bodyPr/>
        <a:lstStyle/>
        <a:p>
          <a:endParaRPr lang="ru-RU"/>
        </a:p>
      </dgm:t>
    </dgm:pt>
    <dgm:pt modelId="{D196438D-267D-442C-BC46-BE4AC20F10B8}" type="pres">
      <dgm:prSet presAssocID="{233E7D09-AACD-48E2-9E46-105E8FFEEA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235BD-D872-4025-A556-03F0B3704C41}" type="pres">
      <dgm:prSet presAssocID="{233E7D09-AACD-48E2-9E46-105E8FFEEA9D}" presName="dummy" presStyleCnt="0"/>
      <dgm:spPr/>
    </dgm:pt>
    <dgm:pt modelId="{EFB452A0-2D15-413A-9CD6-ACE507724AC7}" type="pres">
      <dgm:prSet presAssocID="{233E7D09-AACD-48E2-9E46-105E8FFEEA9D}" presName="linH" presStyleCnt="0"/>
      <dgm:spPr/>
    </dgm:pt>
    <dgm:pt modelId="{A8B54B89-C072-427C-95A1-E822C4339298}" type="pres">
      <dgm:prSet presAssocID="{233E7D09-AACD-48E2-9E46-105E8FFEEA9D}" presName="padding1" presStyleCnt="0"/>
      <dgm:spPr/>
    </dgm:pt>
    <dgm:pt modelId="{2F189947-5A2B-4725-81EF-BF237DF0932A}" type="pres">
      <dgm:prSet presAssocID="{39ABD7E5-E03F-4170-B7F0-8D6E3D3512E0}" presName="linV" presStyleCnt="0"/>
      <dgm:spPr/>
    </dgm:pt>
    <dgm:pt modelId="{6BE2FE35-425F-44B2-ABB0-C12036AD9AF3}" type="pres">
      <dgm:prSet presAssocID="{39ABD7E5-E03F-4170-B7F0-8D6E3D3512E0}" presName="spVertical1" presStyleCnt="0"/>
      <dgm:spPr/>
    </dgm:pt>
    <dgm:pt modelId="{8F36D803-6C53-49E7-A8DB-D2FB4A14D57C}" type="pres">
      <dgm:prSet presAssocID="{39ABD7E5-E03F-4170-B7F0-8D6E3D3512E0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D8826-F025-42A9-AF31-2B1EECB3B2F0}" type="pres">
      <dgm:prSet presAssocID="{39ABD7E5-E03F-4170-B7F0-8D6E3D3512E0}" presName="spVertical2" presStyleCnt="0"/>
      <dgm:spPr/>
    </dgm:pt>
    <dgm:pt modelId="{6EACADE6-2D15-478E-8D6A-01C62DD1EB59}" type="pres">
      <dgm:prSet presAssocID="{39ABD7E5-E03F-4170-B7F0-8D6E3D3512E0}" presName="spVertical3" presStyleCnt="0"/>
      <dgm:spPr/>
    </dgm:pt>
    <dgm:pt modelId="{0E622ECF-5846-4ADC-9FFC-526959B7BB64}" type="pres">
      <dgm:prSet presAssocID="{CA8D0A3E-9566-4746-8467-0EA7745B839E}" presName="space" presStyleCnt="0"/>
      <dgm:spPr/>
    </dgm:pt>
    <dgm:pt modelId="{27B23919-0C74-4554-B8F2-D3170FDB8667}" type="pres">
      <dgm:prSet presAssocID="{7F787EF7-3A30-4270-8369-F077BFE7DE46}" presName="linV" presStyleCnt="0"/>
      <dgm:spPr/>
    </dgm:pt>
    <dgm:pt modelId="{2BB5020E-61E3-4058-8ECB-18B057990603}" type="pres">
      <dgm:prSet presAssocID="{7F787EF7-3A30-4270-8369-F077BFE7DE46}" presName="spVertical1" presStyleCnt="0"/>
      <dgm:spPr/>
    </dgm:pt>
    <dgm:pt modelId="{DBCE35CD-4402-41B5-81EE-F420830025DD}" type="pres">
      <dgm:prSet presAssocID="{7F787EF7-3A30-4270-8369-F077BFE7DE46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3E9DC-08F1-4970-B5C3-1BDAB430E0E7}" type="pres">
      <dgm:prSet presAssocID="{7F787EF7-3A30-4270-8369-F077BFE7DE46}" presName="spVertical2" presStyleCnt="0"/>
      <dgm:spPr/>
    </dgm:pt>
    <dgm:pt modelId="{FB86D441-35CE-4977-8204-002F1FC78F59}" type="pres">
      <dgm:prSet presAssocID="{7F787EF7-3A30-4270-8369-F077BFE7DE46}" presName="spVertical3" presStyleCnt="0"/>
      <dgm:spPr/>
    </dgm:pt>
    <dgm:pt modelId="{FA220B27-0E33-4A68-B2B9-970EF5F17F59}" type="pres">
      <dgm:prSet presAssocID="{F02142C9-F021-4B91-98C7-F38B92D0D2CC}" presName="space" presStyleCnt="0"/>
      <dgm:spPr/>
    </dgm:pt>
    <dgm:pt modelId="{0E815560-AA68-453D-BAE3-EFBCA932AA1F}" type="pres">
      <dgm:prSet presAssocID="{FB174751-975F-4923-9E70-1AE2B04C8E4C}" presName="linV" presStyleCnt="0"/>
      <dgm:spPr/>
    </dgm:pt>
    <dgm:pt modelId="{3DBA1C38-A340-4BF3-977E-BBC5372EA488}" type="pres">
      <dgm:prSet presAssocID="{FB174751-975F-4923-9E70-1AE2B04C8E4C}" presName="spVertical1" presStyleCnt="0"/>
      <dgm:spPr/>
    </dgm:pt>
    <dgm:pt modelId="{7EA2FB2C-F962-4E6E-8E78-1C5FC4E44F3D}" type="pres">
      <dgm:prSet presAssocID="{FB174751-975F-4923-9E70-1AE2B04C8E4C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966A0-A413-4ACC-B58E-460AF5D98B5E}" type="pres">
      <dgm:prSet presAssocID="{FB174751-975F-4923-9E70-1AE2B04C8E4C}" presName="spVertical2" presStyleCnt="0"/>
      <dgm:spPr/>
    </dgm:pt>
    <dgm:pt modelId="{DF8AFAA8-41AB-47B3-AC93-FEF0D3B4BF98}" type="pres">
      <dgm:prSet presAssocID="{FB174751-975F-4923-9E70-1AE2B04C8E4C}" presName="spVertical3" presStyleCnt="0"/>
      <dgm:spPr/>
    </dgm:pt>
    <dgm:pt modelId="{99C5C760-8B34-46AA-9B94-B510CA016F07}" type="pres">
      <dgm:prSet presAssocID="{233E7D09-AACD-48E2-9E46-105E8FFEEA9D}" presName="padding2" presStyleCnt="0"/>
      <dgm:spPr/>
    </dgm:pt>
    <dgm:pt modelId="{94BE5C5D-BAFE-4E74-9E0D-5150046E456F}" type="pres">
      <dgm:prSet presAssocID="{233E7D09-AACD-48E2-9E46-105E8FFEEA9D}" presName="negArrow" presStyleCnt="0"/>
      <dgm:spPr/>
    </dgm:pt>
    <dgm:pt modelId="{381BAD7E-10C3-4820-8423-DFD21BC0DDDB}" type="pres">
      <dgm:prSet presAssocID="{233E7D09-AACD-48E2-9E46-105E8FFEEA9D}" presName="backgroundArrow" presStyleLbl="node1" presStyleIdx="0" presStyleCnt="1"/>
      <dgm:spPr/>
    </dgm:pt>
  </dgm:ptLst>
  <dgm:cxnLst>
    <dgm:cxn modelId="{AB1B204D-A230-4F68-B21E-FAF374644663}" srcId="{233E7D09-AACD-48E2-9E46-105E8FFEEA9D}" destId="{7F787EF7-3A30-4270-8369-F077BFE7DE46}" srcOrd="1" destOrd="0" parTransId="{9F022DCD-6CA3-44D7-9375-81F96D9333C5}" sibTransId="{F02142C9-F021-4B91-98C7-F38B92D0D2CC}"/>
    <dgm:cxn modelId="{4A06D82E-37D8-4169-871B-05DC54BB3086}" srcId="{233E7D09-AACD-48E2-9E46-105E8FFEEA9D}" destId="{FB174751-975F-4923-9E70-1AE2B04C8E4C}" srcOrd="2" destOrd="0" parTransId="{E18F70B1-8D80-49DA-BC31-A64190621F36}" sibTransId="{DCE1D176-64FA-4602-9ACB-87EC71740953}"/>
    <dgm:cxn modelId="{E7271AFB-3E9E-4232-8D51-0ED1341189E3}" type="presOf" srcId="{39ABD7E5-E03F-4170-B7F0-8D6E3D3512E0}" destId="{8F36D803-6C53-49E7-A8DB-D2FB4A14D57C}" srcOrd="0" destOrd="0" presId="urn:microsoft.com/office/officeart/2005/8/layout/hProcess3"/>
    <dgm:cxn modelId="{65968EC7-7C08-4F38-8DCE-AD3D32CF51C8}" srcId="{233E7D09-AACD-48E2-9E46-105E8FFEEA9D}" destId="{39ABD7E5-E03F-4170-B7F0-8D6E3D3512E0}" srcOrd="0" destOrd="0" parTransId="{FA150DD2-4455-464C-B082-1F555C9E3063}" sibTransId="{CA8D0A3E-9566-4746-8467-0EA7745B839E}"/>
    <dgm:cxn modelId="{F2166954-DEF9-43AE-91F3-B7C1EA3B51BF}" type="presOf" srcId="{FB174751-975F-4923-9E70-1AE2B04C8E4C}" destId="{7EA2FB2C-F962-4E6E-8E78-1C5FC4E44F3D}" srcOrd="0" destOrd="0" presId="urn:microsoft.com/office/officeart/2005/8/layout/hProcess3"/>
    <dgm:cxn modelId="{3AD1862E-BA79-4330-B77F-CA0A0499ACCE}" type="presOf" srcId="{233E7D09-AACD-48E2-9E46-105E8FFEEA9D}" destId="{D196438D-267D-442C-BC46-BE4AC20F10B8}" srcOrd="0" destOrd="0" presId="urn:microsoft.com/office/officeart/2005/8/layout/hProcess3"/>
    <dgm:cxn modelId="{AFA1BE43-1422-4AF4-B561-077FBAFCFD70}" type="presOf" srcId="{7F787EF7-3A30-4270-8369-F077BFE7DE46}" destId="{DBCE35CD-4402-41B5-81EE-F420830025DD}" srcOrd="0" destOrd="0" presId="urn:microsoft.com/office/officeart/2005/8/layout/hProcess3"/>
    <dgm:cxn modelId="{8FDDCC67-E76A-4197-8C6F-8CF05DBE311A}" type="presParOf" srcId="{D196438D-267D-442C-BC46-BE4AC20F10B8}" destId="{F6D235BD-D872-4025-A556-03F0B3704C41}" srcOrd="0" destOrd="0" presId="urn:microsoft.com/office/officeart/2005/8/layout/hProcess3"/>
    <dgm:cxn modelId="{98858A1C-DA5E-49F8-9AEA-58B8CFE75DAC}" type="presParOf" srcId="{D196438D-267D-442C-BC46-BE4AC20F10B8}" destId="{EFB452A0-2D15-413A-9CD6-ACE507724AC7}" srcOrd="1" destOrd="0" presId="urn:microsoft.com/office/officeart/2005/8/layout/hProcess3"/>
    <dgm:cxn modelId="{073B628E-7C8B-438F-A0CF-AC083AB418B5}" type="presParOf" srcId="{EFB452A0-2D15-413A-9CD6-ACE507724AC7}" destId="{A8B54B89-C072-427C-95A1-E822C4339298}" srcOrd="0" destOrd="0" presId="urn:microsoft.com/office/officeart/2005/8/layout/hProcess3"/>
    <dgm:cxn modelId="{211AB9A1-665B-4B5F-8E56-7FD115D93A10}" type="presParOf" srcId="{EFB452A0-2D15-413A-9CD6-ACE507724AC7}" destId="{2F189947-5A2B-4725-81EF-BF237DF0932A}" srcOrd="1" destOrd="0" presId="urn:microsoft.com/office/officeart/2005/8/layout/hProcess3"/>
    <dgm:cxn modelId="{DBC9607C-E29A-4E5F-BA10-0209FEA162D9}" type="presParOf" srcId="{2F189947-5A2B-4725-81EF-BF237DF0932A}" destId="{6BE2FE35-425F-44B2-ABB0-C12036AD9AF3}" srcOrd="0" destOrd="0" presId="urn:microsoft.com/office/officeart/2005/8/layout/hProcess3"/>
    <dgm:cxn modelId="{AC96EC6A-10B0-4CA0-900C-EBB2DC1F2F6D}" type="presParOf" srcId="{2F189947-5A2B-4725-81EF-BF237DF0932A}" destId="{8F36D803-6C53-49E7-A8DB-D2FB4A14D57C}" srcOrd="1" destOrd="0" presId="urn:microsoft.com/office/officeart/2005/8/layout/hProcess3"/>
    <dgm:cxn modelId="{1A6A03DF-ED64-44BF-B74D-BEDCDFDAE112}" type="presParOf" srcId="{2F189947-5A2B-4725-81EF-BF237DF0932A}" destId="{1FFD8826-F025-42A9-AF31-2B1EECB3B2F0}" srcOrd="2" destOrd="0" presId="urn:microsoft.com/office/officeart/2005/8/layout/hProcess3"/>
    <dgm:cxn modelId="{0C30A909-AA69-4878-80DC-7B947D33EB77}" type="presParOf" srcId="{2F189947-5A2B-4725-81EF-BF237DF0932A}" destId="{6EACADE6-2D15-478E-8D6A-01C62DD1EB59}" srcOrd="3" destOrd="0" presId="urn:microsoft.com/office/officeart/2005/8/layout/hProcess3"/>
    <dgm:cxn modelId="{9A64B089-82A3-4E32-AED3-BCEF2CA32740}" type="presParOf" srcId="{EFB452A0-2D15-413A-9CD6-ACE507724AC7}" destId="{0E622ECF-5846-4ADC-9FFC-526959B7BB64}" srcOrd="2" destOrd="0" presId="urn:microsoft.com/office/officeart/2005/8/layout/hProcess3"/>
    <dgm:cxn modelId="{68778A72-BC89-4D5E-B3DB-C45080B4608D}" type="presParOf" srcId="{EFB452A0-2D15-413A-9CD6-ACE507724AC7}" destId="{27B23919-0C74-4554-B8F2-D3170FDB8667}" srcOrd="3" destOrd="0" presId="urn:microsoft.com/office/officeart/2005/8/layout/hProcess3"/>
    <dgm:cxn modelId="{67758591-AC4A-43C7-806C-5C2A9EE127FA}" type="presParOf" srcId="{27B23919-0C74-4554-B8F2-D3170FDB8667}" destId="{2BB5020E-61E3-4058-8ECB-18B057990603}" srcOrd="0" destOrd="0" presId="urn:microsoft.com/office/officeart/2005/8/layout/hProcess3"/>
    <dgm:cxn modelId="{8C5E36AE-BC58-4F18-A372-0BF9713A99DB}" type="presParOf" srcId="{27B23919-0C74-4554-B8F2-D3170FDB8667}" destId="{DBCE35CD-4402-41B5-81EE-F420830025DD}" srcOrd="1" destOrd="0" presId="urn:microsoft.com/office/officeart/2005/8/layout/hProcess3"/>
    <dgm:cxn modelId="{0B6D0BBA-7F6D-41BB-8967-AB2C87CAA3FA}" type="presParOf" srcId="{27B23919-0C74-4554-B8F2-D3170FDB8667}" destId="{0263E9DC-08F1-4970-B5C3-1BDAB430E0E7}" srcOrd="2" destOrd="0" presId="urn:microsoft.com/office/officeart/2005/8/layout/hProcess3"/>
    <dgm:cxn modelId="{044B96BF-CBF8-4001-8793-C99014A90851}" type="presParOf" srcId="{27B23919-0C74-4554-B8F2-D3170FDB8667}" destId="{FB86D441-35CE-4977-8204-002F1FC78F59}" srcOrd="3" destOrd="0" presId="urn:microsoft.com/office/officeart/2005/8/layout/hProcess3"/>
    <dgm:cxn modelId="{26291190-3F72-43B4-8064-67C7AFD12D5B}" type="presParOf" srcId="{EFB452A0-2D15-413A-9CD6-ACE507724AC7}" destId="{FA220B27-0E33-4A68-B2B9-970EF5F17F59}" srcOrd="4" destOrd="0" presId="urn:microsoft.com/office/officeart/2005/8/layout/hProcess3"/>
    <dgm:cxn modelId="{A1EE6BD9-84FC-41EC-8212-C3E5BA3825A4}" type="presParOf" srcId="{EFB452A0-2D15-413A-9CD6-ACE507724AC7}" destId="{0E815560-AA68-453D-BAE3-EFBCA932AA1F}" srcOrd="5" destOrd="0" presId="urn:microsoft.com/office/officeart/2005/8/layout/hProcess3"/>
    <dgm:cxn modelId="{EBC639D3-5461-4FDF-9A2B-1B218A1ED5A7}" type="presParOf" srcId="{0E815560-AA68-453D-BAE3-EFBCA932AA1F}" destId="{3DBA1C38-A340-4BF3-977E-BBC5372EA488}" srcOrd="0" destOrd="0" presId="urn:microsoft.com/office/officeart/2005/8/layout/hProcess3"/>
    <dgm:cxn modelId="{201B4005-E3FC-4D91-8B38-4D3CB853124F}" type="presParOf" srcId="{0E815560-AA68-453D-BAE3-EFBCA932AA1F}" destId="{7EA2FB2C-F962-4E6E-8E78-1C5FC4E44F3D}" srcOrd="1" destOrd="0" presId="urn:microsoft.com/office/officeart/2005/8/layout/hProcess3"/>
    <dgm:cxn modelId="{AEE3ECCF-1885-40F5-A362-576703FB4377}" type="presParOf" srcId="{0E815560-AA68-453D-BAE3-EFBCA932AA1F}" destId="{299966A0-A413-4ACC-B58E-460AF5D98B5E}" srcOrd="2" destOrd="0" presId="urn:microsoft.com/office/officeart/2005/8/layout/hProcess3"/>
    <dgm:cxn modelId="{E5D5F9B0-DDE9-439E-8A3C-9F180A2CED91}" type="presParOf" srcId="{0E815560-AA68-453D-BAE3-EFBCA932AA1F}" destId="{DF8AFAA8-41AB-47B3-AC93-FEF0D3B4BF98}" srcOrd="3" destOrd="0" presId="urn:microsoft.com/office/officeart/2005/8/layout/hProcess3"/>
    <dgm:cxn modelId="{6DAD1879-8E60-4D56-849F-E058FB9A09D5}" type="presParOf" srcId="{EFB452A0-2D15-413A-9CD6-ACE507724AC7}" destId="{99C5C760-8B34-46AA-9B94-B510CA016F07}" srcOrd="6" destOrd="0" presId="urn:microsoft.com/office/officeart/2005/8/layout/hProcess3"/>
    <dgm:cxn modelId="{FBC75580-3E2E-41AB-BA0D-80544CF6305C}" type="presParOf" srcId="{EFB452A0-2D15-413A-9CD6-ACE507724AC7}" destId="{94BE5C5D-BAFE-4E74-9E0D-5150046E456F}" srcOrd="7" destOrd="0" presId="urn:microsoft.com/office/officeart/2005/8/layout/hProcess3"/>
    <dgm:cxn modelId="{826E20F0-270C-4FA0-9439-31E4044F916C}" type="presParOf" srcId="{EFB452A0-2D15-413A-9CD6-ACE507724AC7}" destId="{381BAD7E-10C3-4820-8423-DFD21BC0DDDB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E7A3BC-A921-4E8D-9E3D-273224D42901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DBD4E24-FE62-488E-B420-8501BDBAD23C}">
      <dgm:prSet custT="1"/>
      <dgm:spPr/>
      <dgm:t>
        <a:bodyPr/>
        <a:lstStyle/>
        <a:p>
          <a:pPr rtl="0"/>
          <a:r>
            <a: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11 марта 2020 ВОЗ объявила о пандемии </a:t>
          </a:r>
          <a:r>
            <a: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COVID-19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BFC674-474B-4544-B6FB-DB2FC3984942}" type="parTrans" cxnId="{D1DF8985-4985-427E-8C79-CCF6CBAAACE7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7D3121-357C-49AF-9E1B-FB3C48FE47DE}" type="sibTrans" cxnId="{D1DF8985-4985-427E-8C79-CCF6CBAAACE7}">
      <dgm:prSet custT="1"/>
      <dgm:spPr/>
      <dgm:t>
        <a:bodyPr/>
        <a:lstStyle/>
        <a:p>
          <a:endParaRPr lang="ru-RU" sz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F3306F-4858-4CBB-B299-7F974D4FE625}">
      <dgm:prSet custT="1"/>
      <dgm:spPr/>
      <dgm:t>
        <a:bodyPr/>
        <a:lstStyle/>
        <a:p>
          <a:pPr rtl="0"/>
          <a:r>
            <a: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состоянию на 16.10.2023 во всем мире </a:t>
          </a:r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более 771 млн. заболевших </a:t>
          </a:r>
        </a:p>
      </dgm:t>
    </dgm:pt>
    <dgm:pt modelId="{4A45BF49-1D2B-44D4-A886-3BA547C86639}" type="parTrans" cxnId="{C3A4E42B-87BB-4DB4-BFAC-34283EC83D6A}">
      <dgm:prSet/>
      <dgm:spPr/>
      <dgm:t>
        <a:bodyPr/>
        <a:lstStyle/>
        <a:p>
          <a:endParaRPr lang="ru-RU" sz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BF34D5-B49D-46A2-B89C-A631310A09E5}" type="sibTrans" cxnId="{C3A4E42B-87BB-4DB4-BFAC-34283EC83D6A}">
      <dgm:prSet custT="1"/>
      <dgm:spPr/>
      <dgm:t>
        <a:bodyPr/>
        <a:lstStyle/>
        <a:p>
          <a:endParaRPr lang="ru-RU" sz="12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E39798-9DB8-4383-92D4-9CDA0A565BF9}">
      <dgm:prSet custT="1"/>
      <dgm:spPr/>
      <dgm:t>
        <a:bodyPr/>
        <a:lstStyle/>
        <a:p>
          <a:r>
            <a: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 мая 2023 года  </a:t>
          </a:r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 отменила статус глобальной пандемии инфекции COVID-19</a:t>
          </a:r>
        </a:p>
      </dgm:t>
    </dgm:pt>
    <dgm:pt modelId="{3913087E-BD35-466D-B727-6461C399B49F}" type="parTrans" cxnId="{21E9323F-9686-4D75-BC7E-751BADE1B89E}">
      <dgm:prSet/>
      <dgm:spPr/>
      <dgm:t>
        <a:bodyPr/>
        <a:lstStyle/>
        <a:p>
          <a:endParaRPr lang="ru-RU"/>
        </a:p>
      </dgm:t>
    </dgm:pt>
    <dgm:pt modelId="{8B0967BB-2BB5-4C1F-9E18-9E06C41A846E}" type="sibTrans" cxnId="{21E9323F-9686-4D75-BC7E-751BADE1B89E}">
      <dgm:prSet/>
      <dgm:spPr/>
      <dgm:t>
        <a:bodyPr/>
        <a:lstStyle/>
        <a:p>
          <a:endParaRPr lang="ru-RU"/>
        </a:p>
      </dgm:t>
    </dgm:pt>
    <dgm:pt modelId="{3ACE5F81-15B3-4FA4-9092-B4C7E27357E8}">
      <dgm:prSet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Пандемия продлилась </a:t>
          </a:r>
          <a:r>
            <a: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 года 1 месяц и 24 дня</a:t>
          </a:r>
        </a:p>
      </dgm:t>
    </dgm:pt>
    <dgm:pt modelId="{08B5E397-C1BB-4B37-98EF-8DA9C931B199}" type="parTrans" cxnId="{DCF992DF-7EA7-46F0-8F2F-74FC27150D7F}">
      <dgm:prSet/>
      <dgm:spPr/>
      <dgm:t>
        <a:bodyPr/>
        <a:lstStyle/>
        <a:p>
          <a:endParaRPr lang="ru-RU"/>
        </a:p>
      </dgm:t>
    </dgm:pt>
    <dgm:pt modelId="{3AEEC6C7-D63E-44BE-869D-A14A3C5B1A5E}" type="sibTrans" cxnId="{DCF992DF-7EA7-46F0-8F2F-74FC27150D7F}">
      <dgm:prSet/>
      <dgm:spPr/>
      <dgm:t>
        <a:bodyPr/>
        <a:lstStyle/>
        <a:p>
          <a:endParaRPr lang="ru-RU"/>
        </a:p>
      </dgm:t>
    </dgm:pt>
    <dgm:pt modelId="{18B53A45-2BFA-4C53-88A4-17D62835F227}" type="pres">
      <dgm:prSet presAssocID="{32E7A3BC-A921-4E8D-9E3D-273224D429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7920C9-9981-4F5E-9691-916DF86E779B}" type="pres">
      <dgm:prSet presAssocID="{9DBD4E24-FE62-488E-B420-8501BDBAD23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1278E-1785-481A-8396-036E46353B84}" type="pres">
      <dgm:prSet presAssocID="{407D3121-357C-49AF-9E1B-FB3C48FE47D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9E658AF-9953-450D-9A02-DC53CF1282E6}" type="pres">
      <dgm:prSet presAssocID="{407D3121-357C-49AF-9E1B-FB3C48FE47D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7748119-9BC9-4894-A92D-D2A05579FCB4}" type="pres">
      <dgm:prSet presAssocID="{36F3306F-4858-4CBB-B299-7F974D4FE6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8B952-DBF7-4324-BA29-8F1E9953C429}" type="pres">
      <dgm:prSet presAssocID="{7EBF34D5-B49D-46A2-B89C-A631310A09E5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EF0B6D3-7408-4BD5-9947-0F15B461A91A}" type="pres">
      <dgm:prSet presAssocID="{7EBF34D5-B49D-46A2-B89C-A631310A09E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14F3847-98E1-499B-B284-D4CCD852E5D2}" type="pres">
      <dgm:prSet presAssocID="{85E39798-9DB8-4383-92D4-9CDA0A565B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1462F-CB34-45C3-8617-D1AA728A5543}" type="pres">
      <dgm:prSet presAssocID="{8B0967BB-2BB5-4C1F-9E18-9E06C41A846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B066D7C-85D9-4B05-BE0E-80D32FE08795}" type="pres">
      <dgm:prSet presAssocID="{8B0967BB-2BB5-4C1F-9E18-9E06C41A846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A11D1D9-F603-4E73-A6DE-8FC0FC3C9309}" type="pres">
      <dgm:prSet presAssocID="{3ACE5F81-15B3-4FA4-9092-B4C7E27357E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F17E92-64B6-4571-87DA-DDDBD8A9D7DD}" type="presOf" srcId="{36F3306F-4858-4CBB-B299-7F974D4FE625}" destId="{17748119-9BC9-4894-A92D-D2A05579FCB4}" srcOrd="0" destOrd="0" presId="urn:microsoft.com/office/officeart/2005/8/layout/process1"/>
    <dgm:cxn modelId="{395B0A26-BCEF-4417-A9A2-B8FE1C49B07F}" type="presOf" srcId="{9DBD4E24-FE62-488E-B420-8501BDBAD23C}" destId="{DF7920C9-9981-4F5E-9691-916DF86E779B}" srcOrd="0" destOrd="0" presId="urn:microsoft.com/office/officeart/2005/8/layout/process1"/>
    <dgm:cxn modelId="{D79CECD5-1BBA-4416-A9B2-4CC8C96E7028}" type="presOf" srcId="{7EBF34D5-B49D-46A2-B89C-A631310A09E5}" destId="{BEF0B6D3-7408-4BD5-9947-0F15B461A91A}" srcOrd="1" destOrd="0" presId="urn:microsoft.com/office/officeart/2005/8/layout/process1"/>
    <dgm:cxn modelId="{D1DF8985-4985-427E-8C79-CCF6CBAAACE7}" srcId="{32E7A3BC-A921-4E8D-9E3D-273224D42901}" destId="{9DBD4E24-FE62-488E-B420-8501BDBAD23C}" srcOrd="0" destOrd="0" parTransId="{33BFC674-474B-4544-B6FB-DB2FC3984942}" sibTransId="{407D3121-357C-49AF-9E1B-FB3C48FE47DE}"/>
    <dgm:cxn modelId="{A21EB198-8257-4E3A-9B88-325B59D17061}" type="presOf" srcId="{407D3121-357C-49AF-9E1B-FB3C48FE47DE}" destId="{A2D1278E-1785-481A-8396-036E46353B84}" srcOrd="0" destOrd="0" presId="urn:microsoft.com/office/officeart/2005/8/layout/process1"/>
    <dgm:cxn modelId="{3736DB20-4AF5-435F-97EE-64AE3ABAA0F0}" type="presOf" srcId="{8B0967BB-2BB5-4C1F-9E18-9E06C41A846E}" destId="{7B066D7C-85D9-4B05-BE0E-80D32FE08795}" srcOrd="1" destOrd="0" presId="urn:microsoft.com/office/officeart/2005/8/layout/process1"/>
    <dgm:cxn modelId="{876B3709-CC32-47E7-80EB-4156504D1F03}" type="presOf" srcId="{7EBF34D5-B49D-46A2-B89C-A631310A09E5}" destId="{C908B952-DBF7-4324-BA29-8F1E9953C429}" srcOrd="0" destOrd="0" presId="urn:microsoft.com/office/officeart/2005/8/layout/process1"/>
    <dgm:cxn modelId="{FA11CCCD-E4E3-4760-8C48-DFE710547A20}" type="presOf" srcId="{32E7A3BC-A921-4E8D-9E3D-273224D42901}" destId="{18B53A45-2BFA-4C53-88A4-17D62835F227}" srcOrd="0" destOrd="0" presId="urn:microsoft.com/office/officeart/2005/8/layout/process1"/>
    <dgm:cxn modelId="{C3A4E42B-87BB-4DB4-BFAC-34283EC83D6A}" srcId="{32E7A3BC-A921-4E8D-9E3D-273224D42901}" destId="{36F3306F-4858-4CBB-B299-7F974D4FE625}" srcOrd="1" destOrd="0" parTransId="{4A45BF49-1D2B-44D4-A886-3BA547C86639}" sibTransId="{7EBF34D5-B49D-46A2-B89C-A631310A09E5}"/>
    <dgm:cxn modelId="{52ABD722-5851-43F5-844E-89009018DC00}" type="presOf" srcId="{85E39798-9DB8-4383-92D4-9CDA0A565BF9}" destId="{514F3847-98E1-499B-B284-D4CCD852E5D2}" srcOrd="0" destOrd="0" presId="urn:microsoft.com/office/officeart/2005/8/layout/process1"/>
    <dgm:cxn modelId="{52DED43F-ADC8-4A97-8795-BB0EBFFB6ABB}" type="presOf" srcId="{407D3121-357C-49AF-9E1B-FB3C48FE47DE}" destId="{99E658AF-9953-450D-9A02-DC53CF1282E6}" srcOrd="1" destOrd="0" presId="urn:microsoft.com/office/officeart/2005/8/layout/process1"/>
    <dgm:cxn modelId="{3AB54C94-C396-4C71-AFCB-1EEB9F2C1E0C}" type="presOf" srcId="{8B0967BB-2BB5-4C1F-9E18-9E06C41A846E}" destId="{3731462F-CB34-45C3-8617-D1AA728A5543}" srcOrd="0" destOrd="0" presId="urn:microsoft.com/office/officeart/2005/8/layout/process1"/>
    <dgm:cxn modelId="{E5D7DBE3-DA2B-4EB0-8CB4-09619103BABF}" type="presOf" srcId="{3ACE5F81-15B3-4FA4-9092-B4C7E27357E8}" destId="{9A11D1D9-F603-4E73-A6DE-8FC0FC3C9309}" srcOrd="0" destOrd="0" presId="urn:microsoft.com/office/officeart/2005/8/layout/process1"/>
    <dgm:cxn modelId="{21E9323F-9686-4D75-BC7E-751BADE1B89E}" srcId="{32E7A3BC-A921-4E8D-9E3D-273224D42901}" destId="{85E39798-9DB8-4383-92D4-9CDA0A565BF9}" srcOrd="2" destOrd="0" parTransId="{3913087E-BD35-466D-B727-6461C399B49F}" sibTransId="{8B0967BB-2BB5-4C1F-9E18-9E06C41A846E}"/>
    <dgm:cxn modelId="{DCF992DF-7EA7-46F0-8F2F-74FC27150D7F}" srcId="{32E7A3BC-A921-4E8D-9E3D-273224D42901}" destId="{3ACE5F81-15B3-4FA4-9092-B4C7E27357E8}" srcOrd="3" destOrd="0" parTransId="{08B5E397-C1BB-4B37-98EF-8DA9C931B199}" sibTransId="{3AEEC6C7-D63E-44BE-869D-A14A3C5B1A5E}"/>
    <dgm:cxn modelId="{BBDC7CCA-C137-4F14-B3C7-94FFB70E583A}" type="presParOf" srcId="{18B53A45-2BFA-4C53-88A4-17D62835F227}" destId="{DF7920C9-9981-4F5E-9691-916DF86E779B}" srcOrd="0" destOrd="0" presId="urn:microsoft.com/office/officeart/2005/8/layout/process1"/>
    <dgm:cxn modelId="{4612244D-2B4C-4DF6-94DA-7E08DDF61C24}" type="presParOf" srcId="{18B53A45-2BFA-4C53-88A4-17D62835F227}" destId="{A2D1278E-1785-481A-8396-036E46353B84}" srcOrd="1" destOrd="0" presId="urn:microsoft.com/office/officeart/2005/8/layout/process1"/>
    <dgm:cxn modelId="{38B1E953-C56B-40A4-BBE5-D536F92145E7}" type="presParOf" srcId="{A2D1278E-1785-481A-8396-036E46353B84}" destId="{99E658AF-9953-450D-9A02-DC53CF1282E6}" srcOrd="0" destOrd="0" presId="urn:microsoft.com/office/officeart/2005/8/layout/process1"/>
    <dgm:cxn modelId="{00594534-1933-4F9E-A8A4-0DF20D6CC878}" type="presParOf" srcId="{18B53A45-2BFA-4C53-88A4-17D62835F227}" destId="{17748119-9BC9-4894-A92D-D2A05579FCB4}" srcOrd="2" destOrd="0" presId="urn:microsoft.com/office/officeart/2005/8/layout/process1"/>
    <dgm:cxn modelId="{143F346E-0F3D-45C6-87E1-B01FDFE424BB}" type="presParOf" srcId="{18B53A45-2BFA-4C53-88A4-17D62835F227}" destId="{C908B952-DBF7-4324-BA29-8F1E9953C429}" srcOrd="3" destOrd="0" presId="urn:microsoft.com/office/officeart/2005/8/layout/process1"/>
    <dgm:cxn modelId="{C327D9CE-A097-4EA6-B06A-EBF5C8CBCE85}" type="presParOf" srcId="{C908B952-DBF7-4324-BA29-8F1E9953C429}" destId="{BEF0B6D3-7408-4BD5-9947-0F15B461A91A}" srcOrd="0" destOrd="0" presId="urn:microsoft.com/office/officeart/2005/8/layout/process1"/>
    <dgm:cxn modelId="{54DAB2C3-C2ED-428F-8440-538953749CD8}" type="presParOf" srcId="{18B53A45-2BFA-4C53-88A4-17D62835F227}" destId="{514F3847-98E1-499B-B284-D4CCD852E5D2}" srcOrd="4" destOrd="0" presId="urn:microsoft.com/office/officeart/2005/8/layout/process1"/>
    <dgm:cxn modelId="{4A8812C1-0B90-4A3F-ACE4-BB36522D0C97}" type="presParOf" srcId="{18B53A45-2BFA-4C53-88A4-17D62835F227}" destId="{3731462F-CB34-45C3-8617-D1AA728A5543}" srcOrd="5" destOrd="0" presId="urn:microsoft.com/office/officeart/2005/8/layout/process1"/>
    <dgm:cxn modelId="{7DFA899B-BCC0-42D4-858D-914B5DD040D1}" type="presParOf" srcId="{3731462F-CB34-45C3-8617-D1AA728A5543}" destId="{7B066D7C-85D9-4B05-BE0E-80D32FE08795}" srcOrd="0" destOrd="0" presId="urn:microsoft.com/office/officeart/2005/8/layout/process1"/>
    <dgm:cxn modelId="{C6C6DC84-7774-49C3-B424-C9DD7DAC1E57}" type="presParOf" srcId="{18B53A45-2BFA-4C53-88A4-17D62835F227}" destId="{9A11D1D9-F603-4E73-A6DE-8FC0FC3C930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CE5E55-B77F-41CC-9F17-1ECF1E8E790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DEC94-8AE3-4C51-A8DF-E896BB2BFE87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мире выявлен новый штамм </a:t>
          </a:r>
          <a:r>
            <a:rPr lang="ru-RU" sz="1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коронавируса</a:t>
          </a:r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400" b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Пирола</a:t>
          </a: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(ВА.2.86). </a:t>
          </a:r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Этот вариант назван в честь кометы, вращающейся вокруг Солнца.</a:t>
          </a:r>
        </a:p>
      </dgm:t>
    </dgm:pt>
    <dgm:pt modelId="{44F4680E-8FA0-48E8-AF97-1B100FC683DD}" type="parTrans" cxnId="{F00EFA71-1B6B-4848-9BC4-F7EA91889ECC}">
      <dgm:prSet/>
      <dgm:spPr/>
      <dgm:t>
        <a:bodyPr/>
        <a:lstStyle/>
        <a:p>
          <a:pPr algn="ctr"/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74F2F1-82A2-4BE7-9EBD-0760431F499E}" type="sibTrans" cxnId="{F00EFA71-1B6B-4848-9BC4-F7EA91889ECC}">
      <dgm:prSet/>
      <dgm:spPr/>
      <dgm:t>
        <a:bodyPr/>
        <a:lstStyle/>
        <a:p>
          <a:pPr algn="ctr"/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2C713-D8E2-4EE7-9215-477F5F33A588}">
      <dgm:prSet custT="1"/>
      <dgm:spPr/>
      <dgm:t>
        <a:bodyPr/>
        <a:lstStyle/>
        <a:p>
          <a:pPr algn="ctr" rtl="0"/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Впервые </a:t>
          </a:r>
          <a:r>
            <a:rPr lang="ru-RU" sz="1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Пирола</a:t>
          </a:r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обнаружена в конце июля 2023 года в Израиле. Новый штамм происходит из </a:t>
          </a:r>
          <a:r>
            <a:rPr lang="ru-RU" sz="1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сублинии</a:t>
          </a:r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ВА.2 варианта Омикрон. </a:t>
          </a:r>
        </a:p>
      </dgm:t>
    </dgm:pt>
    <dgm:pt modelId="{AF246AE1-92A9-4729-A165-70CA04192470}" type="parTrans" cxnId="{9159B2B2-A2E8-42C9-AA17-737F407069F5}">
      <dgm:prSet/>
      <dgm:spPr/>
      <dgm:t>
        <a:bodyPr/>
        <a:lstStyle/>
        <a:p>
          <a:pPr algn="ctr"/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BFBD5D-A8EE-49EA-9B5A-F27194E258E8}" type="sibTrans" cxnId="{9159B2B2-A2E8-42C9-AA17-737F407069F5}">
      <dgm:prSet/>
      <dgm:spPr/>
      <dgm:t>
        <a:bodyPr/>
        <a:lstStyle/>
        <a:p>
          <a:pPr algn="ctr"/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FF3715-97F1-4C4E-946D-2BFF8FAA9B96}">
      <dgm:prSet custT="1"/>
      <dgm:spPr/>
      <dgm:t>
        <a:bodyPr/>
        <a:lstStyle/>
        <a:p>
          <a:pPr algn="ctr" rtl="0"/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 числу заражений </a:t>
          </a:r>
          <a:r>
            <a:rPr lang="ru-RU" sz="14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Пирола</a:t>
          </a:r>
          <a:r>
            <a: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пока не вышла в лидеры в мире - по-прежнему превалирует рекомбинантная форма вируса ХВВ.1.5.</a:t>
          </a:r>
        </a:p>
      </dgm:t>
    </dgm:pt>
    <dgm:pt modelId="{C1B02F14-18AD-4A64-B0C8-CA8DBA0ADC33}" type="parTrans" cxnId="{A39F8626-CABA-4491-BA6D-A3A97ABA61C2}">
      <dgm:prSet/>
      <dgm:spPr/>
      <dgm:t>
        <a:bodyPr/>
        <a:lstStyle/>
        <a:p>
          <a:pPr algn="ctr"/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498274-D300-404A-83D9-C33B72DCC6AB}" type="sibTrans" cxnId="{A39F8626-CABA-4491-BA6D-A3A97ABA61C2}">
      <dgm:prSet/>
      <dgm:spPr/>
      <dgm:t>
        <a:bodyPr/>
        <a:lstStyle/>
        <a:p>
          <a:pPr algn="ctr"/>
          <a:endParaRPr lang="ru-RU" sz="14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394648-5CD0-4B89-9DB6-6B14D19F23C1}" type="pres">
      <dgm:prSet presAssocID="{72CE5E55-B77F-41CC-9F17-1ECF1E8E79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D8FCD1-0B7D-4C9F-9812-C8A312B17C52}" type="pres">
      <dgm:prSet presAssocID="{2B7DEC94-8AE3-4C51-A8DF-E896BB2BFE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56965-E7AD-4A61-85D4-A60075D0DBC0}" type="pres">
      <dgm:prSet presAssocID="{3274F2F1-82A2-4BE7-9EBD-0760431F499E}" presName="spacer" presStyleCnt="0"/>
      <dgm:spPr/>
    </dgm:pt>
    <dgm:pt modelId="{80B190C3-F919-4995-9E70-3D45711A74D4}" type="pres">
      <dgm:prSet presAssocID="{D332C713-D8E2-4EE7-9215-477F5F33A5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BBD74-F4CE-41DF-95BB-3E5A6F43309C}" type="pres">
      <dgm:prSet presAssocID="{63BFBD5D-A8EE-49EA-9B5A-F27194E258E8}" presName="spacer" presStyleCnt="0"/>
      <dgm:spPr/>
    </dgm:pt>
    <dgm:pt modelId="{3898F65E-7C43-4017-B551-97F69A66B469}" type="pres">
      <dgm:prSet presAssocID="{DCFF3715-97F1-4C4E-946D-2BFF8FAA9B9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59B2B2-A2E8-42C9-AA17-737F407069F5}" srcId="{72CE5E55-B77F-41CC-9F17-1ECF1E8E790A}" destId="{D332C713-D8E2-4EE7-9215-477F5F33A588}" srcOrd="1" destOrd="0" parTransId="{AF246AE1-92A9-4729-A165-70CA04192470}" sibTransId="{63BFBD5D-A8EE-49EA-9B5A-F27194E258E8}"/>
    <dgm:cxn modelId="{64AC8FDE-8F7F-42C5-9CAC-D98ED3CEA264}" type="presOf" srcId="{2B7DEC94-8AE3-4C51-A8DF-E896BB2BFE87}" destId="{39D8FCD1-0B7D-4C9F-9812-C8A312B17C52}" srcOrd="0" destOrd="0" presId="urn:microsoft.com/office/officeart/2005/8/layout/vList2"/>
    <dgm:cxn modelId="{F00EFA71-1B6B-4848-9BC4-F7EA91889ECC}" srcId="{72CE5E55-B77F-41CC-9F17-1ECF1E8E790A}" destId="{2B7DEC94-8AE3-4C51-A8DF-E896BB2BFE87}" srcOrd="0" destOrd="0" parTransId="{44F4680E-8FA0-48E8-AF97-1B100FC683DD}" sibTransId="{3274F2F1-82A2-4BE7-9EBD-0760431F499E}"/>
    <dgm:cxn modelId="{F957CDAE-EC5A-4C41-BA4C-5A5F6CC3DA94}" type="presOf" srcId="{D332C713-D8E2-4EE7-9215-477F5F33A588}" destId="{80B190C3-F919-4995-9E70-3D45711A74D4}" srcOrd="0" destOrd="0" presId="urn:microsoft.com/office/officeart/2005/8/layout/vList2"/>
    <dgm:cxn modelId="{3ECA8324-1699-4A6E-8620-68CB11EC642B}" type="presOf" srcId="{72CE5E55-B77F-41CC-9F17-1ECF1E8E790A}" destId="{79394648-5CD0-4B89-9DB6-6B14D19F23C1}" srcOrd="0" destOrd="0" presId="urn:microsoft.com/office/officeart/2005/8/layout/vList2"/>
    <dgm:cxn modelId="{A39F8626-CABA-4491-BA6D-A3A97ABA61C2}" srcId="{72CE5E55-B77F-41CC-9F17-1ECF1E8E790A}" destId="{DCFF3715-97F1-4C4E-946D-2BFF8FAA9B96}" srcOrd="2" destOrd="0" parTransId="{C1B02F14-18AD-4A64-B0C8-CA8DBA0ADC33}" sibTransId="{0C498274-D300-404A-83D9-C33B72DCC6AB}"/>
    <dgm:cxn modelId="{3565369E-38DD-4A25-A0CE-17716F507A6F}" type="presOf" srcId="{DCFF3715-97F1-4C4E-946D-2BFF8FAA9B96}" destId="{3898F65E-7C43-4017-B551-97F69A66B469}" srcOrd="0" destOrd="0" presId="urn:microsoft.com/office/officeart/2005/8/layout/vList2"/>
    <dgm:cxn modelId="{8A314FB0-B405-4BF7-AE9B-A8B9BF24E5E1}" type="presParOf" srcId="{79394648-5CD0-4B89-9DB6-6B14D19F23C1}" destId="{39D8FCD1-0B7D-4C9F-9812-C8A312B17C52}" srcOrd="0" destOrd="0" presId="urn:microsoft.com/office/officeart/2005/8/layout/vList2"/>
    <dgm:cxn modelId="{0DD5E058-4E71-4D5F-AF49-215FA3F4B8BA}" type="presParOf" srcId="{79394648-5CD0-4B89-9DB6-6B14D19F23C1}" destId="{A2456965-E7AD-4A61-85D4-A60075D0DBC0}" srcOrd="1" destOrd="0" presId="urn:microsoft.com/office/officeart/2005/8/layout/vList2"/>
    <dgm:cxn modelId="{D0B00641-B276-447D-869C-8B70171A6DC6}" type="presParOf" srcId="{79394648-5CD0-4B89-9DB6-6B14D19F23C1}" destId="{80B190C3-F919-4995-9E70-3D45711A74D4}" srcOrd="2" destOrd="0" presId="urn:microsoft.com/office/officeart/2005/8/layout/vList2"/>
    <dgm:cxn modelId="{00CC7DC8-09B8-4102-9D1B-9A3F6EBEE25B}" type="presParOf" srcId="{79394648-5CD0-4B89-9DB6-6B14D19F23C1}" destId="{F43BBD74-F4CE-41DF-95BB-3E5A6F43309C}" srcOrd="3" destOrd="0" presId="urn:microsoft.com/office/officeart/2005/8/layout/vList2"/>
    <dgm:cxn modelId="{F53B5CB8-C25A-45BB-AD7B-B65EB492847E}" type="presParOf" srcId="{79394648-5CD0-4B89-9DB6-6B14D19F23C1}" destId="{3898F65E-7C43-4017-B551-97F69A66B4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B55E02-3E53-47C3-923F-8CC3C344E72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DDB16F3-7B9F-4F42-8658-321E7946F4A1}">
      <dgm:prSet custT="1"/>
      <dgm:spPr/>
      <dgm:t>
        <a:bodyPr/>
        <a:lstStyle/>
        <a:p>
          <a:pPr algn="just" rtl="0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государственных органах, иных организациях, индивидуальными предпринимателями:</a:t>
          </a:r>
        </a:p>
      </dgm:t>
    </dgm:pt>
    <dgm:pt modelId="{D1CB8296-3379-4FAB-9E68-E5F526B24232}" type="parTrans" cxnId="{8DB0266C-C7AC-45DE-922F-A4F9E8627437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B7AA3E-86DD-40F2-A8A9-6B0D74F72FCB}" type="sibTrans" cxnId="{8DB0266C-C7AC-45DE-922F-A4F9E8627437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D43525-D77D-44C5-A79D-18A8D73CF001}">
      <dgm:prSet custT="1"/>
      <dgm:spPr/>
      <dgm:t>
        <a:bodyPr/>
        <a:lstStyle/>
        <a:p>
          <a:pPr algn="just" rtl="0"/>
          <a:r>
            <a:rPr lang="ru-RU" sz="16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ежедневной влажной уборки </a:t>
          </a: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помещений, включая санитарно-бытовые, мест общего пользования и др. 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 применением дезинфицирующих средств, эффективных в отношении вирусов</a:t>
          </a: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и разрешенных к применению для этих целей;</a:t>
          </a:r>
        </a:p>
      </dgm:t>
    </dgm:pt>
    <dgm:pt modelId="{E5B50440-9156-4062-A60E-22CAFF6877C6}" type="parTrans" cxnId="{5B71991F-7319-4084-9C91-773E1A9A1257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EAC450-EFCD-47B0-91CE-9CA3D8E0D950}" type="sibTrans" cxnId="{5B71991F-7319-4084-9C91-773E1A9A1257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96CF83-7456-4B91-A7E7-CDC58845E585}">
      <dgm:prSet custT="1"/>
      <dgm:spPr/>
      <dgm:t>
        <a:bodyPr/>
        <a:lstStyle/>
        <a:p>
          <a:pPr algn="just" rtl="0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условий для 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соблюдения социальной дистанции </a:t>
          </a: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между работниками (членами коллективов) и посетителями (клиентами или другими лицами);</a:t>
          </a:r>
        </a:p>
      </dgm:t>
    </dgm:pt>
    <dgm:pt modelId="{1118C5CF-E74B-4296-9C7D-7E8E211D0A19}" type="parTrans" cxnId="{2F67928E-B3B2-4BFF-B51D-B3774BE914D0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460B18-DD81-475B-AAA3-C3087AAF9AFD}" type="sibTrans" cxnId="{2F67928E-B3B2-4BFF-B51D-B3774BE914D0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D4858D-60DD-46C4-A5FF-305A483E66F8}">
      <dgm:prSet custT="1"/>
      <dgm:spPr/>
      <dgm:t>
        <a:bodyPr/>
        <a:lstStyle/>
        <a:p>
          <a:pPr algn="just" rtl="0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размещение в общедоступных местах (на информационных стендах, табло и (или) иным способом) 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наглядной информации по профилактике инфекции COVID-19</a:t>
          </a: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A4B4DA57-920D-4198-BB2A-454FF9880B7B}" type="parTrans" cxnId="{1B86F4D5-2702-4D0C-9FC8-3F639663606E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AF380C-47EE-4B93-86BB-E0874C11F816}" type="sibTrans" cxnId="{1B86F4D5-2702-4D0C-9FC8-3F639663606E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70F51F-3ADA-43EE-BAA0-07F54D2DF818}">
      <dgm:prSet custT="1"/>
      <dgm:spPr/>
      <dgm:t>
        <a:bodyPr/>
        <a:lstStyle/>
        <a:p>
          <a:pPr algn="just" rtl="0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условий для соблюдения 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гигиены рук </a:t>
          </a: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работниками и посетителями (клиентами и другими лицами) 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 использованием дезинфицирующих средств для обработки рук или антисептических средств для кожи рук</a:t>
          </a: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29BE9891-BFA3-4444-AFA8-A03675063442}" type="parTrans" cxnId="{8F9B1229-229D-4ED4-88E1-561A52C47447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B16EE5-1B9B-4372-91B6-05C0067C6079}" type="sibTrans" cxnId="{8F9B1229-229D-4ED4-88E1-561A52C47447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38CAF9-DCB9-4847-A9E2-F1574FE96EE5}">
      <dgm:prSet custT="1"/>
      <dgm:spPr/>
      <dgm:t>
        <a:bodyPr/>
        <a:lstStyle/>
        <a:p>
          <a:pPr algn="just" rtl="0"/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обеспечение исправности вентиляционных систем, фрамуг, форточек и иных устройств для </a:t>
          </a:r>
          <a:r>
            <a: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проветривания помещений</a:t>
          </a:r>
          <a:r>
            <a: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;</a:t>
          </a:r>
        </a:p>
      </dgm:t>
    </dgm:pt>
    <dgm:pt modelId="{1D845E5A-24A8-4EB2-BB83-FEC1BBF6775A}" type="parTrans" cxnId="{19E10928-DD78-4EB0-9AA8-95C9FD1EDDA7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50AFBF-E9F7-4C55-85A9-A834CAA4C0C0}" type="sibTrans" cxnId="{19E10928-DD78-4EB0-9AA8-95C9FD1EDDA7}">
      <dgm:prSet/>
      <dgm:spPr/>
      <dgm:t>
        <a:bodyPr/>
        <a:lstStyle/>
        <a:p>
          <a:pPr algn="just"/>
          <a:endParaRPr lang="ru-RU" sz="160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97869A-E306-4090-A15A-B1D8F4027E20}" type="pres">
      <dgm:prSet presAssocID="{F7B55E02-3E53-47C3-923F-8CC3C344E7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C23B24-F7A1-4190-8E98-96E9A24EA576}" type="pres">
      <dgm:prSet presAssocID="{1DDB16F3-7B9F-4F42-8658-321E7946F4A1}" presName="parentText" presStyleLbl="node1" presStyleIdx="0" presStyleCnt="1" custScaleY="527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BEE0E-6CEC-4C7E-AAF4-E9781C1F6840}" type="pres">
      <dgm:prSet presAssocID="{1DDB16F3-7B9F-4F42-8658-321E7946F4A1}" presName="childText" presStyleLbl="revTx" presStyleIdx="0" presStyleCnt="1" custScaleY="103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10928-DD78-4EB0-9AA8-95C9FD1EDDA7}" srcId="{1DDB16F3-7B9F-4F42-8658-321E7946F4A1}" destId="{B438CAF9-DCB9-4847-A9E2-F1574FE96EE5}" srcOrd="4" destOrd="0" parTransId="{1D845E5A-24A8-4EB2-BB83-FEC1BBF6775A}" sibTransId="{0650AFBF-E9F7-4C55-85A9-A834CAA4C0C0}"/>
    <dgm:cxn modelId="{8DB0266C-C7AC-45DE-922F-A4F9E8627437}" srcId="{F7B55E02-3E53-47C3-923F-8CC3C344E721}" destId="{1DDB16F3-7B9F-4F42-8658-321E7946F4A1}" srcOrd="0" destOrd="0" parTransId="{D1CB8296-3379-4FAB-9E68-E5F526B24232}" sibTransId="{7DB7AA3E-86DD-40F2-A8A9-6B0D74F72FCB}"/>
    <dgm:cxn modelId="{C003FB2D-49C1-4500-B71A-86523EE6BFB4}" type="presOf" srcId="{6896CF83-7456-4B91-A7E7-CDC58845E585}" destId="{1E1BEE0E-6CEC-4C7E-AAF4-E9781C1F6840}" srcOrd="0" destOrd="1" presId="urn:microsoft.com/office/officeart/2005/8/layout/vList2"/>
    <dgm:cxn modelId="{B4FC6F58-7D99-4F61-BC15-6C670EB33C85}" type="presOf" srcId="{6DD43525-D77D-44C5-A79D-18A8D73CF001}" destId="{1E1BEE0E-6CEC-4C7E-AAF4-E9781C1F6840}" srcOrd="0" destOrd="0" presId="urn:microsoft.com/office/officeart/2005/8/layout/vList2"/>
    <dgm:cxn modelId="{9BA123FC-DDC3-4C76-A903-208BAEB227DD}" type="presOf" srcId="{1DDB16F3-7B9F-4F42-8658-321E7946F4A1}" destId="{4FC23B24-F7A1-4190-8E98-96E9A24EA576}" srcOrd="0" destOrd="0" presId="urn:microsoft.com/office/officeart/2005/8/layout/vList2"/>
    <dgm:cxn modelId="{1B86F4D5-2702-4D0C-9FC8-3F639663606E}" srcId="{1DDB16F3-7B9F-4F42-8658-321E7946F4A1}" destId="{3BD4858D-60DD-46C4-A5FF-305A483E66F8}" srcOrd="2" destOrd="0" parTransId="{A4B4DA57-920D-4198-BB2A-454FF9880B7B}" sibTransId="{7AAF380C-47EE-4B93-86BB-E0874C11F816}"/>
    <dgm:cxn modelId="{8F9B1229-229D-4ED4-88E1-561A52C47447}" srcId="{1DDB16F3-7B9F-4F42-8658-321E7946F4A1}" destId="{3D70F51F-3ADA-43EE-BAA0-07F54D2DF818}" srcOrd="3" destOrd="0" parTransId="{29BE9891-BFA3-4444-AFA8-A03675063442}" sibTransId="{81B16EE5-1B9B-4372-91B6-05C0067C6079}"/>
    <dgm:cxn modelId="{108D11C9-48C6-45A0-B2CD-E5502C3C4512}" type="presOf" srcId="{B438CAF9-DCB9-4847-A9E2-F1574FE96EE5}" destId="{1E1BEE0E-6CEC-4C7E-AAF4-E9781C1F6840}" srcOrd="0" destOrd="4" presId="urn:microsoft.com/office/officeart/2005/8/layout/vList2"/>
    <dgm:cxn modelId="{5A60F7BD-14B5-4A6A-AD4C-907B37F9FAA0}" type="presOf" srcId="{F7B55E02-3E53-47C3-923F-8CC3C344E721}" destId="{C097869A-E306-4090-A15A-B1D8F4027E20}" srcOrd="0" destOrd="0" presId="urn:microsoft.com/office/officeart/2005/8/layout/vList2"/>
    <dgm:cxn modelId="{5B71991F-7319-4084-9C91-773E1A9A1257}" srcId="{1DDB16F3-7B9F-4F42-8658-321E7946F4A1}" destId="{6DD43525-D77D-44C5-A79D-18A8D73CF001}" srcOrd="0" destOrd="0" parTransId="{E5B50440-9156-4062-A60E-22CAFF6877C6}" sibTransId="{04EAC450-EFCD-47B0-91CE-9CA3D8E0D950}"/>
    <dgm:cxn modelId="{DDAC5D25-48AC-4A3F-9FEB-E9F6D865DFFA}" type="presOf" srcId="{3D70F51F-3ADA-43EE-BAA0-07F54D2DF818}" destId="{1E1BEE0E-6CEC-4C7E-AAF4-E9781C1F6840}" srcOrd="0" destOrd="3" presId="urn:microsoft.com/office/officeart/2005/8/layout/vList2"/>
    <dgm:cxn modelId="{2F67928E-B3B2-4BFF-B51D-B3774BE914D0}" srcId="{1DDB16F3-7B9F-4F42-8658-321E7946F4A1}" destId="{6896CF83-7456-4B91-A7E7-CDC58845E585}" srcOrd="1" destOrd="0" parTransId="{1118C5CF-E74B-4296-9C7D-7E8E211D0A19}" sibTransId="{79460B18-DD81-475B-AAA3-C3087AAF9AFD}"/>
    <dgm:cxn modelId="{77CFC611-5452-410D-938D-89E82CAD0B3C}" type="presOf" srcId="{3BD4858D-60DD-46C4-A5FF-305A483E66F8}" destId="{1E1BEE0E-6CEC-4C7E-AAF4-E9781C1F6840}" srcOrd="0" destOrd="2" presId="urn:microsoft.com/office/officeart/2005/8/layout/vList2"/>
    <dgm:cxn modelId="{CCF9DB86-0EDA-460D-8733-C19F7FF12B8E}" type="presParOf" srcId="{C097869A-E306-4090-A15A-B1D8F4027E20}" destId="{4FC23B24-F7A1-4190-8E98-96E9A24EA576}" srcOrd="0" destOrd="0" presId="urn:microsoft.com/office/officeart/2005/8/layout/vList2"/>
    <dgm:cxn modelId="{4C67C41E-8A13-4E6B-846A-660FBA4433B8}" type="presParOf" srcId="{C097869A-E306-4090-A15A-B1D8F4027E20}" destId="{1E1BEE0E-6CEC-4C7E-AAF4-E9781C1F684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3F422-2A49-45A4-88DB-93210D7E8EB5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38B85-FFFB-4366-9567-C247418E3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0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г.Минске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ежегодно в структуре регистрируемых инфекционных заболеваний на долю острых респираторных инфекций и гриппа приходится до 97,0 -98,0 % (более 1,0 миллиона случаев), в связи с чем острые респираторные инфекции, в том числе и грипп, не утрачивают актуальность. </a:t>
            </a:r>
          </a:p>
          <a:p>
            <a:pPr indent="54038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Профилактическая вакцинация против гриппа формирует иммунологическую защиту и способствует снижению восприимчивости к ряду других ОРИ. Вакцинопрофилактика гриппа является научно обоснованной, эффективной и безопасной мерой по предупреждению заболевания данной инфекцией.</a:t>
            </a:r>
          </a:p>
          <a:p>
            <a:pPr marL="0" marR="0" lvl="0" indent="44958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последнее десятилетие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г.Минске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охвата населения профилактическими прививками против гриппа составляет более 40,0%, что обеспечивает условия для эффективного влияния на интенсивность эпидемического процесса гриппа и ОРИ. С увеличением охватов вакцинируемых лиц заболеваемость гриппом среди населения снизилась в десятки раз по сравнению с периодом, когда прививались до 10% населения.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8B85-FFFB-4366-9567-C247418E30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>
            <a:extLst>
              <a:ext uri="{FF2B5EF4-FFF2-40B4-BE49-F238E27FC236}">
                <a16:creationId xmlns:a16="http://schemas.microsoft.com/office/drawing/2014/main" xmlns="" id="{0D512C9E-6E46-AE2C-4A6D-0567176A7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>
            <a:extLst>
              <a:ext uri="{FF2B5EF4-FFF2-40B4-BE49-F238E27FC236}">
                <a16:creationId xmlns:a16="http://schemas.microsoft.com/office/drawing/2014/main" xmlns="" id="{1C291213-EB20-C5AA-D2A6-BF64116F9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Между введением вакцины против COVID-19 и любой другой вакцины минимальный интервал в 2 недели. </a:t>
            </a:r>
          </a:p>
          <a:p>
            <a:r>
              <a:rPr lang="ru-RU" altLang="ru-RU"/>
              <a:t>Курс иммунизации против бешенства, экстренная профилактика столбняка и вакцинация против других инфекций по эпидемическим показаниям проводятся по жизненным показаниям, независимо от того, за сколько времени до этого была начата (закончена) вакцинация против COVID-19.</a:t>
            </a:r>
          </a:p>
          <a:p>
            <a:r>
              <a:rPr lang="ru-RU" altLang="ru-RU"/>
              <a:t>В случае выявления у пациента побочных (нежелательных) реакций на введение вакцины и (или) при желании пациента и при отсутствии противопоказаний может быть осуществлена замена вакцины на другую при ее наличии (по возможности с другим типом).</a:t>
            </a:r>
          </a:p>
          <a:p>
            <a:endParaRPr lang="ru-RU" altLang="ru-RU"/>
          </a:p>
        </p:txBody>
      </p:sp>
      <p:sp>
        <p:nvSpPr>
          <p:cNvPr id="78852" name="Номер слайда 3">
            <a:extLst>
              <a:ext uri="{FF2B5EF4-FFF2-40B4-BE49-F238E27FC236}">
                <a16:creationId xmlns:a16="http://schemas.microsoft.com/office/drawing/2014/main" xmlns="" id="{F94E1C3F-9FD3-D8D1-F016-EBB648325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656648-EAB4-41AF-B0EE-C5D6EC8FDE1E}" type="slidenum">
              <a:rPr lang="en-US" altLang="ru-RU" smtClean="0">
                <a:latin typeface="Calibri" panose="020F0502020204030204" pitchFamily="34" charset="0"/>
              </a:rPr>
              <a:pPr/>
              <a:t>11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2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СанНиП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«Требования к организации и проведению санитарно-противоэпидемических мероприятий, направленных на предотвращение заноса, возникновения и распространения гриппа и инфекции COVID-19»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утвержденные 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</a:t>
            </a:r>
            <a:r>
              <a:rPr lang="x-non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Министерства здравоохранения Республики Беларусь 29.12.2012</a:t>
            </a:r>
            <a:r>
              <a:rPr lang="x-none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№ 217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государственных органах, иных организациях, индивидуальными предпринимателями: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ежедневной влажной уборки помещений, включая санитарно-бытовые, мест общего пользования и др. с применением дезинфицирующих средств, эффективных в отношении вирусов и разрешенных к применению для этих целей;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условий для соблюдения социальной дистанции между работниками (членами коллективов) и посетителями (клиентами или другими лицами);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размещение в общедоступных местах (на информационных стендах, табло и (или) иным способом) наглядной информации по профилактике инфекции COVID-19;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условий для соблюдения гигиены рук работниками и посетителями (клиентами и другими лицами) с использованием дезинфицирующих средств для обработки рук или антисептических средств для кожи рук;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исправности вентиляционных систем, фрамуг, форточек и иных устройств для проветривания помещений.</a:t>
            </a:r>
            <a:endParaRPr lang="ru-RU" dirty="0"/>
          </a:p>
          <a:p>
            <a:pPr algn="just">
              <a:spcBef>
                <a:spcPct val="0"/>
              </a:spcBef>
            </a:pPr>
            <a:endParaRPr lang="ru-RU" dirty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DF3B3D-0699-4A5A-A5D3-B7888FA604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36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комплексной защиты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период сезонного подъема заболеваемости острыми респираторными инфекциями важно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соблюдать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 простых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 профилактики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исключить тесный контакт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людьми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симптомами заболеваний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избегать посещения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общественных мест, массовых мероприятий или ограничить пребывание (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минимизировать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длительность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данных местах,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соблюдать социальное дистанцирование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 невозможности соблюдения социального дистанцирования – рекомендуется использовать СИЗ органов дыхания;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соблюдать гигиену рук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(мыть руки водой с мылом или использовать средство (желательно спиртсодержащее) для дезинфекции рук);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максимально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 проветривать помещения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проводить влажную уборку;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соблюдать «респираторный этикет»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кашле и чихании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необходимо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носовой платок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предпочтительнее применять одноразовые бумажные платки, которые выбрасываются сразу после использования;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носового платка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чихать и кашлять в сгиб локтя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не в ладони;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стараться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прикасаться к лицу немытыми руками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8B85-FFFB-4366-9567-C247418E304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9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40385" algn="just"/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оценочным данным, проведенным на основании заболеваемости населения гриппом и ОРИ в период с ноября 2022 года по март 2023 года, </a:t>
            </a:r>
            <a:r>
              <a:rPr lang="ru-RU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вакцинация населения </a:t>
            </a:r>
            <a:r>
              <a:rPr lang="ru-RU" sz="1800" b="1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г.Минска</a:t>
            </a:r>
            <a:r>
              <a:rPr lang="ru-RU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против гриппа с охватом 40,2% </a:t>
            </a:r>
            <a:r>
              <a:rPr lang="ru-RU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сформировала условия для предупреждения</a:t>
            </a:r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540385" algn="just"/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22,0 тысяч случаев гриппа</a:t>
            </a:r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800" i="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/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5,5 тысяч случаев ОРИ, </a:t>
            </a:r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том числе около 2 500 среди детей;</a:t>
            </a:r>
          </a:p>
          <a:p>
            <a:pPr indent="540385" algn="just"/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около 2 400 госпитализаций </a:t>
            </a:r>
            <a:r>
              <a:rPr lang="ru-RU" sz="18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поводу тяжелых и осложненных случаев гриппа и ОРИ.</a:t>
            </a:r>
            <a:endParaRPr lang="ru-RU" sz="2800" b="1" i="0" dirty="0">
              <a:solidFill>
                <a:schemeClr val="bg2">
                  <a:lumMod val="25000"/>
                </a:schemeClr>
              </a:solidFill>
            </a:endParaRPr>
          </a:p>
          <a:p>
            <a:pPr indent="54038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0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xmlns="" id="{7C034106-3BC9-4797-D328-0DA079135C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xmlns="" id="{C85FFA24-2F36-4F61-2CBC-05A1DB543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/>
              <a:t>Ежегодно эксперты Всемирной организации здравоохранения (ВОЗ) обновляют состав вакцин против гриппа, т.к. на фоне постоянного изменения вирусов необходимо модернизировать вакцины для обеспечения эффективной иммунизации. В сезоне 2023/2024 будут использованы  трех- и четырехвалентные вакцины (т.е. содержащие 3 или 4 различных типа вирусов гриппа А и В). Состав вакцин для профилактики гриппа в 2023 году обновлен по штамму вируса гриппа А (H1N1).  Т.е. в вакцинах, предназначенных  для иммунизации против гриппа в 2023 году включен штамм вируса гриппа А (H1N1), который преобладал в сезонной циркуляции в 2022 году и будет формировать основную заболеваемость гриппом в сезон 2023-2024 гг.. </a:t>
            </a:r>
            <a:endParaRPr lang="ru-RU" altLang="ru-RU" dirty="0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xmlns="" id="{154D596A-78AB-9C48-C195-9228E6B08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C38C043-F2B2-45B7-894F-72A46AA33756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215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отношении вакцинации против гриппа важным является следующие позиции: прививки против гриппа необходимо </a:t>
            </a:r>
            <a:r>
              <a:rPr lang="ru-RU" b="1" dirty="0"/>
              <a:t>сделать до начала активной циркуляции респираторных вирусов, в том числе и гриппа </a:t>
            </a:r>
            <a:r>
              <a:rPr lang="ru-RU" dirty="0"/>
              <a:t>(пик заболеваемости ОРИ и интенсивная циркуляция вирусов гриппа отмечается с декабря по февраль). Минимальный возраст, с которого можно проводить вакцинацию - 6 месяцев. В рамках Национального календаря профилактических прививок (грипп входит в Национальный календарь профилактических прививок) иммунизация осуществляется бесплатно.  Особенно нуждаются в вакцинации против гриппа контингенты населения, у которых высока вероятность развития тяжелых осложнений, вплоть до летального исхода и высокий риск заражения гриппом. А именно:  дети до 3-х лет и взрослые старше 65 лет в силу особенностей функционирования иммунной системы, лица с хроническим заболеваниями и различными иммунодефицитами,  беременные женщины, а также проживающие   в учреждениях с круглосуточным режимом пребывания.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заболевании гриппом, как во время сезонного подъема, так и в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межэпидемический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период,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среди непривитых лиц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имеется высокая вероятность развития тяжелых постгриппозных осложнений (пневмония,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бронхообструкция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менингоэнцефалиты и т.д.) и летальных исходов.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63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Ежегодно для проведения профилактических прививок против гриппа используются вакцины из эпидемически актуальных штаммов. Для формирования полноценного иммунитета целесообразно провести вакцинацию </a:t>
            </a:r>
            <a:r>
              <a:rPr lang="ru-RU" b="1" dirty="0"/>
              <a:t>в сентябре-ноябре</a:t>
            </a:r>
            <a:r>
              <a:rPr lang="ru-RU" dirty="0"/>
              <a:t>, т.е. до подъема заболеваемости ОРИ и гриппом населения. После вакцинации защитный типоспецифический иммунитет вырабатывается </a:t>
            </a:r>
            <a:r>
              <a:rPr lang="ru-RU" b="1" dirty="0"/>
              <a:t>в среднем через 14-21 день. </a:t>
            </a:r>
            <a:r>
              <a:rPr lang="ru-RU" dirty="0"/>
              <a:t>Сохраняется  поствакцинальный иммунитет </a:t>
            </a:r>
            <a:r>
              <a:rPr lang="ru-RU" b="1" dirty="0"/>
              <a:t>от 6-ти до 12-ти месяцев. </a:t>
            </a:r>
          </a:p>
          <a:p>
            <a:pPr algn="just"/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После прививки могут быть:</a:t>
            </a:r>
          </a:p>
          <a:p>
            <a:pPr algn="just"/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м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естные реакции: </a:t>
            </a:r>
            <a:r>
              <a:rPr lang="ru-RU" b="1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покраснение, припухлость, болезненность, уплотнение в месте введения вакцины </a:t>
            </a:r>
            <a:r>
              <a:rPr lang="ru-RU" i="1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(частота 1 случай на 10-100 проведенных прививок).</a:t>
            </a:r>
          </a:p>
          <a:p>
            <a:pPr algn="just"/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о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бщие реакции: </a:t>
            </a:r>
            <a:r>
              <a:rPr lang="ru-RU" b="1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повышение температуры тела, недомогание, болезненность в мышцах и суставах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(частота 1 случай на 100-1000 прививок).</a:t>
            </a:r>
          </a:p>
          <a:p>
            <a:pPr algn="just"/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Реакции могут наблюдаться </a:t>
            </a:r>
            <a:r>
              <a:rPr lang="ru-RU" b="1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в первые 72 часа 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после введения вакцины.</a:t>
            </a:r>
          </a:p>
          <a:p>
            <a:pPr algn="just"/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Практически во всех случаях </a:t>
            </a:r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реакции</a:t>
            </a:r>
            <a:r>
              <a:rPr lang="ru-RU" b="1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не требуют специального лечения и проходят самостоятельно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7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Заболеванию гриппом подвержены все возрастные группы. Особую опасность грипп представляет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для детей раннего возраста, пожилых людей и лиц, имеющих хронические заболевания. </a:t>
            </a:r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По данным ВОЗ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, 80% летальных исходов от гриппа и его осложнений приходится на лиц, относящихся к группам риска. </a:t>
            </a:r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Грипп отягощает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течение хронических болезней, особенно сердечно-сосудистой и бронхо-легочной систем. </a:t>
            </a:r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У лиц пожилого возраста грипп может спровоцировать (поспособствовать) развитию инфаркта и инсульта. </a:t>
            </a:r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Летальность от гриппа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у лиц с хроническими обструктивными болезнями легких составляет 30% в сравнении с 0,1% у здоровых  (в 300 раз выше!).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8B85-FFFB-4366-9567-C247418E304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8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Инкубационный (скрытый) период при гриппе от момента заражения до появления симптомов  </a:t>
            </a:r>
            <a:r>
              <a:rPr lang="ru-RU" b="1" dirty="0"/>
              <a:t>составляет от нескольких часов до 2 суток. </a:t>
            </a:r>
            <a:r>
              <a:rPr lang="ru-RU" dirty="0"/>
              <a:t>Наибольшую опасность для окружающих заболевший создает в первые 5 дней болезни, т.к. именно в этот период происходит максимальное выделение вирусов гриппа при кашле и чихании. При этом вирус от заболевшего может распространяться на расстояние  до 10 метров. Наиболее эффективная защита  в отношении гриппа – вакцинация (снижает риск заболевания от 60 до 80% и более в зависимости от возраста, наличия сопутствующих патологий).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838B85-FFFB-4366-9567-C247418E30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0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/>
              <a:t>В текущем сезоне для вакцинации против гриппа будут использоваться инактивированные вакцины (3-х валентные  и 4-х валентные вакцины). 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Трехвалентные вакцины содержит 2 штамма вирусов гриппа типа А (/Н1N1 и Н3N2) и штамм вируса типа B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(линия Victoria)</a:t>
            </a:r>
            <a:r>
              <a:rPr lang="ru-RU" sz="1800" kern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В состав </a:t>
            </a:r>
            <a:r>
              <a:rPr lang="ru-RU" sz="1800" kern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четырехвалентной, кроме перечисленных   дополнительно входит вирус гриппа  типа В Пхукет (линия </a:t>
            </a:r>
            <a:r>
              <a:rPr lang="ru-RU" sz="1800" kern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Yamagata</a:t>
            </a:r>
            <a:r>
              <a:rPr lang="ru-RU" sz="1800" kern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).  Все данные вакцины являются безопасными (применяются у детей с 6-ти месяцев и беременных женщин).  Пройти вакцинацию можно в учреждениях здравоохранения по месту медицинского обслуживания, также в медицинских  центрах города,  городском центре вакцинопрофилактики. Также для повышения доступности вакцинации работающего населения  будут практиковаться выездные бригады медицинских  работников на предприятия, организации и т.д.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898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79450" y="4714876"/>
            <a:ext cx="5438775" cy="4467225"/>
          </a:xfrm>
          <a:ln w="0"/>
        </p:spPr>
        <p:txBody>
          <a:bodyPr anchor="t">
            <a:noAutofit/>
          </a:bodyPr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2023 году продолжается наметившееся тенденция стабилизации ситуации по заболеваемости COVID-19 в мире и среди населения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г.Минска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однако за последнее время (конец августа-начало сентября) отмечается незначительный рост заболеваемости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региональном уровне количество новых случаев заболевания увеличилось в трех из пяти регионов ВОЗ: Европейский регион (+39%), Регион Западной части Тихого океана (+52%) и Средиземноморский регион (+113%); в то время как число случаев заболевания снизилось в двух регионах ВОЗ: Африканском регионе (-76%), и Регион Юго-Восточной Азии (-48%).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мая 2023 года  ВОЗ по инициативе Комитета экспертов ВОЗ по COVID-19 отменила статус глобальной пандемии инфекции COVID-19. Таким образом, пандемия продлилась 3 года 1 месяц и 24 дня.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Однако, число новых случаев заболевания постоянно меняется из-за появления мутировавших штаммов вируса.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 заявила, что в мире выявлен новый штамм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Пирола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(ВА.2.86). Этот вариант назван в честь кометы, вращающейся вокруг Солнца.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Впервые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Пирола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обнаружена в конце июля 2023 года в Израиле. Новый штамм происходит из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сублинии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ВА.2 варианта Омикрон,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стал причиной подъема случаев COVID в начале 2022 года.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сентябре 2023 года его появление зарегистрировали уже 15 стран. По числу заражений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Пирола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 не вышла в лидеры в мире - по-прежнему превалирует рекомбинантная форма вируса ХВВ.1.5.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Вариант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Пирола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данный момент в Беларуси не зарегистрирован.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Считается, что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Пирола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более заразным по сравнению с предшественниками, так как имеет наибольшее количество мутаций в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спайк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-белке по сравнению с исходным вариантом Омикрон. Такое количество мутаций стало возможным в результате необычной эволюции вируса благодаря его присутствию в организме длительно болеющих людей (например, при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иммунодефицитных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состояниях).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 включила вариант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Пирола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список вариантов COVID-19, находящихся под наблюдением, из-за его способности уклоняться от иммунитета, приобретенного после заболевания другими штаммами COVID-19 либо после вакцинации. Нет пока доказательств, что этот вариант вызывает более тяжёлое течение или более высокий уровень летальности. Симптомы мало отличаются от типичных признаков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коронавирусной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инфекции. В целом, как считают эксперты, COVID-19 продолжает оставаться угрозой. ВОЗ призвала поддерживать борьбу с его распространением, в том числе проводить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бустерную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вакцинацию.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Вакцинация против гриппа и инфекции COVID-19, а также ответственное отношение каждого человека к мерам неспецифической профилактики (соблюдение правил личной гигиены, респираторного этикета, социальной дистанции, средств защиты органов дыхания при необходимости) позволят повлиять на эпидемический процесс в части ограничения распространения респираторных инфекций среди населения и сохранения здоровья.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16000" indent="-216000" algn="just">
              <a:defRPr/>
            </a:pPr>
            <a:endParaRPr lang="ru-RU" spc="-1" dirty="0">
              <a:latin typeface="Times New Roman"/>
              <a:ea typeface="Arial Unicode MS"/>
            </a:endParaRPr>
          </a:p>
        </p:txBody>
      </p:sp>
      <p:sp>
        <p:nvSpPr>
          <p:cNvPr id="25604" name="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28164"/>
            <a:ext cx="2944813" cy="49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C03D03A-0F44-4541-8798-35F295C351FF}" type="slidenum">
              <a:rPr lang="ru-RU" altLang="ru-RU">
                <a:latin typeface="Times New Roman" pitchFamily="18" charset="0"/>
              </a:rPr>
              <a:pPr/>
              <a:t>10</a:t>
            </a:fld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D77D2E-F044-8C74-F815-9700D4FAB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607B648-C044-3BC2-BDC3-330F79ACB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CD2919-DC67-7846-4145-602F398D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7A74-A396-49E8-946A-E78EA3FE66C9}" type="datetime1">
              <a:rPr lang="be-BY" smtClean="0"/>
              <a:t>27.10.2023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631F8A-0166-84A5-E5EF-FBD0434BB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CD44AB-F0EB-3D29-0BF1-37CC329A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34347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EA6A55-CE5B-8A44-9D46-1C872D15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A4B1941-C593-9EC0-0E5C-5D8E7E07D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128BB6-9727-5816-18D2-4E5523D24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23FE-BAF8-4259-8311-54E2DCE91BF2}" type="datetime1">
              <a:rPr lang="be-BY" smtClean="0"/>
              <a:t>27.10.2023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E09406-FE9E-8E5B-4B14-F3A5DE4A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45C91A-1BD3-F6BC-7628-F8CF477C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2732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27845CE-1A56-18FB-9651-1527FD946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9E87D0-9779-552F-337E-B8C2C075F0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9C8AF0-161B-778F-5BC6-89D159B5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06A6-6B91-416C-B534-9B9D9400BC3F}" type="datetime1">
              <a:rPr lang="be-BY" smtClean="0"/>
              <a:t>27.10.2023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20C923-E7C8-0CC4-FDD1-6F0DCC32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1475C-FFA4-EB04-51F8-D5132F36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0333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2B0150-B81A-ADF0-FED6-6146C84CD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3F095D-AC15-E2C0-5773-58008031E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C11A4F-8FA1-4F4D-0C2A-BCC6582F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A547-B920-4956-9273-B17E19AE8FC2}" type="datetime1">
              <a:rPr lang="be-BY" smtClean="0"/>
              <a:t>27.10.2023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E0D1D3-AA2D-B75D-F5D9-0691B77FC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A39E0D-666C-9EAC-8143-1792C440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757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757766-12A3-85E8-9F29-7FF5DF760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77EF7E-091B-76B9-11FD-D09FE10E8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3D1CA2-7E38-2F32-9383-BBC3931F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90C7-0022-4571-92B2-25CA5263957F}" type="datetime1">
              <a:rPr lang="be-BY" smtClean="0"/>
              <a:t>27.10.2023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D0616C-56BF-4054-FAD6-37F4B26F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4D1655-AD67-8AF9-1EBE-241F97C3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2971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B30B02-310A-A257-B3AD-CDAA3C3F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18F5E0-12E0-5166-52CF-2904A5F99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A578BF4-55AB-273C-0B29-DEB451FB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137BEE-4D4B-D11B-DFE6-094F0B78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B153-838D-4722-957C-1ABAA5CE5B7A}" type="datetime1">
              <a:rPr lang="be-BY" smtClean="0"/>
              <a:t>27.10.2023</a:t>
            </a:fld>
            <a:endParaRPr lang="be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44DA30-0CCA-FC48-785D-F9B6C23A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7222906-8F74-E518-D34C-95B1E5AA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6311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6366E3-2BCF-9AFB-ED65-8358643A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9C5DCA-937D-D3FA-4658-BC6F825C8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C61091-2E76-1F47-6C8F-FB7A39A45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BC8A1C1-6306-A361-421C-1109F4B24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1CE9045-29AB-8F41-0A64-A41ECC56F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618E1C0-6F3E-C9A1-99B8-AB300B4F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44C72-3781-466C-B146-5CA76D290405}" type="datetime1">
              <a:rPr lang="be-BY" smtClean="0"/>
              <a:t>27.10.2023</a:t>
            </a:fld>
            <a:endParaRPr lang="be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9BE2069-30A0-989C-0EF3-7368B15C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C7D2DA6-D845-EC41-7756-CDB3E20A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3021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9FA32B-6F71-32B0-BA55-E6A08114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9312CB-2C18-CCFB-5BA2-2A0811A2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55CF0-3665-44F8-AF99-B7FD745E3035}" type="datetime1">
              <a:rPr lang="be-BY" smtClean="0"/>
              <a:t>27.10.2023</a:t>
            </a:fld>
            <a:endParaRPr lang="be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D18788C-75F4-56A4-CE8F-2530FA30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BE3992-2254-9885-C56A-EE189259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3568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4E89FEC-2196-DAC9-FC6E-63796337D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B2F0-5864-4561-A2C1-B1183B9ECE25}" type="datetime1">
              <a:rPr lang="be-BY" smtClean="0"/>
              <a:t>27.10.2023</a:t>
            </a:fld>
            <a:endParaRPr lang="be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75D6327-181A-0EAA-0358-39307452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352AB80-8AB4-5DDB-A32F-319A33DD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94407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24668-EA03-14E7-4C5F-2C6947C4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F59015-0CCC-B60B-402E-9AD6CA0B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12E550E-604A-59FD-6603-A62A1A54E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3318C0-0F7D-9A12-6B90-C70F956B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FF1D-721D-48F1-BF12-DF4BA1070FE9}" type="datetime1">
              <a:rPr lang="be-BY" smtClean="0"/>
              <a:t>27.10.2023</a:t>
            </a:fld>
            <a:endParaRPr lang="be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35D71D-9286-F282-62EF-605F107B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8AD7612-216F-20A8-E364-4C281422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4428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CD63F-6BE8-9CDA-C14E-099AF8C5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4072ED2-469A-6EA9-80F1-6BAA3D924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6C99A9-6E45-DEB0-955A-E21EA30FD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C48711-9E82-0C40-E9EF-13D4861C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89F5-44C7-4780-92CD-8189FCEB1AFE}" type="datetime1">
              <a:rPr lang="be-BY" smtClean="0"/>
              <a:t>27.10.2023</a:t>
            </a:fld>
            <a:endParaRPr lang="be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25A61F-7BDD-80A0-9FFE-D56BECEE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FA2551-839F-31C3-31C8-00389A7C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914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99192F-956E-F4F5-F315-AF0E18BB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3A105C-32A1-0A21-F267-2CCA1B933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D89E18-8904-8B1B-D6D1-F91559E9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2324-951D-4333-8692-BF388254190A}" type="datetime1">
              <a:rPr lang="be-BY" smtClean="0"/>
              <a:t>27.10.2023</a:t>
            </a:fld>
            <a:endParaRPr lang="be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6DEB9E-CC38-78E4-9E25-05D246C35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866F07-B8A9-A98C-CC01-98BBC357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59BD8-8DF6-41E5-98F4-02A1E935BB9B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4671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10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.xml"/><Relationship Id="rId18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3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jpeg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png"/><Relationship Id="rId23" Type="http://schemas.openxmlformats.org/officeDocument/2006/relationships/image" Target="../media/image8.png"/><Relationship Id="rId10" Type="http://schemas.openxmlformats.org/officeDocument/2006/relationships/diagramLayout" Target="../diagrams/layout2.xml"/><Relationship Id="rId19" Type="http://schemas.openxmlformats.org/officeDocument/2006/relationships/diagramLayout" Target="../diagrams/layout3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png"/><Relationship Id="rId22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2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1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>
            <a:extLst>
              <a:ext uri="{FF2B5EF4-FFF2-40B4-BE49-F238E27FC236}">
                <a16:creationId xmlns:a16="http://schemas.microsoft.com/office/drawing/2014/main" xmlns="" id="{37C76008-1B94-E084-1D3D-5442295B5F0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59632" y="2740819"/>
            <a:ext cx="6858000" cy="1376362"/>
          </a:xfrm>
        </p:spPr>
        <p:txBody>
          <a:bodyPr anchor="t">
            <a:normAutofit/>
          </a:bodyPr>
          <a:lstStyle/>
          <a:p>
            <a:pPr algn="ctr"/>
            <a:r>
              <a:rPr lang="ru-RU" altLang="ru-RU" sz="2800" b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</a:t>
            </a:r>
            <a:r>
              <a:rPr lang="ru-RU" altLang="ru-RU" sz="2800" b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ГРИППА</a:t>
            </a:r>
            <a:br>
              <a:rPr lang="ru-RU" altLang="ru-RU" sz="2800" b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altLang="ru-RU" sz="2800" b="1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АКТУАЛЬНЫХ </a:t>
            </a:r>
            <a:r>
              <a:rPr lang="ru-RU" altLang="ru-RU" sz="28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ИНФЕКЦИОННЫХ ЗАБОЛЕВАНИЙ</a:t>
            </a:r>
          </a:p>
        </p:txBody>
      </p:sp>
      <p:sp>
        <p:nvSpPr>
          <p:cNvPr id="1028" name="TextBox 2">
            <a:extLst>
              <a:ext uri="{FF2B5EF4-FFF2-40B4-BE49-F238E27FC236}">
                <a16:creationId xmlns:a16="http://schemas.microsoft.com/office/drawing/2014/main" xmlns="" id="{44CD0CC4-D0DF-F414-1208-47D97D271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5872292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государственный санитарный врач </a:t>
            </a:r>
            <a:r>
              <a:rPr lang="ru-RU" altLang="ru-RU" sz="1600" b="1" dirty="0" err="1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г.Минска</a:t>
            </a:r>
            <a:r>
              <a:rPr lang="ru-RU" altLang="ru-RU" sz="1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Ермак Светлана Леонидовна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год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36EFA2-CC44-2AF8-4D46-6C0E6BA977BD}"/>
              </a:ext>
            </a:extLst>
          </p:cNvPr>
          <p:cNvSpPr txBox="1"/>
          <p:nvPr/>
        </p:nvSpPr>
        <p:spPr>
          <a:xfrm>
            <a:off x="2268538" y="154711"/>
            <a:ext cx="64799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Государственное учреждение </a:t>
            </a:r>
            <a:b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«Минский городской центр гигиены и эпидемиологии»</a:t>
            </a:r>
            <a:br>
              <a:rPr lang="ru-RU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kern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82302EC-6E0F-3F62-C94C-029E6719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"/>
            <a:ext cx="2808313" cy="209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FD5331-C7D1-439F-9328-BE8857A5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1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47261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37147" r="37686" b="34461"/>
          <a:stretch/>
        </p:blipFill>
        <p:spPr bwMode="auto">
          <a:xfrm>
            <a:off x="4688246" y="2134765"/>
            <a:ext cx="4357002" cy="23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" name="Заголовок 1"/>
          <p:cNvSpPr/>
          <p:nvPr/>
        </p:nvSpPr>
        <p:spPr>
          <a:xfrm>
            <a:off x="892692" y="179629"/>
            <a:ext cx="8226425" cy="508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altLang="ru-RU" sz="19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ЭПИДЕМИОЛОГИЧЕСКАЯ СИТУАЦИЯ ПО </a:t>
            </a:r>
            <a:r>
              <a:rPr lang="en-US" altLang="ru-RU" sz="19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ru-RU" altLang="ru-RU" sz="19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МИРЕ</a:t>
            </a:r>
            <a:endParaRPr lang="ru-RU" altLang="ru-RU" sz="19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96235" y="6502186"/>
            <a:ext cx="88582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1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https://www.who.int/emergencies/diseases/novel-coronavirus-2019/situation-reports</a:t>
            </a:r>
            <a:endParaRPr lang="ru-RU" altLang="ru-RU" sz="1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2" descr="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3" name="AutoShape 4" descr="Логотип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4" name="AutoShape 6" descr="Логотип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24585" name="Picture 8" descr="ВОЗ призвала увеличить инвестиции в первичную медицинскую помощ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938"/>
            <a:ext cx="11684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91510311"/>
              </p:ext>
            </p:extLst>
          </p:nvPr>
        </p:nvGraphicFramePr>
        <p:xfrm>
          <a:off x="460375" y="548680"/>
          <a:ext cx="865874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1" t="31339" r="31492" b="42289"/>
          <a:stretch/>
        </p:blipFill>
        <p:spPr bwMode="auto">
          <a:xfrm>
            <a:off x="96235" y="2132856"/>
            <a:ext cx="490966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0742916"/>
              </p:ext>
            </p:extLst>
          </p:nvPr>
        </p:nvGraphicFramePr>
        <p:xfrm>
          <a:off x="96235" y="4918010"/>
          <a:ext cx="8796939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E460982-B7B1-429F-A94B-AFC38EE1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10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631735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2">
            <a:extLst>
              <a:ext uri="{FF2B5EF4-FFF2-40B4-BE49-F238E27FC236}">
                <a16:creationId xmlns:a16="http://schemas.microsoft.com/office/drawing/2014/main" xmlns="" id="{B0AC7A44-4E7E-C9F9-2CAA-7F4B7BB60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61" y="4653136"/>
            <a:ext cx="5641975" cy="1570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Arial" panose="020B0604020202020204" pitchFamily="34" charset="0"/>
              </a:rPr>
              <a:t>Между введением вакцины против COVID-19 и любой другой вакцины рекомендуемый минимальный  </a:t>
            </a: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интервал в 2 недели</a:t>
            </a:r>
            <a:r>
              <a:rPr lang="ru-RU" altLang="ru-RU" sz="2000" b="1" dirty="0">
                <a:latin typeface="Arial" panose="020B0604020202020204" pitchFamily="34" charset="0"/>
              </a:rPr>
              <a:t>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 dirty="0">
              <a:latin typeface="Arial" panose="020B0604020202020204" pitchFamily="34" charset="0"/>
            </a:endParaRPr>
          </a:p>
        </p:txBody>
      </p:sp>
      <p:sp>
        <p:nvSpPr>
          <p:cNvPr id="77828" name="Заголовок 1">
            <a:extLst>
              <a:ext uri="{FF2B5EF4-FFF2-40B4-BE49-F238E27FC236}">
                <a16:creationId xmlns:a16="http://schemas.microsoft.com/office/drawing/2014/main" xmlns="" id="{F9716D67-B3F4-8D6C-2FC6-A63199BB9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58737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x-none" sz="18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ВАКЦИНАЦИЯ ПРОТИВ ИНФЕКЦИИ </a:t>
            </a:r>
            <a:r>
              <a:rPr lang="en-US" altLang="x-none" sz="18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COVID-19</a:t>
            </a:r>
            <a:endParaRPr lang="x-none" altLang="x-none" sz="1800" b="1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C272DF-AB4E-1D86-3BE1-62278C0A8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344625"/>
            <a:ext cx="2587444" cy="218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30" name="TextBox 6">
            <a:extLst>
              <a:ext uri="{FF2B5EF4-FFF2-40B4-BE49-F238E27FC236}">
                <a16:creationId xmlns:a16="http://schemas.microsoft.com/office/drawing/2014/main" xmlns="" id="{DF6794D7-F0AF-3E4E-58D9-A8752B73C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100" y="3419331"/>
            <a:ext cx="8280400" cy="768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Arial" panose="020B0604020202020204" pitchFamily="34" charset="0"/>
              </a:rPr>
              <a:t>Допускается </a:t>
            </a:r>
            <a:r>
              <a:rPr lang="ru-RU" altLang="ru-RU" sz="2200" b="1" dirty="0">
                <a:solidFill>
                  <a:srgbClr val="C00000"/>
                </a:solidFill>
                <a:latin typeface="Arial" panose="020B0604020202020204" pitchFamily="34" charset="0"/>
              </a:rPr>
              <a:t>совместное</a:t>
            </a:r>
            <a:r>
              <a:rPr lang="ru-RU" altLang="ru-RU" sz="2200" b="1" dirty="0">
                <a:latin typeface="Arial" panose="020B0604020202020204" pitchFamily="34" charset="0"/>
              </a:rPr>
              <a:t> применение вакцины против</a:t>
            </a:r>
            <a:r>
              <a:rPr lang="ru-RU" altLang="ru-RU" sz="2200" dirty="0">
                <a:latin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C00000"/>
                </a:solidFill>
                <a:latin typeface="Arial" panose="020B0604020202020204" pitchFamily="34" charset="0"/>
              </a:rPr>
              <a:t>COVID-19</a:t>
            </a:r>
            <a:r>
              <a:rPr lang="en-US" altLang="ru-RU" sz="2200" b="1" dirty="0">
                <a:latin typeface="Arial" panose="020B0604020202020204" pitchFamily="34" charset="0"/>
              </a:rPr>
              <a:t> </a:t>
            </a:r>
            <a:r>
              <a:rPr lang="ru-RU" altLang="ru-RU" sz="2200" b="1" dirty="0">
                <a:latin typeface="Arial" panose="020B0604020202020204" pitchFamily="34" charset="0"/>
              </a:rPr>
              <a:t>и вакцины против </a:t>
            </a:r>
            <a:r>
              <a:rPr lang="ru-RU" altLang="ru-RU" sz="2200" b="1" dirty="0">
                <a:solidFill>
                  <a:srgbClr val="C00000"/>
                </a:solidFill>
                <a:latin typeface="Arial" panose="020B0604020202020204" pitchFamily="34" charset="0"/>
              </a:rPr>
              <a:t>гриппа</a:t>
            </a:r>
            <a:r>
              <a:rPr lang="ru-RU" altLang="ru-RU" sz="2200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r>
              <a:rPr lang="ru-RU" altLang="ru-RU" sz="2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Объект 5">
            <a:extLst>
              <a:ext uri="{FF2B5EF4-FFF2-40B4-BE49-F238E27FC236}">
                <a16:creationId xmlns:a16="http://schemas.microsoft.com/office/drawing/2014/main" xmlns="" id="{8E634EB4-6130-C4AF-431D-3F9D1ACE66C2}"/>
              </a:ext>
            </a:extLst>
          </p:cNvPr>
          <p:cNvSpPr txBox="1">
            <a:spLocks/>
          </p:cNvSpPr>
          <p:nvPr/>
        </p:nvSpPr>
        <p:spPr bwMode="auto">
          <a:xfrm>
            <a:off x="189121" y="629147"/>
            <a:ext cx="8765757" cy="25118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34290" rIns="0" bIns="34290"/>
          <a:lstStyle>
            <a:lvl1pPr marL="90488" indent="-90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ru-RU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Вакцинация </a:t>
            </a:r>
            <a:r>
              <a:rPr lang="ru-RU" altLang="ru-RU" sz="15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уменьшает вероятность тяжелой формы заболевания </a:t>
            </a:r>
            <a:r>
              <a:rPr lang="ru-RU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снижает скорость передачи вируса среди населения.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ru-RU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Длительность иммунитета, сформированного в ходе первичной вакцинации против </a:t>
            </a:r>
            <a:r>
              <a:rPr lang="en-US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COVID-19</a:t>
            </a:r>
            <a:r>
              <a:rPr lang="ru-RU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независимо от типа вакцины, не является продолжительной. </a:t>
            </a:r>
            <a:endParaRPr lang="en-US" altLang="ru-RU" sz="15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ru-RU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Через </a:t>
            </a:r>
            <a:r>
              <a:rPr lang="ru-RU" altLang="ru-RU" sz="15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 и более месяцев </a:t>
            </a:r>
            <a:r>
              <a:rPr lang="ru-RU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напряженность иммунитета снижается. 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ru-RU" altLang="ru-RU" sz="15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БУСТЕРНАЯ ДОЗА ВАКЦИНЫ </a:t>
            </a:r>
            <a:r>
              <a:rPr lang="ru-RU" altLang="ru-RU" sz="15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обеспечивает </a:t>
            </a:r>
            <a:r>
              <a:rPr lang="ru-RU" altLang="ru-RU" sz="15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восстановление </a:t>
            </a:r>
            <a:r>
              <a:rPr lang="ru-RU" altLang="ru-RU" sz="15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иммунной защиты.</a:t>
            </a:r>
          </a:p>
          <a:p>
            <a:pPr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ru-RU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Вакцинация против инфекции </a:t>
            </a:r>
            <a:r>
              <a:rPr lang="en-US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ru-RU" altLang="ru-RU" sz="15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проводится </a:t>
            </a:r>
            <a:r>
              <a:rPr lang="ru-RU" altLang="ru-RU" sz="15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5 лет.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7FFE987-90F3-4AFB-811F-47185A95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11</a:t>
            </a:fld>
            <a:endParaRPr lang="be-BY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</a:t>
            </a:r>
            <a:r>
              <a:rPr lang="ru-RU" sz="16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СанНиП</a:t>
            </a:r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sz="1600" b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«Требования к организации и проведению санитарно-противоэпидемических мероприятий, направленных на предотвращение заноса, возникновения и распространения гриппа и инфекции COVID-19»</a:t>
            </a:r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утвержденные </a:t>
            </a:r>
            <a:r>
              <a:rPr lang="x-none" sz="1600" b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</a:t>
            </a:r>
            <a:r>
              <a:rPr lang="ru-RU" sz="16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x-none" sz="1600" b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Министерства здравоохранения Республики Беларусь 29.12.2012 № 217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04040807"/>
              </p:ext>
            </p:extLst>
          </p:nvPr>
        </p:nvGraphicFramePr>
        <p:xfrm>
          <a:off x="269268" y="1512079"/>
          <a:ext cx="8640960" cy="514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2ECD8D-0C62-48BE-BE6F-B24C35BC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12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5377368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62C2F3-E40E-8D79-7BF5-081910E9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7886700" cy="399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МЕРЫ ПРОФИЛАКТИКИ ОРИ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D9EE48-598D-A630-8459-C9CDCB3B4977}"/>
              </a:ext>
            </a:extLst>
          </p:cNvPr>
          <p:cNvSpPr txBox="1"/>
          <p:nvPr/>
        </p:nvSpPr>
        <p:spPr>
          <a:xfrm>
            <a:off x="251520" y="3760378"/>
            <a:ext cx="5658215" cy="3144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СОБЛЮДАТЬ «РЕСПИРАТОРНЫЙ ЭТИКЕТ»</a:t>
            </a: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кашле и чихании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необходимо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носовой платок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предпочтительнее применять одноразовые бумажные платки, которые выбрасываются сразу после использования;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носового платка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чихать и кашлять в сгиб локтя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не в ладони;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стараться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прикасаться к лицу немытыми руками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1801427-63E8-9F56-E707-9C397723A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237993"/>
            <a:ext cx="2736304" cy="13894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DBF86A-83FA-7F22-DAE8-15548A6EB89D}"/>
              </a:ext>
            </a:extLst>
          </p:cNvPr>
          <p:cNvSpPr txBox="1"/>
          <p:nvPr/>
        </p:nvSpPr>
        <p:spPr>
          <a:xfrm>
            <a:off x="988690" y="667805"/>
            <a:ext cx="716662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Рекомендуем 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соблюдать </a:t>
            </a:r>
            <a:r>
              <a:rPr lang="ru-RU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 простых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 профилактики</a:t>
            </a:r>
            <a:r>
              <a:rPr lang="ru-RU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u="sng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C7C69E-F90B-1A6A-3FBC-B5A32981836F}"/>
              </a:ext>
            </a:extLst>
          </p:cNvPr>
          <p:cNvSpPr txBox="1"/>
          <p:nvPr/>
        </p:nvSpPr>
        <p:spPr>
          <a:xfrm>
            <a:off x="1111352" y="1350331"/>
            <a:ext cx="73490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исключить тесный контакт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людьми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симптомами заболеваний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ограничить посещение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общественных мест, массовых мероприятий или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минимизировать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длительность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данных местах;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соблюдать социальное дистанцирование,;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необходимости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СИЗ органов дыхания (маску);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соблюдать гигиену рук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 проветривать помещения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проводить влажную уборку.</a:t>
            </a:r>
            <a:endParaRPr lang="ru-RU" sz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0448087-7C2E-84D9-94CD-921160EF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940" y="3852788"/>
            <a:ext cx="1282452" cy="123239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2CC015C-E38B-4281-9838-025EFDA7A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13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7988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F49733-C001-6116-387F-CD827A5CDA43}"/>
              </a:ext>
            </a:extLst>
          </p:cNvPr>
          <p:cNvSpPr/>
          <p:nvPr/>
        </p:nvSpPr>
        <p:spPr>
          <a:xfrm>
            <a:off x="1855178" y="1916832"/>
            <a:ext cx="557877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Спасибо </a:t>
            </a:r>
          </a:p>
          <a:p>
            <a:pPr algn="ctr">
              <a:defRPr/>
            </a:pPr>
            <a:r>
              <a:rPr lang="ru-RU" sz="5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За внимание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8A8F866-A08F-4A0C-A907-376A2DFC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14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03938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533DB60-EE91-8236-F3F4-DF64E3C79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24744"/>
            <a:ext cx="871296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EC089D-75EF-D349-3114-9CBE4EAC1596}"/>
              </a:ext>
            </a:extLst>
          </p:cNvPr>
          <p:cNvSpPr txBox="1"/>
          <p:nvPr/>
        </p:nvSpPr>
        <p:spPr>
          <a:xfrm>
            <a:off x="215516" y="188640"/>
            <a:ext cx="8532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Многолетняя динамика заболеваемости гриппом и охвата вакцинацией против гриппа населения г. Минска за период 2003- 2022гг.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5129DE2-E7E9-489F-A906-AF44F063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2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14277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>
            <a:extLst>
              <a:ext uri="{FF2B5EF4-FFF2-40B4-BE49-F238E27FC236}">
                <a16:creationId xmlns:a16="http://schemas.microsoft.com/office/drawing/2014/main" xmlns="" id="{D4A6E011-A265-2D87-E8B8-A73D6D0C0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0"/>
            <a:ext cx="8486774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Оценка эффективности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 вакцинопрофилактики гриппа</a:t>
            </a:r>
            <a:r>
              <a:rPr lang="ru-RU" alt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(по результатам анализа заболеваемости населения ОРИ и гриппом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 период ноябрь 20</a:t>
            </a:r>
            <a:r>
              <a:rPr lang="en-US" alt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ru-RU" altLang="ru-RU" sz="1400" b="1" dirty="0">
                <a:solidFill>
                  <a:srgbClr val="002060"/>
                </a:solidFill>
                <a:cs typeface="Times New Roman" panose="02020603050405020304" pitchFamily="18" charset="0"/>
              </a:rPr>
              <a:t>2г. – март 2023г.)</a:t>
            </a:r>
            <a:endParaRPr lang="ru-RU" altLang="ru-RU" sz="1400" b="1" dirty="0">
              <a:solidFill>
                <a:schemeClr val="bg2"/>
              </a:solidFill>
            </a:endParaRPr>
          </a:p>
        </p:txBody>
      </p:sp>
      <p:sp>
        <p:nvSpPr>
          <p:cNvPr id="14339" name="TextBox 1">
            <a:extLst>
              <a:ext uri="{FF2B5EF4-FFF2-40B4-BE49-F238E27FC236}">
                <a16:creationId xmlns:a16="http://schemas.microsoft.com/office/drawing/2014/main" xmlns="" id="{1C9D787F-1CB3-CC49-A790-5FFC1A7B4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21" y="1563759"/>
            <a:ext cx="8516158" cy="92333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Проведенная в  2022 году вакцинация против гриппа с охватом 40,2% населения сформировала условия для предупреждения дополнительного количества  случаев гриппа и ОРИ</a:t>
            </a:r>
          </a:p>
        </p:txBody>
      </p:sp>
      <p:sp>
        <p:nvSpPr>
          <p:cNvPr id="14340" name="TextBox 3">
            <a:extLst>
              <a:ext uri="{FF2B5EF4-FFF2-40B4-BE49-F238E27FC236}">
                <a16:creationId xmlns:a16="http://schemas.microsoft.com/office/drawing/2014/main" xmlns="" id="{165B665D-D0F7-725B-CF87-71CEC9543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67" y="3702186"/>
            <a:ext cx="3944813" cy="922338"/>
          </a:xfrm>
          <a:prstGeom prst="rect">
            <a:avLst/>
          </a:prstGeom>
          <a:solidFill>
            <a:srgbClr val="E59074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</a:rPr>
              <a:t>около</a:t>
            </a:r>
            <a:r>
              <a:rPr lang="ru-RU" altLang="ru-RU" sz="1800" b="1" dirty="0">
                <a:solidFill>
                  <a:schemeClr val="bg2"/>
                </a:solidFill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</a:rPr>
              <a:t>22 000</a:t>
            </a:r>
            <a:r>
              <a:rPr lang="ru-RU" altLang="ru-RU" sz="1800" b="1" dirty="0">
                <a:solidFill>
                  <a:schemeClr val="bg2"/>
                </a:solidFill>
              </a:rPr>
              <a:t>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</a:rPr>
              <a:t>случаев гриппа, в том числе  более </a:t>
            </a:r>
            <a:r>
              <a:rPr lang="ru-RU" altLang="ru-RU" sz="1800" b="1" dirty="0">
                <a:solidFill>
                  <a:schemeClr val="bg2"/>
                </a:solidFill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</a:rPr>
              <a:t>9 600 </a:t>
            </a: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</a:rPr>
              <a:t>среди детей </a:t>
            </a:r>
          </a:p>
        </p:txBody>
      </p:sp>
      <p:sp>
        <p:nvSpPr>
          <p:cNvPr id="14341" name="TextBox 5">
            <a:extLst>
              <a:ext uri="{FF2B5EF4-FFF2-40B4-BE49-F238E27FC236}">
                <a16:creationId xmlns:a16="http://schemas.microsoft.com/office/drawing/2014/main" xmlns="" id="{D50EAB97-D6B9-3982-9C14-DF69C99E5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622" y="3694831"/>
            <a:ext cx="3883344" cy="923925"/>
          </a:xfrm>
          <a:prstGeom prst="rect">
            <a:avLst/>
          </a:prstGeom>
          <a:solidFill>
            <a:srgbClr val="E59074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более</a:t>
            </a:r>
            <a:r>
              <a:rPr lang="ru-RU" altLang="ru-RU" b="1" dirty="0">
                <a:solidFill>
                  <a:schemeClr val="bg1"/>
                </a:solidFill>
              </a:rPr>
              <a:t>  </a:t>
            </a:r>
            <a:r>
              <a:rPr lang="ru-RU" altLang="ru-RU" b="1" dirty="0">
                <a:solidFill>
                  <a:srgbClr val="C00000"/>
                </a:solidFill>
              </a:rPr>
              <a:t>5 500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случаев ОРИ, в том числе около </a:t>
            </a:r>
            <a:r>
              <a:rPr lang="ru-RU" altLang="ru-RU" b="1" dirty="0">
                <a:solidFill>
                  <a:srgbClr val="C00000"/>
                </a:solidFill>
              </a:rPr>
              <a:t>2 500</a:t>
            </a:r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среди детей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EF7DB1-96BA-D49D-0CDA-475062ACBDA7}"/>
              </a:ext>
            </a:extLst>
          </p:cNvPr>
          <p:cNvSpPr txBox="1"/>
          <p:nvPr/>
        </p:nvSpPr>
        <p:spPr>
          <a:xfrm>
            <a:off x="1871662" y="5245338"/>
            <a:ext cx="55086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около </a:t>
            </a:r>
            <a:r>
              <a:rPr lang="ru-RU" b="1" dirty="0">
                <a:solidFill>
                  <a:srgbClr val="C00000"/>
                </a:solidFill>
              </a:rPr>
              <a:t>2 400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госпитализаций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 поводу тяжелых и осложненных случаев гриппа и ОРИ, в том числе  более </a:t>
            </a:r>
            <a:r>
              <a:rPr lang="ru-RU" b="1" dirty="0">
                <a:solidFill>
                  <a:srgbClr val="C00000"/>
                </a:solidFill>
              </a:rPr>
              <a:t>870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среди детей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B28796-D723-1016-5460-E079393EE934}"/>
              </a:ext>
            </a:extLst>
          </p:cNvPr>
          <p:cNvSpPr txBox="1"/>
          <p:nvPr/>
        </p:nvSpPr>
        <p:spPr>
          <a:xfrm>
            <a:off x="2859933" y="2704432"/>
            <a:ext cx="3817024" cy="677108"/>
          </a:xfrm>
          <a:prstGeom prst="rect">
            <a:avLst/>
          </a:prstGeom>
          <a:solidFill>
            <a:schemeClr val="accent4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согласно расчетно-оценочным данным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</a:rPr>
              <a:t>предупреждено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F0D85D8-A1DF-4449-AC07-F083BC20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3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935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9E6292E0-0168-0AFD-5B0D-9134C6D0CB10}"/>
              </a:ext>
            </a:extLst>
          </p:cNvPr>
          <p:cNvGraphicFramePr/>
          <p:nvPr/>
        </p:nvGraphicFramePr>
        <p:xfrm>
          <a:off x="2974408" y="2986572"/>
          <a:ext cx="3911507" cy="4151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7" name="Рисунок 2">
            <a:extLst>
              <a:ext uri="{FF2B5EF4-FFF2-40B4-BE49-F238E27FC236}">
                <a16:creationId xmlns:a16="http://schemas.microsoft.com/office/drawing/2014/main" xmlns="" id="{7B094869-E8F0-78C7-2D72-E2D9F447E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t="30942" r="35425" b="6201"/>
          <a:stretch>
            <a:fillRect/>
          </a:stretch>
        </p:blipFill>
        <p:spPr bwMode="auto">
          <a:xfrm>
            <a:off x="171450" y="836711"/>
            <a:ext cx="2600325" cy="18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ACEE7A-51F1-5ECA-C0A0-699859F7B9F3}"/>
              </a:ext>
            </a:extLst>
          </p:cNvPr>
          <p:cNvSpPr txBox="1"/>
          <p:nvPr/>
        </p:nvSpPr>
        <p:spPr>
          <a:xfrm>
            <a:off x="3100655" y="1977370"/>
            <a:ext cx="6294963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ВОЗ рекомендует включить в состав вакцин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6">
                    <a:lumMod val="25000"/>
                  </a:schemeClr>
                </a:solidFill>
                <a:latin typeface="+mn-lt"/>
              </a:rPr>
              <a:t>в Северном полушарии</a:t>
            </a:r>
            <a:endParaRPr lang="ru-RU" sz="1200" b="1" dirty="0">
              <a:solidFill>
                <a:schemeClr val="bg2"/>
              </a:solidFill>
              <a:latin typeface="+mn-lt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+mn-lt"/>
              </a:rPr>
              <a:t>сезон гриппа 2023–2024 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 </a:t>
            </a:r>
            <a:endParaRPr lang="ru-RU" sz="1400" b="1" dirty="0">
              <a:solidFill>
                <a:srgbClr val="C00000"/>
              </a:solidFill>
              <a:latin typeface="+mn-lt"/>
            </a:endParaRPr>
          </a:p>
          <a:p>
            <a:pPr algn="ctr">
              <a:defRPr/>
            </a:pPr>
            <a:endParaRPr lang="ru-RU" sz="1100" i="1" dirty="0">
              <a:solidFill>
                <a:srgbClr val="3C4245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0ED891-B0B2-AB7D-12FA-17529E4886D3}"/>
              </a:ext>
            </a:extLst>
          </p:cNvPr>
          <p:cNvSpPr txBox="1"/>
          <p:nvPr/>
        </p:nvSpPr>
        <p:spPr>
          <a:xfrm>
            <a:off x="2875038" y="145861"/>
            <a:ext cx="61155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25000"/>
                  </a:schemeClr>
                </a:solidFill>
                <a:latin typeface="+mn-lt"/>
              </a:rPr>
              <a:t>ОБНОВЛЕНИЕ ВИРУСНОГО СОСТАВА </a:t>
            </a:r>
            <a:r>
              <a:rPr lang="ru-RU" dirty="0">
                <a:solidFill>
                  <a:srgbClr val="3C4245"/>
                </a:solidFill>
                <a:latin typeface="Arial" panose="020B0604020202020204" pitchFamily="34" charset="0"/>
              </a:rPr>
              <a:t> вакцин 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</a:rPr>
              <a:t>необходимо</a:t>
            </a:r>
            <a:r>
              <a:rPr lang="ru-RU" dirty="0">
                <a:solidFill>
                  <a:srgbClr val="3C4245"/>
                </a:solidFill>
                <a:latin typeface="Arial" panose="020B0604020202020204" pitchFamily="34" charset="0"/>
              </a:rPr>
              <a:t> для </a:t>
            </a:r>
            <a:r>
              <a:rPr lang="ru-RU" b="1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</a:rPr>
              <a:t>поддержания их эффективности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</a:rPr>
              <a:t>на фоне постоянного изменения вирусов гриппа</a:t>
            </a:r>
            <a:endParaRPr lang="ru-RU" dirty="0">
              <a:solidFill>
                <a:srgbClr val="3C4245"/>
              </a:solidFill>
              <a:latin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4">
            <a:extLst>
              <a:ext uri="{FF2B5EF4-FFF2-40B4-BE49-F238E27FC236}">
                <a16:creationId xmlns:a16="http://schemas.microsoft.com/office/drawing/2014/main" xmlns="" id="{37B9B1E3-33A3-6D98-8F40-AA1BF72AB12A}"/>
              </a:ext>
            </a:extLst>
          </p:cNvPr>
          <p:cNvSpPr txBox="1"/>
          <p:nvPr/>
        </p:nvSpPr>
        <p:spPr>
          <a:xfrm>
            <a:off x="68187" y="2492896"/>
            <a:ext cx="2127549" cy="4265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lIns="53340" tIns="35560" rIns="53340" bIns="35560" spcCol="1270" anchor="ctr"/>
          <a:lstStyle/>
          <a:p>
            <a:pPr algn="ctr" defTabSz="12446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u="sng" dirty="0">
                <a:solidFill>
                  <a:sysClr val="window" lastClr="FFFFFF"/>
                </a:solidFill>
                <a:latin typeface="Calibri"/>
              </a:rPr>
              <a:t>2022 – 2023гг.</a:t>
            </a:r>
          </a:p>
        </p:txBody>
      </p:sp>
      <p:graphicFrame>
        <p:nvGraphicFramePr>
          <p:cNvPr id="26" name="Схема 25">
            <a:extLst>
              <a:ext uri="{FF2B5EF4-FFF2-40B4-BE49-F238E27FC236}">
                <a16:creationId xmlns:a16="http://schemas.microsoft.com/office/drawing/2014/main" xmlns="" id="{C390654D-9194-59DC-AEF7-AC9144F0AB15}"/>
              </a:ext>
            </a:extLst>
          </p:cNvPr>
          <p:cNvGraphicFramePr/>
          <p:nvPr/>
        </p:nvGraphicFramePr>
        <p:xfrm>
          <a:off x="-485819" y="2804971"/>
          <a:ext cx="2560682" cy="426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774254D-78E8-C5D3-A27B-2E7238A41667}"/>
              </a:ext>
            </a:extLst>
          </p:cNvPr>
          <p:cNvSpPr txBox="1"/>
          <p:nvPr/>
        </p:nvSpPr>
        <p:spPr>
          <a:xfrm>
            <a:off x="419100" y="2759075"/>
            <a:ext cx="206979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</a:rPr>
              <a:t>Сезон 2022-2023 </a:t>
            </a:r>
          </a:p>
        </p:txBody>
      </p:sp>
      <p:pic>
        <p:nvPicPr>
          <p:cNvPr id="16395" name="Рисунок 51">
            <a:extLst>
              <a:ext uri="{FF2B5EF4-FFF2-40B4-BE49-F238E27FC236}">
                <a16:creationId xmlns:a16="http://schemas.microsoft.com/office/drawing/2014/main" xmlns="" id="{89FCE001-C2A8-BC7B-6DB7-6A083DA45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7097" r="68327" b="76248"/>
          <a:stretch>
            <a:fillRect/>
          </a:stretch>
        </p:blipFill>
        <p:spPr bwMode="auto">
          <a:xfrm>
            <a:off x="85725" y="82551"/>
            <a:ext cx="2686050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Рисунок 52">
            <a:extLst>
              <a:ext uri="{FF2B5EF4-FFF2-40B4-BE49-F238E27FC236}">
                <a16:creationId xmlns:a16="http://schemas.microsoft.com/office/drawing/2014/main" xmlns="" id="{DABF5282-C812-FDA3-2CBE-6E688B6C4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1770616"/>
            <a:ext cx="1095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">
            <a:extLst>
              <a:ext uri="{FF2B5EF4-FFF2-40B4-BE49-F238E27FC236}">
                <a16:creationId xmlns:a16="http://schemas.microsoft.com/office/drawing/2014/main" xmlns="" id="{1329CB57-62A2-B644-64BE-A7F3EFA9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59647" r="7626" b="10382"/>
          <a:stretch>
            <a:fillRect/>
          </a:stretch>
        </p:blipFill>
        <p:spPr bwMode="auto">
          <a:xfrm>
            <a:off x="5922168" y="1375241"/>
            <a:ext cx="6143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Рисунок 53">
            <a:extLst>
              <a:ext uri="{FF2B5EF4-FFF2-40B4-BE49-F238E27FC236}">
                <a16:creationId xmlns:a16="http://schemas.microsoft.com/office/drawing/2014/main" xmlns="" id="{A55192BA-CA9A-53D3-4C70-ED95B6064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 t="51767" r="1373" b="3925"/>
          <a:stretch>
            <a:fillRect/>
          </a:stretch>
        </p:blipFill>
        <p:spPr bwMode="auto">
          <a:xfrm>
            <a:off x="7161878" y="1307056"/>
            <a:ext cx="19431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04FF764-15C6-1723-D2AD-AD68C03E9B35}"/>
              </a:ext>
            </a:extLst>
          </p:cNvPr>
          <p:cNvSpPr txBox="1"/>
          <p:nvPr/>
        </p:nvSpPr>
        <p:spPr>
          <a:xfrm>
            <a:off x="4013200" y="2868613"/>
            <a:ext cx="2430463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Четырехвалентных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вакцин 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xmlns="" id="{18CC8B97-BFFB-F8A2-05FB-51C7685FFB7F}"/>
              </a:ext>
            </a:extLst>
          </p:cNvPr>
          <p:cNvGraphicFramePr/>
          <p:nvPr/>
        </p:nvGraphicFramePr>
        <p:xfrm>
          <a:off x="6126163" y="3144252"/>
          <a:ext cx="3106904" cy="283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224B990-BCCE-8198-A6A6-FB93A2E89C49}"/>
              </a:ext>
            </a:extLst>
          </p:cNvPr>
          <p:cNvSpPr txBox="1"/>
          <p:nvPr/>
        </p:nvSpPr>
        <p:spPr>
          <a:xfrm>
            <a:off x="6640513" y="2868613"/>
            <a:ext cx="2428875" cy="4616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Трехвалентных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 вакцин 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Равно 21">
            <a:extLst>
              <a:ext uri="{FF2B5EF4-FFF2-40B4-BE49-F238E27FC236}">
                <a16:creationId xmlns:a16="http://schemas.microsoft.com/office/drawing/2014/main" xmlns="" id="{5116BC06-71BE-4561-84C1-00C3AC0FF1BE}"/>
              </a:ext>
            </a:extLst>
          </p:cNvPr>
          <p:cNvSpPr/>
          <p:nvPr/>
        </p:nvSpPr>
        <p:spPr>
          <a:xfrm>
            <a:off x="2078038" y="4376738"/>
            <a:ext cx="2281237" cy="368300"/>
          </a:xfrm>
          <a:prstGeom prst="mathEqual">
            <a:avLst/>
          </a:prstGeom>
          <a:noFill/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Не равно 24">
            <a:extLst>
              <a:ext uri="{FF2B5EF4-FFF2-40B4-BE49-F238E27FC236}">
                <a16:creationId xmlns:a16="http://schemas.microsoft.com/office/drawing/2014/main" xmlns="" id="{BB7FD63C-98C3-2B80-6064-A10680212410}"/>
              </a:ext>
            </a:extLst>
          </p:cNvPr>
          <p:cNvSpPr/>
          <p:nvPr/>
        </p:nvSpPr>
        <p:spPr>
          <a:xfrm>
            <a:off x="2096181" y="3470274"/>
            <a:ext cx="2196420" cy="392113"/>
          </a:xfrm>
          <a:prstGeom prst="mathNotEqual">
            <a:avLst/>
          </a:prstGeom>
          <a:noFill/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accent2">
                    <a:lumMod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7" name="Равно 26">
            <a:extLst>
              <a:ext uri="{FF2B5EF4-FFF2-40B4-BE49-F238E27FC236}">
                <a16:creationId xmlns:a16="http://schemas.microsoft.com/office/drawing/2014/main" xmlns="" id="{38B28FC5-2B52-1F0C-C6EF-7BD6E59612A0}"/>
              </a:ext>
            </a:extLst>
          </p:cNvPr>
          <p:cNvSpPr/>
          <p:nvPr/>
        </p:nvSpPr>
        <p:spPr>
          <a:xfrm>
            <a:off x="2078038" y="5245100"/>
            <a:ext cx="2279650" cy="368300"/>
          </a:xfrm>
          <a:prstGeom prst="mathEqual">
            <a:avLst/>
          </a:prstGeom>
          <a:noFill/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8" name="Равно 27">
            <a:extLst>
              <a:ext uri="{FF2B5EF4-FFF2-40B4-BE49-F238E27FC236}">
                <a16:creationId xmlns:a16="http://schemas.microsoft.com/office/drawing/2014/main" xmlns="" id="{22548A2B-E507-3BCB-C877-33B27D494A6B}"/>
              </a:ext>
            </a:extLst>
          </p:cNvPr>
          <p:cNvSpPr/>
          <p:nvPr/>
        </p:nvSpPr>
        <p:spPr>
          <a:xfrm>
            <a:off x="2090623" y="6017079"/>
            <a:ext cx="2279650" cy="368300"/>
          </a:xfrm>
          <a:prstGeom prst="mathEqual">
            <a:avLst/>
          </a:prstGeom>
          <a:noFill/>
          <a:ln>
            <a:solidFill>
              <a:schemeClr val="accent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0ED1F77-0CAE-FA2A-7701-734AC14ECBC9}"/>
              </a:ext>
            </a:extLst>
          </p:cNvPr>
          <p:cNvSpPr/>
          <p:nvPr/>
        </p:nvSpPr>
        <p:spPr>
          <a:xfrm>
            <a:off x="2096180" y="3359150"/>
            <a:ext cx="2268537" cy="614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376619" y="3789040"/>
            <a:ext cx="504056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PRIEMN~1\AppData\Local\Temp\Rar$DIa0.324\MYR_web_horisontal_by.png">
            <a:extLst>
              <a:ext uri="{FF2B5EF4-FFF2-40B4-BE49-F238E27FC236}">
                <a16:creationId xmlns:a16="http://schemas.microsoft.com/office/drawing/2014/main" xmlns="" id="{36E749BA-C8EF-F4E4-8BCA-D28378AB6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 t="12837" b="12708"/>
          <a:stretch>
            <a:fillRect/>
          </a:stretch>
        </p:blipFill>
        <p:spPr bwMode="auto">
          <a:xfrm>
            <a:off x="6726426" y="6009576"/>
            <a:ext cx="2111717" cy="542087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549812B-85C1-47EF-A161-FC08F229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4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62095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5BE3F7-05A5-98A9-6633-601282B41891}"/>
              </a:ext>
            </a:extLst>
          </p:cNvPr>
          <p:cNvSpPr txBox="1"/>
          <p:nvPr/>
        </p:nvSpPr>
        <p:spPr>
          <a:xfrm>
            <a:off x="899592" y="116632"/>
            <a:ext cx="7344816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Вакцинация против гриппа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ЧТО ВАЖНО ЗНАТЬ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5386E7-01CE-03DD-49FB-073ED75829F7}"/>
              </a:ext>
            </a:extLst>
          </p:cNvPr>
          <p:cNvSpPr txBox="1"/>
          <p:nvPr/>
        </p:nvSpPr>
        <p:spPr>
          <a:xfrm>
            <a:off x="179125" y="1148646"/>
            <a:ext cx="338437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ДЕКАБРЬ - ЯНВАРЬ – ФЕВРАЛЬ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пик заболеваемости ОРИ и гриппом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FC10AB-B9CA-90EE-A760-B8DD22A86AC3}"/>
              </a:ext>
            </a:extLst>
          </p:cNvPr>
          <p:cNvSpPr txBox="1"/>
          <p:nvPr/>
        </p:nvSpPr>
        <p:spPr>
          <a:xfrm>
            <a:off x="643482" y="2353394"/>
            <a:ext cx="259228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6 МЕСЯЦЕВ 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минимальный возраст начала вакцинации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3C7745-A768-9BF1-62F9-7F1419F0C70E}"/>
              </a:ext>
            </a:extLst>
          </p:cNvPr>
          <p:cNvSpPr txBox="1"/>
          <p:nvPr/>
        </p:nvSpPr>
        <p:spPr>
          <a:xfrm>
            <a:off x="422901" y="3715871"/>
            <a:ext cx="294553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Более 40,0% НАСЕЛЕНИЯ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i="1" dirty="0">
                <a:solidFill>
                  <a:schemeClr val="tx2"/>
                </a:solidFill>
              </a:rPr>
              <a:t>ежегодно вакцинируются в </a:t>
            </a:r>
            <a:r>
              <a:rPr lang="ru-RU" i="1" dirty="0" err="1">
                <a:solidFill>
                  <a:schemeClr val="tx2"/>
                </a:solidFill>
              </a:rPr>
              <a:t>г.Минске</a:t>
            </a:r>
            <a:r>
              <a:rPr lang="ru-RU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C5B19F-61BD-25EC-68D9-ACA1B5455D34}"/>
              </a:ext>
            </a:extLst>
          </p:cNvPr>
          <p:cNvSpPr txBox="1"/>
          <p:nvPr/>
        </p:nvSpPr>
        <p:spPr>
          <a:xfrm>
            <a:off x="320138" y="4874070"/>
            <a:ext cx="3024336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БЕСПЛАТНАЯ ВАКЦИНАЦИЯ </a:t>
            </a: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для контингентов риска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в рамках Национального календаря профилактических прививок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48C7DB-4187-4789-BC45-FD71BD51FAAF}"/>
              </a:ext>
            </a:extLst>
          </p:cNvPr>
          <p:cNvSpPr txBox="1"/>
          <p:nvPr/>
        </p:nvSpPr>
        <p:spPr>
          <a:xfrm>
            <a:off x="4779859" y="1080979"/>
            <a:ext cx="381642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ОСОБЕНННО НУЖНА ВАКЦИНА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363AC5F-C46B-7406-B9E3-A6B02102AF5A}"/>
              </a:ext>
            </a:extLst>
          </p:cNvPr>
          <p:cNvCxnSpPr>
            <a:cxnSpLocks/>
          </p:cNvCxnSpPr>
          <p:nvPr/>
        </p:nvCxnSpPr>
        <p:spPr>
          <a:xfrm>
            <a:off x="4283968" y="978406"/>
            <a:ext cx="0" cy="5474930"/>
          </a:xfrm>
          <a:prstGeom prst="line">
            <a:avLst/>
          </a:prstGeom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DC2675-1DEC-2A04-6E1E-91906A226620}"/>
              </a:ext>
            </a:extLst>
          </p:cNvPr>
          <p:cNvSpPr txBox="1"/>
          <p:nvPr/>
        </p:nvSpPr>
        <p:spPr>
          <a:xfrm>
            <a:off x="4968044" y="1867568"/>
            <a:ext cx="381641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ДЕТЯМ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от 6-ти месяцев до 3-х лет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3C6E67C-8644-4F75-8E57-52718F35A0B8}"/>
              </a:ext>
            </a:extLst>
          </p:cNvPr>
          <p:cNvSpPr txBox="1"/>
          <p:nvPr/>
        </p:nvSpPr>
        <p:spPr>
          <a:xfrm>
            <a:off x="5004434" y="2718392"/>
            <a:ext cx="38164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ЛИЦАМ С ХРОНИЧЕСКИМ ЗАБОЛЕВАНИЕМ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8996FF-B91D-BDAC-A498-4A1D944F3ED2}"/>
              </a:ext>
            </a:extLst>
          </p:cNvPr>
          <p:cNvSpPr txBox="1"/>
          <p:nvPr/>
        </p:nvSpPr>
        <p:spPr>
          <a:xfrm>
            <a:off x="5004436" y="3493278"/>
            <a:ext cx="381642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БЕРЕМЕННЫМ ЖЕНЩИНАМ 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i="1" dirty="0">
                <a:solidFill>
                  <a:schemeClr val="tx2"/>
                </a:solidFill>
              </a:rPr>
              <a:t>планируете беременность)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F9722C-7319-16E6-54AE-2508F1092840}"/>
              </a:ext>
            </a:extLst>
          </p:cNvPr>
          <p:cNvSpPr txBox="1"/>
          <p:nvPr/>
        </p:nvSpPr>
        <p:spPr>
          <a:xfrm>
            <a:off x="5004435" y="5818038"/>
            <a:ext cx="3816423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ПРОЖИВАЮЩИМ В УЧРЕЖДЕНИЯХ С КРУГЛОСУТОЧНЫМ РЕЖИМОМ ПРЕБЫВАНИЯ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55ECF8-078D-8E61-43A3-22DF52148652}"/>
              </a:ext>
            </a:extLst>
          </p:cNvPr>
          <p:cNvSpPr txBox="1"/>
          <p:nvPr/>
        </p:nvSpPr>
        <p:spPr>
          <a:xfrm>
            <a:off x="5004435" y="4210865"/>
            <a:ext cx="381641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ПРИ ПРИЕМЕ ИММУНОСУПРЕССИВНОЙ ТЕРАВПИИ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CC773C0-39CF-ABBE-2876-8230FCE901F0}"/>
              </a:ext>
            </a:extLst>
          </p:cNvPr>
          <p:cNvSpPr txBox="1"/>
          <p:nvPr/>
        </p:nvSpPr>
        <p:spPr>
          <a:xfrm>
            <a:off x="5004433" y="5291450"/>
            <a:ext cx="381642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ЛИЦАМ СТАРШЕ  65 ЛЕТ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3E05CA-F327-4AD9-B268-85DE2A36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5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4592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B99D9E-87FE-C4A4-8A47-5DFAF0A95BF5}"/>
              </a:ext>
            </a:extLst>
          </p:cNvPr>
          <p:cNvSpPr txBox="1"/>
          <p:nvPr/>
        </p:nvSpPr>
        <p:spPr>
          <a:xfrm>
            <a:off x="899592" y="116632"/>
            <a:ext cx="7344816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Вакцинация против гриппа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ЧТО ВАЖНО ЗНАТЬ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40AF1E-020E-7A4B-E890-CC488CA1DD76}"/>
              </a:ext>
            </a:extLst>
          </p:cNvPr>
          <p:cNvSpPr txBox="1"/>
          <p:nvPr/>
        </p:nvSpPr>
        <p:spPr>
          <a:xfrm>
            <a:off x="683568" y="1184284"/>
            <a:ext cx="2952328" cy="91538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Ежегодно используются вакцины </a:t>
            </a:r>
            <a:r>
              <a:rPr lang="ru-RU" b="1" dirty="0"/>
              <a:t>из эпидемически актуальных штаммов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7469CC-1A18-C9BF-5C02-BEC81AF5FD99}"/>
              </a:ext>
            </a:extLst>
          </p:cNvPr>
          <p:cNvSpPr txBox="1"/>
          <p:nvPr/>
        </p:nvSpPr>
        <p:spPr>
          <a:xfrm>
            <a:off x="4788024" y="1176337"/>
            <a:ext cx="352839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Защитный типоспецифический иммунитет вырабатывается </a:t>
            </a:r>
            <a:r>
              <a:rPr lang="ru-RU" b="1" dirty="0"/>
              <a:t>в среднем через 14-21 день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0BDF79E-5967-F1B9-ED55-B97B0D83DA0A}"/>
              </a:ext>
            </a:extLst>
          </p:cNvPr>
          <p:cNvSpPr txBox="1"/>
          <p:nvPr/>
        </p:nvSpPr>
        <p:spPr>
          <a:xfrm>
            <a:off x="582216" y="2411846"/>
            <a:ext cx="33123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Вакцинацию проводят</a:t>
            </a:r>
          </a:p>
          <a:p>
            <a:pPr algn="ctr"/>
            <a:r>
              <a:rPr lang="ru-RU" dirty="0"/>
              <a:t> </a:t>
            </a:r>
            <a:r>
              <a:rPr lang="ru-RU" b="1" dirty="0"/>
              <a:t>с сентября по ноябрь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8B97AE-0E5E-D892-5C6B-24011546C652}"/>
              </a:ext>
            </a:extLst>
          </p:cNvPr>
          <p:cNvSpPr txBox="1"/>
          <p:nvPr/>
        </p:nvSpPr>
        <p:spPr>
          <a:xfrm>
            <a:off x="2915816" y="3406623"/>
            <a:ext cx="33123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Вакцина вводится внутримышечно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C3CC5E-E1C5-653C-E6F9-992E190DA49E}"/>
              </a:ext>
            </a:extLst>
          </p:cNvPr>
          <p:cNvSpPr txBox="1"/>
          <p:nvPr/>
        </p:nvSpPr>
        <p:spPr>
          <a:xfrm>
            <a:off x="4542656" y="2411847"/>
            <a:ext cx="40191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Сохраняется  поствакцинальный иммунитет </a:t>
            </a:r>
            <a:r>
              <a:rPr lang="ru-RU" b="1" dirty="0"/>
              <a:t>от 6-ти до 12-ти месяцев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74EA0F-0346-69AA-78BD-2D31E13FDECD}"/>
              </a:ext>
            </a:extLst>
          </p:cNvPr>
          <p:cNvSpPr txBox="1"/>
          <p:nvPr/>
        </p:nvSpPr>
        <p:spPr>
          <a:xfrm>
            <a:off x="224912" y="4332232"/>
            <a:ext cx="869417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После прививки могут быть:</a:t>
            </a:r>
          </a:p>
          <a:p>
            <a:pPr algn="ctr"/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м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естные реакции: </a:t>
            </a:r>
            <a:r>
              <a:rPr lang="ru-RU" b="1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покраснение, припухлость, болезненность, уплотнение в месте введения вакцины </a:t>
            </a:r>
            <a:r>
              <a:rPr lang="ru-RU" i="1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(частота 1 случай на 10-100 прививок).</a:t>
            </a:r>
          </a:p>
          <a:p>
            <a:pPr algn="ctr"/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о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бщие реакции: </a:t>
            </a:r>
            <a:r>
              <a:rPr lang="ru-RU" b="1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повышение температуры тела, недомогание, болезненность в мышцах и суставах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(частота 1 случай на 100-1000 прививок).</a:t>
            </a:r>
          </a:p>
          <a:p>
            <a:pPr algn="ctr"/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Реакции могут наблюдаться </a:t>
            </a:r>
            <a:r>
              <a:rPr lang="ru-RU" b="1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в первые 72 часа 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после введения вакцины.</a:t>
            </a:r>
          </a:p>
          <a:p>
            <a:pPr algn="ctr"/>
            <a:r>
              <a:rPr lang="ru-RU" dirty="0">
                <a:solidFill>
                  <a:schemeClr val="tx2"/>
                </a:solidFill>
                <a:cs typeface="Times New Roman" panose="02020603050405020304" pitchFamily="18" charset="0"/>
              </a:rPr>
              <a:t>Практически во всех случаях </a:t>
            </a:r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реакции</a:t>
            </a:r>
            <a:r>
              <a:rPr lang="ru-RU" b="1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 не требуют специального лечения и проходят самостоятельно</a:t>
            </a:r>
            <a:r>
              <a:rPr lang="ru-RU" b="0" i="0" dirty="0">
                <a:solidFill>
                  <a:schemeClr val="tx2"/>
                </a:solidFill>
                <a:effectLst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A074C5D-253D-4805-B912-92A7C3B7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6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1152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1A5D24-347A-259C-CEE9-BBD1D1C328CD}"/>
              </a:ext>
            </a:extLst>
          </p:cNvPr>
          <p:cNvSpPr txBox="1"/>
          <p:nvPr/>
        </p:nvSpPr>
        <p:spPr>
          <a:xfrm>
            <a:off x="863784" y="4449674"/>
            <a:ext cx="772816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Отсроченная смертность </a:t>
            </a:r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(через несколько недель после болезни)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у лиц пожилого возраста связана с инфарктом и инсультом.</a:t>
            </a:r>
          </a:p>
          <a:p>
            <a:pPr algn="l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790247-07A6-1654-A489-DFC3064BEC48}"/>
              </a:ext>
            </a:extLst>
          </p:cNvPr>
          <p:cNvSpPr txBox="1"/>
          <p:nvPr/>
        </p:nvSpPr>
        <p:spPr>
          <a:xfrm>
            <a:off x="899592" y="116632"/>
            <a:ext cx="7344816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Вакцинация против гриппа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ЧТО ВАЖНО ЗНАТЬ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F1E470-E9ED-17AE-352C-8AE97246BB5B}"/>
              </a:ext>
            </a:extLst>
          </p:cNvPr>
          <p:cNvSpPr txBox="1"/>
          <p:nvPr/>
        </p:nvSpPr>
        <p:spPr>
          <a:xfrm>
            <a:off x="1019200" y="1293415"/>
            <a:ext cx="748883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Заболеванию гриппом подвержены все возрастные группы. Особую опасность грипп представляет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для детей раннего возраста, пожилых людей и лиц, имеющих хронические заболевания</a:t>
            </a:r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E58F0A-FAEA-7317-78AB-1A2B0F2A6887}"/>
              </a:ext>
            </a:extLst>
          </p:cNvPr>
          <p:cNvSpPr txBox="1"/>
          <p:nvPr/>
        </p:nvSpPr>
        <p:spPr>
          <a:xfrm>
            <a:off x="971540" y="2531754"/>
            <a:ext cx="78256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По данным ВОЗ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, 80% летальных исходов от гриппа и его осложнений приходится на лиц, относящихся к этим группам населения.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41E694-AB11-69B8-A990-356CAA0A87CA}"/>
              </a:ext>
            </a:extLst>
          </p:cNvPr>
          <p:cNvSpPr txBox="1"/>
          <p:nvPr/>
        </p:nvSpPr>
        <p:spPr>
          <a:xfrm>
            <a:off x="1405084" y="3447702"/>
            <a:ext cx="67170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Грипп отягощает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течение хронических болезней, особенно сердечно-сосудистой и бронхо-легочной систем.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4EA0EC-D549-816E-3AE1-418474EFAEEA}"/>
              </a:ext>
            </a:extLst>
          </p:cNvPr>
          <p:cNvSpPr txBox="1"/>
          <p:nvPr/>
        </p:nvSpPr>
        <p:spPr>
          <a:xfrm>
            <a:off x="1015648" y="5564585"/>
            <a:ext cx="74168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Летальность от гриппа 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у лиц с хроническими обструктивными болезнями легких составляет 30% в сравнении с 0,1% у здоровых </a:t>
            </a:r>
          </a:p>
          <a:p>
            <a:pPr algn="ctr"/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EuclidFlex"/>
              </a:rPr>
              <a:t>(в 300 раз выше!).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EFAD1A-984B-4571-AFA5-A24FF015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7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0837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BDF10A-1ACF-B9D4-5DAE-8833B2E50325}"/>
              </a:ext>
            </a:extLst>
          </p:cNvPr>
          <p:cNvSpPr txBox="1"/>
          <p:nvPr/>
        </p:nvSpPr>
        <p:spPr>
          <a:xfrm>
            <a:off x="899592" y="116632"/>
            <a:ext cx="7344816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ГРИПП В ЦИФРАХ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ЧТО ВАЖНО ЗНАТЬ 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25045CA-EDB1-8914-0762-D399933EE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243269"/>
              </p:ext>
            </p:extLst>
          </p:nvPr>
        </p:nvGraphicFramePr>
        <p:xfrm>
          <a:off x="683568" y="756674"/>
          <a:ext cx="7992888" cy="3320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FBD735-3AA3-CA9B-848E-75A917CE3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2609894"/>
            <a:ext cx="476672" cy="47667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7C54992-53C2-41DD-4382-6789151E9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49" y="3607458"/>
            <a:ext cx="936104" cy="79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918CC8F-18CF-CBCB-1A17-CD68DB29C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29377"/>
          <a:stretch/>
        </p:blipFill>
        <p:spPr bwMode="auto">
          <a:xfrm>
            <a:off x="4367819" y="3086566"/>
            <a:ext cx="57606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1701B627-4160-46C7-249A-BCD680028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9" b="11151"/>
          <a:stretch/>
        </p:blipFill>
        <p:spPr bwMode="auto">
          <a:xfrm>
            <a:off x="781557" y="3717032"/>
            <a:ext cx="2629571" cy="15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1D9CB1-CC5F-FE31-E964-A1BE4DF9E3B9}"/>
              </a:ext>
            </a:extLst>
          </p:cNvPr>
          <p:cNvSpPr txBox="1"/>
          <p:nvPr/>
        </p:nvSpPr>
        <p:spPr>
          <a:xfrm>
            <a:off x="238659" y="5441615"/>
            <a:ext cx="3715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 кашле и чихании вирус гриппа от заболевшего может распространяться </a:t>
            </a:r>
            <a:r>
              <a:rPr lang="ru-RU" b="1" dirty="0"/>
              <a:t>на расстояние до 10 метров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3025E23-9238-5FCD-0F0E-FE15A0D8D81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113" t="25666" r="50787" b="50443"/>
          <a:stretch/>
        </p:blipFill>
        <p:spPr>
          <a:xfrm>
            <a:off x="4872893" y="4616723"/>
            <a:ext cx="4032448" cy="14846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510B17-F45D-F2C7-E123-2727026A0A4E}"/>
              </a:ext>
            </a:extLst>
          </p:cNvPr>
          <p:cNvSpPr txBox="1"/>
          <p:nvPr/>
        </p:nvSpPr>
        <p:spPr>
          <a:xfrm>
            <a:off x="4735462" y="6101326"/>
            <a:ext cx="416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Снижает риск заболевания гриппом </a:t>
            </a:r>
          </a:p>
          <a:p>
            <a:pPr algn="ctr"/>
            <a:r>
              <a:rPr lang="ru-RU" dirty="0"/>
              <a:t>на 60-80%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C22DF0-C0DD-CC76-3C27-99E6BC57E0C1}"/>
              </a:ext>
            </a:extLst>
          </p:cNvPr>
          <p:cNvSpPr txBox="1"/>
          <p:nvPr/>
        </p:nvSpPr>
        <p:spPr>
          <a:xfrm>
            <a:off x="8244408" y="2663564"/>
            <a:ext cx="125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ГРИПП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D8C46DF-F8CB-4A61-B16F-8B684E90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8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7993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A6D5E8CA-DEB6-90C0-7CFC-393BBB566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154566"/>
              </p:ext>
            </p:extLst>
          </p:nvPr>
        </p:nvGraphicFramePr>
        <p:xfrm>
          <a:off x="53753" y="680476"/>
          <a:ext cx="9036494" cy="54970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74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1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3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335225315"/>
                    </a:ext>
                  </a:extLst>
                </a:gridCol>
                <a:gridCol w="1835696">
                  <a:extLst>
                    <a:ext uri="{9D8B030D-6E8A-4147-A177-3AD203B41FA5}">
                      <a16:colId xmlns:a16="http://schemas.microsoft.com/office/drawing/2014/main" xmlns="" val="1686307417"/>
                    </a:ext>
                  </a:extLst>
                </a:gridCol>
              </a:tblGrid>
              <a:tr h="46254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вакцины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вакцины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Упаковка </a:t>
                      </a:r>
                      <a:endParaRPr lang="ru-RU" dirty="0"/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Возраст применения </a:t>
                      </a:r>
                      <a:endParaRPr lang="ru-RU" dirty="0"/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2544">
                <a:tc gridSpan="5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Содержат 3 актуальных штамма вируса гриппа  </a:t>
                      </a: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756271"/>
                  </a:ext>
                </a:extLst>
              </a:tr>
              <a:tr h="90587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ВАКЦИНА ДЛЯ ПРОФИЛАКТИКИ ГРИППА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Инактивированная</a:t>
                      </a:r>
                      <a:r>
                        <a:rPr lang="ru-RU" sz="10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расщепленная (сплит) 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ФГУП Санкт-Петербургский НИИ вакцин и сывороток и предприятие по производству бактерийных препаратов ФМБА Россия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Ампула</a:t>
                      </a:r>
                      <a:endParaRPr lang="ru-RU"/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6-ти месяцев, беременные, взрослые   </a:t>
                      </a:r>
                      <a:endParaRPr lang="ru-RU"/>
                    </a:p>
                  </a:txBody>
                  <a:tcPr marL="46283" marR="46283" marT="0" marB="0" anchor="ctr"/>
                </a:tc>
                <a:extLst>
                  <a:ext uri="{0D108BD9-81ED-4DB2-BD59-A6C34878D82A}">
                    <a16:rowId xmlns:a16="http://schemas.microsoft.com/office/drawing/2014/main" xmlns="" val="1820889056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СОВИГРИПП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Инактивированная субъединичная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НПО МИКРОГЕН,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Ампула </a:t>
                      </a:r>
                      <a:endParaRPr lang="ru-RU" dirty="0"/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6-ти месяцев, беременные, взрослые   </a:t>
                      </a:r>
                      <a:endParaRPr lang="ru-RU" dirty="0"/>
                    </a:p>
                  </a:txBody>
                  <a:tcPr marL="46283" marR="46283" marT="0" marB="0" anchor="ctr"/>
                </a:tc>
                <a:extLst>
                  <a:ext uri="{0D108BD9-81ED-4DB2-BD59-A6C34878D82A}">
                    <a16:rowId xmlns:a16="http://schemas.microsoft.com/office/drawing/2014/main" xmlns="" val="2550944979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Содержат 4 актуальных штамма вируса гриппа  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9523608"/>
                  </a:ext>
                </a:extLst>
              </a:tr>
              <a:tr h="68405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ИНФЛЮВАК ТЕТРА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Инактивированная субъединичная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Abbott Biologicals B.V., 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Нидерланды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Шприц-доза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6-ти месяцев, беременные, взрослые  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extLst>
                  <a:ext uri="{0D108BD9-81ED-4DB2-BD59-A6C34878D82A}">
                    <a16:rowId xmlns:a16="http://schemas.microsoft.com/office/drawing/2014/main" xmlns="" val="2517369514"/>
                  </a:ext>
                </a:extLst>
              </a:tr>
              <a:tr h="77999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ВАКСИГРИП ТЕТРА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Инактивированная расщепленная (сплит)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Санофи</a:t>
                      </a: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Пастер С.А., Франция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Шприц-доза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6-ти месяцев, беременные, взрослые  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extLst>
                  <a:ext uri="{0D108BD9-81ED-4DB2-BD59-A6C34878D82A}">
                    <a16:rowId xmlns:a16="http://schemas.microsoft.com/office/drawing/2014/main" xmlns="" val="3193194694"/>
                  </a:ext>
                </a:extLst>
              </a:tr>
              <a:tr h="62007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УЛЬТРИКС КВАДРИ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Инактивированная расщепленная (сплит)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«Форт», Россия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Шприц-доза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6-ти месяцев, беременные, взрослые   </a:t>
                      </a:r>
                      <a:endParaRPr lang="ru-RU" sz="1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83" marR="4628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436751-CCD8-C17B-5981-797A08F21716}"/>
              </a:ext>
            </a:extLst>
          </p:cNvPr>
          <p:cNvSpPr txBox="1"/>
          <p:nvPr/>
        </p:nvSpPr>
        <p:spPr>
          <a:xfrm>
            <a:off x="467544" y="35352"/>
            <a:ext cx="8208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СВЕДЕНИЯ 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ВАКЦИНАХ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ПРОФИЛАКТИКИ ГРИППА В 2023 ГОДУ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14869E0-D4A4-4144-AEA5-AC35DE4D0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59BD8-8DF6-41E5-98F4-02A1E935BB9B}" type="slidenum">
              <a:rPr lang="be-BY" smtClean="0"/>
              <a:pPr/>
              <a:t>9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4787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2411</TotalTime>
  <Words>2596</Words>
  <Application>Microsoft Office PowerPoint</Application>
  <PresentationFormat>Экран (4:3)</PresentationFormat>
  <Paragraphs>241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EuclidFlex</vt:lpstr>
      <vt:lpstr>Helvetica</vt:lpstr>
      <vt:lpstr>Symbol</vt:lpstr>
      <vt:lpstr>Tahoma</vt:lpstr>
      <vt:lpstr>Times New Roman</vt:lpstr>
      <vt:lpstr>Wingdings</vt:lpstr>
      <vt:lpstr>Тема Office</vt:lpstr>
      <vt:lpstr>ПРОФИЛАКТИКА ГРИППА И АКТУАЛЬНЫХ ИНФЕКЦИОННЫХ ЗАБОЛЕВАНИЙ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ПРОФИЛАКТИКИ ОРИ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bahur</dc:creator>
  <cp:lastModifiedBy>Metodist</cp:lastModifiedBy>
  <cp:revision>340</cp:revision>
  <cp:lastPrinted>2023-09-19T11:31:35Z</cp:lastPrinted>
  <dcterms:created xsi:type="dcterms:W3CDTF">2014-01-13T12:28:35Z</dcterms:created>
  <dcterms:modified xsi:type="dcterms:W3CDTF">2023-10-27T09:56:56Z</dcterms:modified>
</cp:coreProperties>
</file>