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1" r:id="rId1"/>
  </p:sldMasterIdLst>
  <p:notesMasterIdLst>
    <p:notesMasterId r:id="rId17"/>
  </p:notesMasterIdLst>
  <p:sldIdLst>
    <p:sldId id="256" r:id="rId2"/>
    <p:sldId id="257" r:id="rId3"/>
    <p:sldId id="295" r:id="rId4"/>
    <p:sldId id="296" r:id="rId5"/>
    <p:sldId id="312" r:id="rId6"/>
    <p:sldId id="320" r:id="rId7"/>
    <p:sldId id="317" r:id="rId8"/>
    <p:sldId id="318" r:id="rId9"/>
    <p:sldId id="319" r:id="rId10"/>
    <p:sldId id="316" r:id="rId11"/>
    <p:sldId id="313" r:id="rId12"/>
    <p:sldId id="314" r:id="rId13"/>
    <p:sldId id="315" r:id="rId14"/>
    <p:sldId id="291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84641" autoAdjust="0"/>
  </p:normalViewPr>
  <p:slideViewPr>
    <p:cSldViewPr>
      <p:cViewPr varScale="1">
        <p:scale>
          <a:sx n="67" d="100"/>
          <a:sy n="67" d="100"/>
        </p:scale>
        <p:origin x="1944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8F94586-D85B-422C-A75B-AC1323D4E572}" type="datetimeFigureOut">
              <a:rPr lang="ru-RU"/>
              <a:pPr>
                <a:defRPr/>
              </a:pPr>
              <a:t>11.04.2023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A37DCC9-B72A-472D-B736-813F708F04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1584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A5C5A2-800D-43A9-8FCC-62C352F1718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55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2515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071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spcBef>
                <a:spcPct val="0"/>
              </a:spcBef>
            </a:pPr>
            <a:endParaRPr lang="ru-RU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FA714-3634-4830-8778-BA7372A1D8A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B8B9E3-E6BB-4A57-8DB5-53752C767C8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E6DF12-05A9-4E2F-9A44-AB8CD5CCC93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18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111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45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422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5A8251-0C48-4920-98EE-8C53093A9F0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233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7373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3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3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73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373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3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3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3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3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4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374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5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375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376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6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6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6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6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376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376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376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7376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73769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F13449AA-36A2-4D07-A6BB-B3E90BF864BF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73770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3771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196D44B-C91A-4F63-9947-B481A988C7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47A80C-4F51-4472-AB87-AFFFB3E8BAD9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4E1A4-62C6-4963-9A9F-BBA6336FB98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48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8DB56A-7FDE-4D53-85C2-96951509963E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7B0659-E04D-494F-A4FB-2FBDE426129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060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10C150-8600-4F80-BCE1-4AAB2860E470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71C23F-341C-417E-8B46-602D7F880B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12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D91F6F-5E89-4B7A-A033-41EA253C0434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89F57-D95D-4A96-B8E5-B478143F3FD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872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DBE8C9-FCEA-4E14-9FE0-26F989DCB7A5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438A0-5664-46A3-823F-4CCD416DD92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980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DD24B5A-C65F-421D-992E-3066E4AC34D0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684A2B-BFCE-4A67-8241-19B1DD1D9FA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664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9F05AA-23BF-4644-A623-515A447184EB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73D78-D0F6-4932-B977-65D7F66F9B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85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F510A3-6233-40FA-BA93-B20137A3C515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B62F4-80A2-4D93-AF1E-75EE16615AE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61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E590ED-10AF-44C7-9F10-8A25446D1F69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24C27-99C2-4DC1-A914-8A6B06BF309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53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65E311-C5AD-48EF-BB19-47EAE4C3C4B3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96B6FF-BE82-4F51-9D02-7F24866AAF0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934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7270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0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0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271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7271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1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2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2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2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2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72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2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3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7273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7273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3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3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3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4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274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274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4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7274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082D9B6B-392A-43E2-90A1-072181BDF4C2}" type="datetimeFigureOut">
              <a:rPr lang="ru-RU"/>
              <a:pPr/>
              <a:t>11.04.2023</a:t>
            </a:fld>
            <a:endParaRPr lang="ru-RU"/>
          </a:p>
        </p:txBody>
      </p:sp>
      <p:sp>
        <p:nvSpPr>
          <p:cNvPr id="7274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274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E4B60D81-2A80-4946-B43E-E9F2D3B7873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274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 descr="Знак БГУИ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32256" t="10037" r="7115" b="24425"/>
          <a:stretch>
            <a:fillRect/>
          </a:stretch>
        </p:blipFill>
        <p:spPr bwMode="auto">
          <a:xfrm>
            <a:off x="71406" y="-51700"/>
            <a:ext cx="1928826" cy="1480436"/>
          </a:xfrm>
          <a:prstGeom prst="rect">
            <a:avLst/>
          </a:prstGeom>
          <a:noFill/>
        </p:spPr>
      </p:pic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571625" y="214313"/>
            <a:ext cx="6286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Министерство</a:t>
            </a:r>
            <a:r>
              <a:rPr lang="en-US" sz="2000">
                <a:latin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</a:rPr>
              <a:t> образования</a:t>
            </a:r>
            <a:r>
              <a:rPr lang="en-US" sz="2000">
                <a:latin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</a:rPr>
              <a:t> Республики </a:t>
            </a:r>
            <a:r>
              <a:rPr lang="en-US" sz="2000">
                <a:latin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</a:rPr>
              <a:t>Беларусь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3048000" y="500063"/>
            <a:ext cx="30241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Учреждение образования</a:t>
            </a: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182563" y="957263"/>
            <a:ext cx="889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>
                <a:latin typeface="Times New Roman" pitchFamily="18" charset="0"/>
              </a:rPr>
              <a:t>Белорусский государственный университет информатики и радиоэлектроники</a:t>
            </a:r>
          </a:p>
        </p:txBody>
      </p:sp>
      <p:sp>
        <p:nvSpPr>
          <p:cNvPr id="9222" name="Text Box 4"/>
          <p:cNvSpPr txBox="1">
            <a:spLocks noChangeArrowheads="1"/>
          </p:cNvSpPr>
          <p:nvPr/>
        </p:nvSpPr>
        <p:spPr bwMode="auto">
          <a:xfrm>
            <a:off x="1428750" y="1571625"/>
            <a:ext cx="6286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ВЕРХОВ Кирилл Андреевич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2500306"/>
            <a:ext cx="9144000" cy="138499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R="88900" algn="ctr">
              <a:spcAft>
                <a:spcPts val="0"/>
              </a:spcAft>
              <a:defRPr/>
            </a:pPr>
            <a:r>
              <a:rPr lang="ru-RU" sz="2800" b="1" dirty="0">
                <a:ln w="50800"/>
                <a:solidFill>
                  <a:schemeClr val="bg1">
                    <a:shade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/>
                <a:ea typeface="Calibri"/>
              </a:rPr>
              <a:t>МЕТОДЫ И АЛГОРИТМЫ ОБНАРУЖЕНИЯ ОБЪЕКТОВ НА ИЗОБРАЖЕНИИ С ИСПОЛЬЗОВАНИЕМ МАШИННОГО ОБУЧЕНИЯ</a:t>
            </a:r>
            <a:endParaRPr lang="ru-RU" sz="2400" b="1" dirty="0">
              <a:ln w="50800"/>
              <a:solidFill>
                <a:schemeClr val="bg1">
                  <a:shade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/>
              <a:ea typeface="Times New Roman"/>
            </a:endParaRPr>
          </a:p>
        </p:txBody>
      </p:sp>
      <p:sp>
        <p:nvSpPr>
          <p:cNvPr id="9224" name="Text Box 10"/>
          <p:cNvSpPr txBox="1">
            <a:spLocks noChangeArrowheads="1"/>
          </p:cNvSpPr>
          <p:nvPr/>
        </p:nvSpPr>
        <p:spPr bwMode="auto">
          <a:xfrm>
            <a:off x="642938" y="5500688"/>
            <a:ext cx="792956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dirty="0">
                <a:latin typeface="Times New Roman" pitchFamily="18" charset="0"/>
              </a:rPr>
              <a:t>Научный руководитель</a:t>
            </a:r>
          </a:p>
          <a:p>
            <a:pPr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кандидат химических наук,  доцент</a:t>
            </a:r>
          </a:p>
          <a:p>
            <a:pPr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ТОНКОВИЧ Ирина Николаевна</a:t>
            </a:r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3357563" y="6429375"/>
            <a:ext cx="2286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dirty="0">
                <a:latin typeface="Times New Roman" pitchFamily="18" charset="0"/>
              </a:rPr>
              <a:t>Минск, 2022</a:t>
            </a:r>
          </a:p>
        </p:txBody>
      </p:sp>
      <p:sp>
        <p:nvSpPr>
          <p:cNvPr id="9226" name="Text Box 4"/>
          <p:cNvSpPr txBox="1">
            <a:spLocks noChangeArrowheads="1"/>
          </p:cNvSpPr>
          <p:nvPr/>
        </p:nvSpPr>
        <p:spPr bwMode="auto">
          <a:xfrm>
            <a:off x="0" y="3976688"/>
            <a:ext cx="914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be-BY" dirty="0">
                <a:latin typeface="Times New Roman" pitchFamily="18" charset="0"/>
                <a:cs typeface="Times New Roman" pitchFamily="18" charset="0"/>
              </a:rPr>
              <a:t>1-39 80 03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Электронные системы и технологии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0" y="4714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Презентация к диссертации</a:t>
            </a:r>
            <a:endParaRPr lang="en-US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  соискание </a:t>
            </a:r>
            <a:r>
              <a:rPr 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степени</a:t>
            </a:r>
            <a:r>
              <a:rPr 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магистра</a:t>
            </a:r>
            <a:r>
              <a:rPr 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технических</a:t>
            </a:r>
            <a:r>
              <a:rPr lang="en-US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наук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Программное обеспечение для обнаружения объектов на изображении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412776"/>
            <a:ext cx="8572560" cy="489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Для практического применения алгоритма обнаружения объектов на изображении было написано программное обеспечение на языке </a:t>
            </a:r>
            <a:r>
              <a:rPr lang="ru-RU" sz="2400" dirty="0" err="1">
                <a:solidFill>
                  <a:schemeClr val="bg1"/>
                </a:solidFill>
              </a:rPr>
              <a:t>Python</a:t>
            </a:r>
            <a:r>
              <a:rPr lang="ru-RU" sz="2400" dirty="0">
                <a:solidFill>
                  <a:schemeClr val="bg1"/>
                </a:solidFill>
              </a:rPr>
              <a:t> с использованием библиотек </a:t>
            </a:r>
            <a:r>
              <a:rPr lang="ru-RU" sz="2400" dirty="0" err="1">
                <a:solidFill>
                  <a:schemeClr val="bg1"/>
                </a:solidFill>
              </a:rPr>
              <a:t>Keras</a:t>
            </a:r>
            <a:r>
              <a:rPr lang="ru-RU" sz="2400" dirty="0">
                <a:solidFill>
                  <a:schemeClr val="bg1"/>
                </a:solidFill>
              </a:rPr>
              <a:t> и </a:t>
            </a:r>
            <a:r>
              <a:rPr lang="ru-RU" sz="2400" dirty="0" err="1">
                <a:solidFill>
                  <a:schemeClr val="bg1"/>
                </a:solidFill>
              </a:rPr>
              <a:t>TensorFlow</a:t>
            </a:r>
            <a:r>
              <a:rPr lang="ru-RU" sz="2400" dirty="0">
                <a:solidFill>
                  <a:schemeClr val="bg1"/>
                </a:solidFill>
              </a:rPr>
              <a:t>.</a:t>
            </a:r>
          </a:p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Для создания изображений, на которых происходит поиск объектов, было написано </a:t>
            </a:r>
            <a:r>
              <a:rPr lang="ru-RU" sz="2400" dirty="0" err="1">
                <a:solidFill>
                  <a:schemeClr val="bg1"/>
                </a:solidFill>
              </a:rPr>
              <a:t>Android</a:t>
            </a:r>
            <a:r>
              <a:rPr lang="ru-RU" sz="2400" dirty="0">
                <a:solidFill>
                  <a:schemeClr val="bg1"/>
                </a:solidFill>
              </a:rPr>
              <a:t>-приложение с возможностью загрузки изображения из памяти телефона, либо с камеры. </a:t>
            </a:r>
          </a:p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Программное обеспечение использует алгоритм R-CNN и обучено для распознавания и обнаружения автомобилей на фото. Обучение происходило с помощью различных изображений автомобилей из набора данных </a:t>
            </a:r>
            <a:r>
              <a:rPr lang="ru-RU" sz="2400" dirty="0" err="1">
                <a:solidFill>
                  <a:schemeClr val="bg1"/>
                </a:solidFill>
              </a:rPr>
              <a:t>Open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Images</a:t>
            </a:r>
            <a:r>
              <a:rPr lang="ru-RU" sz="2400" dirty="0">
                <a:solidFill>
                  <a:schemeClr val="bg1"/>
                </a:solidFill>
              </a:rPr>
              <a:t> </a:t>
            </a:r>
            <a:r>
              <a:rPr lang="ru-RU" sz="2400" dirty="0" err="1">
                <a:solidFill>
                  <a:schemeClr val="bg1"/>
                </a:solidFill>
              </a:rPr>
              <a:t>Dataset</a:t>
            </a:r>
            <a:r>
              <a:rPr lang="ru-RU" sz="2400" dirty="0">
                <a:solidFill>
                  <a:schemeClr val="bg1"/>
                </a:solidFill>
              </a:rPr>
              <a:t> v6.</a:t>
            </a:r>
          </a:p>
        </p:txBody>
      </p:sp>
    </p:spTree>
    <p:extLst>
      <p:ext uri="{BB962C8B-B14F-4D97-AF65-F5344CB8AC3E}">
        <p14:creationId xmlns:p14="http://schemas.microsoft.com/office/powerpoint/2010/main" val="1907502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Программное обеспечение для обнаружения объектов на изображении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268760"/>
            <a:ext cx="8572560" cy="50167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На </a:t>
            </a:r>
            <a:r>
              <a:rPr lang="ru-RU" sz="2000" dirty="0" err="1">
                <a:solidFill>
                  <a:schemeClr val="bg1"/>
                </a:solidFill>
              </a:rPr>
              <a:t>Android</a:t>
            </a:r>
            <a:r>
              <a:rPr lang="ru-RU" sz="2000" dirty="0">
                <a:solidFill>
                  <a:schemeClr val="bg1"/>
                </a:solidFill>
              </a:rPr>
              <a:t>-устройстве с помощью приложения загружается изображение из памяти телефона, либо изображение, сделанное с помощью камеры устройства. 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Далее, изображение отправляется на сервер, на котором развернуто программное обеспечение. После этого изображение обрабатывается, на нем выделяются области интереса, для каждой области определяется вероятность нахождения в ней искомого объекта.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Далее, границы каждой области, чья вероятность выше определенного значения, выделяется рамкой и указывается значение вероятности этой области. Затем выполняется операция подавления </a:t>
            </a:r>
            <a:r>
              <a:rPr lang="ru-RU" sz="2000" dirty="0" err="1">
                <a:solidFill>
                  <a:schemeClr val="bg1"/>
                </a:solidFill>
              </a:rPr>
              <a:t>немаксимумов</a:t>
            </a:r>
            <a:r>
              <a:rPr lang="ru-RU" sz="2000" dirty="0">
                <a:solidFill>
                  <a:schemeClr val="bg1"/>
                </a:solidFill>
              </a:rPr>
              <a:t>. В результате этой операции остаются только области с самым высоким значением вероятности нахождения объекта и уточняются границы этих областей.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Итоговое изображение с границами обнаруженных объектов отправляется обратно на </a:t>
            </a:r>
            <a:r>
              <a:rPr lang="ru-RU" sz="2000" dirty="0" err="1">
                <a:solidFill>
                  <a:schemeClr val="bg1"/>
                </a:solidFill>
              </a:rPr>
              <a:t>Android</a:t>
            </a:r>
            <a:r>
              <a:rPr lang="ru-RU" sz="2000" dirty="0">
                <a:solidFill>
                  <a:schemeClr val="bg1"/>
                </a:solidFill>
              </a:rPr>
              <a:t>-устройство и выводится на экран.</a:t>
            </a:r>
          </a:p>
        </p:txBody>
      </p:sp>
    </p:spTree>
    <p:extLst>
      <p:ext uri="{BB962C8B-B14F-4D97-AF65-F5344CB8AC3E}">
        <p14:creationId xmlns:p14="http://schemas.microsoft.com/office/powerpoint/2010/main" val="3281618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Программное обеспечение для обнаружения объектов на изображении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EE8EFF-61AF-4FEE-94A5-22D734E7EBF2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" t="4621" r="4354" b="7241"/>
          <a:stretch/>
        </p:blipFill>
        <p:spPr bwMode="auto">
          <a:xfrm>
            <a:off x="294563" y="2435485"/>
            <a:ext cx="4032449" cy="246880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F735948-A186-466E-A3EF-7BB1C8D2BBCB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" t="4243" r="1605" b="6363"/>
          <a:stretch/>
        </p:blipFill>
        <p:spPr bwMode="auto">
          <a:xfrm>
            <a:off x="4816988" y="2435485"/>
            <a:ext cx="4032449" cy="24688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2046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Программное обеспечение для обнаружения объектов на изображении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31F38C-046E-452C-B1B1-BB2FAA3B957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5" b="26060"/>
          <a:stretch/>
        </p:blipFill>
        <p:spPr bwMode="auto">
          <a:xfrm>
            <a:off x="1653015" y="1124744"/>
            <a:ext cx="5489858" cy="26455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64AC12-FB3A-4F3C-904C-A9FB94DB401E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t="19395" b="3030"/>
          <a:stretch/>
        </p:blipFill>
        <p:spPr bwMode="auto">
          <a:xfrm>
            <a:off x="1653015" y="4005064"/>
            <a:ext cx="5489858" cy="26455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1253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214313" y="142875"/>
            <a:ext cx="8786812" cy="47781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Autofit/>
          </a:bodyPr>
          <a:lstStyle/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Основные научные результаты диссертации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822389"/>
            <a:ext cx="8715436" cy="1200329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bg1"/>
                </a:solidFill>
              </a:rPr>
              <a:t>    1. В ходе исследования было выявлено, что для решения задачи распознавания объектов на изображении целесообразно использовать метод </a:t>
            </a:r>
            <a:r>
              <a:rPr lang="ru-RU" dirty="0" err="1">
                <a:solidFill>
                  <a:schemeClr val="bg1"/>
                </a:solidFill>
              </a:rPr>
              <a:t>Region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Proposal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Network</a:t>
            </a:r>
            <a:r>
              <a:rPr lang="ru-RU" dirty="0">
                <a:solidFill>
                  <a:schemeClr val="bg1"/>
                </a:solidFill>
              </a:rPr>
              <a:t>, основанный на глубоком обучении. Установлено, что данный метод базируется на </a:t>
            </a:r>
            <a:r>
              <a:rPr lang="ru-RU" dirty="0" err="1">
                <a:solidFill>
                  <a:schemeClr val="bg1"/>
                </a:solidFill>
              </a:rPr>
              <a:t>сверточных</a:t>
            </a:r>
            <a:r>
              <a:rPr lang="ru-RU" dirty="0">
                <a:solidFill>
                  <a:schemeClr val="bg1"/>
                </a:solidFill>
              </a:rPr>
              <a:t> нейронных сетях.</a:t>
            </a:r>
            <a:endParaRPr lang="ru-RU" baseline="30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2199686"/>
            <a:ext cx="8715436" cy="2308324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bg1"/>
                </a:solidFill>
              </a:rPr>
              <a:t>    2. Выявлены направления развития алгоритмов с использованием </a:t>
            </a:r>
            <a:r>
              <a:rPr lang="ru-RU" dirty="0" err="1">
                <a:solidFill>
                  <a:schemeClr val="bg1"/>
                </a:solidFill>
              </a:rPr>
              <a:t>сверточных</a:t>
            </a:r>
            <a:r>
              <a:rPr lang="ru-RU" dirty="0">
                <a:solidFill>
                  <a:schemeClr val="bg1"/>
                </a:solidFill>
              </a:rPr>
              <a:t> нейронных сетей: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</a:rPr>
              <a:t>автоматизированное обнаружение объектов;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</a:rPr>
              <a:t>создание алгоритма, который включал бы в себя преимущества как одноэтапных алгоритмов, так и двухэтапных;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</a:rPr>
              <a:t>разработка эффективной нейронной сети для выделения признаков;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solidFill>
                  <a:schemeClr val="bg1"/>
                </a:solidFill>
              </a:rPr>
              <a:t>применение созданных </a:t>
            </a:r>
            <a:r>
              <a:rPr lang="ru-RU" dirty="0" err="1">
                <a:solidFill>
                  <a:schemeClr val="bg1"/>
                </a:solidFill>
              </a:rPr>
              <a:t>генеративно</a:t>
            </a:r>
            <a:r>
              <a:rPr lang="ru-RU" dirty="0">
                <a:solidFill>
                  <a:schemeClr val="bg1"/>
                </a:solidFill>
              </a:rPr>
              <a:t>-состязательной сетью изображений для обучения нейронных сетей алгоритмов обнаружения объектов.</a:t>
            </a:r>
            <a:endParaRPr lang="ru-RU" baseline="30000" dirty="0">
              <a:solidFill>
                <a:schemeClr val="bg1"/>
              </a:solidFill>
            </a:endParaRPr>
          </a:p>
        </p:txBody>
      </p:sp>
      <p:pic>
        <p:nvPicPr>
          <p:cNvPr id="9" name="Picture 5" descr="Знак БГУИР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32256" t="10037" r="7115" b="24425"/>
          <a:stretch>
            <a:fillRect/>
          </a:stretch>
        </p:blipFill>
        <p:spPr bwMode="auto">
          <a:xfrm>
            <a:off x="3714744" y="5377564"/>
            <a:ext cx="1928826" cy="1480436"/>
          </a:xfrm>
          <a:prstGeom prst="rect">
            <a:avLst/>
          </a:prstGeom>
          <a:noFill/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28BEB0-393F-4EA2-BAB0-F9D810315254}"/>
              </a:ext>
            </a:extLst>
          </p:cNvPr>
          <p:cNvSpPr txBox="1"/>
          <p:nvPr/>
        </p:nvSpPr>
        <p:spPr>
          <a:xfrm>
            <a:off x="209386" y="4684297"/>
            <a:ext cx="8715436" cy="1200329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ru-RU" dirty="0">
                <a:solidFill>
                  <a:schemeClr val="bg1"/>
                </a:solidFill>
              </a:rPr>
              <a:t>    </a:t>
            </a:r>
            <a:r>
              <a:rPr lang="en-US" dirty="0">
                <a:solidFill>
                  <a:schemeClr val="bg1"/>
                </a:solidFill>
              </a:rPr>
              <a:t>3</a:t>
            </a:r>
            <a:r>
              <a:rPr lang="ru-RU" dirty="0">
                <a:solidFill>
                  <a:schemeClr val="bg1"/>
                </a:solidFill>
              </a:rPr>
              <a:t>. В результате практического применения метода обнаружения объектов на изображении с использованием машинного обучения, установлена </a:t>
            </a:r>
            <a:r>
              <a:rPr lang="ru-RU" dirty="0" err="1">
                <a:solidFill>
                  <a:schemeClr val="bg1"/>
                </a:solidFill>
              </a:rPr>
              <a:t>целесо</a:t>
            </a:r>
            <a:r>
              <a:rPr lang="ru-RU" dirty="0">
                <a:solidFill>
                  <a:schemeClr val="bg1"/>
                </a:solidFill>
              </a:rPr>
              <a:t>-образность применения </a:t>
            </a:r>
            <a:r>
              <a:rPr lang="ru-RU" dirty="0" err="1">
                <a:solidFill>
                  <a:schemeClr val="bg1"/>
                </a:solidFill>
              </a:rPr>
              <a:t>сверточных</a:t>
            </a:r>
            <a:r>
              <a:rPr lang="ru-RU" dirty="0">
                <a:solidFill>
                  <a:schemeClr val="bg1"/>
                </a:solidFill>
              </a:rPr>
              <a:t> нейронных сетей в методах и </a:t>
            </a:r>
            <a:r>
              <a:rPr lang="ru-RU" dirty="0" err="1">
                <a:solidFill>
                  <a:schemeClr val="bg1"/>
                </a:solidFill>
              </a:rPr>
              <a:t>алго</a:t>
            </a:r>
            <a:r>
              <a:rPr lang="ru-RU" dirty="0">
                <a:solidFill>
                  <a:schemeClr val="bg1"/>
                </a:solidFill>
              </a:rPr>
              <a:t>-ритмах обнаружения объектов на изображении.</a:t>
            </a:r>
            <a:endParaRPr lang="ru-RU" baseline="3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149742"/>
            <a:ext cx="9144000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50800"/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5" name="Picture 5" descr="Знак БГУИР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32256" t="10037" r="7115" b="24425"/>
          <a:stretch>
            <a:fillRect/>
          </a:stretch>
        </p:blipFill>
        <p:spPr bwMode="auto">
          <a:xfrm>
            <a:off x="3714744" y="1714488"/>
            <a:ext cx="1928826" cy="14804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5"/>
            <a:ext cx="8858250" cy="642938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/>
          </a:bodyPr>
          <a:lstStyle/>
          <a:p>
            <a:r>
              <a:rPr lang="ru-RU" sz="3100" b="1">
                <a:latin typeface="Times New Roman" pitchFamily="18" charset="0"/>
                <a:cs typeface="Times New Roman" pitchFamily="18" charset="0"/>
              </a:rPr>
              <a:t>Актуальность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2875" y="1700808"/>
            <a:ext cx="8858250" cy="4154984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ru-RU" sz="2400" dirty="0">
                <a:solidFill>
                  <a:schemeClr val="bg1"/>
                </a:solidFill>
              </a:rPr>
              <a:t>Использование машинного обучения в совокупности с методами обнаружения объектов на изображении позволяет создать алгоритмы, которые используются в различных сферах повседневной жизни. Темпы появления интеллектуальных систем в различных сферах жизни и производства подтверждают, что обнаружение объектов – это значимая область компьютерного зрения.</a:t>
            </a:r>
          </a:p>
          <a:p>
            <a:pPr algn="just">
              <a:defRPr/>
            </a:pPr>
            <a:r>
              <a:rPr lang="en-US" sz="2400" dirty="0">
                <a:solidFill>
                  <a:schemeClr val="bg1"/>
                </a:solidFill>
              </a:rPr>
              <a:t>    </a:t>
            </a:r>
            <a:r>
              <a:rPr lang="ru-RU" sz="2400" dirty="0">
                <a:solidFill>
                  <a:schemeClr val="bg1"/>
                </a:solidFill>
              </a:rPr>
              <a:t>В связи с выше сказанным, исследование методов и алгоритмов обнаружения объектов на изображении с использованием машинного обучения, является актуальным.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5"/>
            <a:ext cx="8858250" cy="642938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/>
          </a:bodyPr>
          <a:lstStyle/>
          <a:p>
            <a:r>
              <a:rPr lang="ru-RU" sz="3100" b="1">
                <a:latin typeface="Times New Roman" pitchFamily="18" charset="0"/>
                <a:cs typeface="Times New Roman" pitchFamily="18" charset="0"/>
              </a:rPr>
              <a:t>Цель диссертационной работы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158" y="2644170"/>
            <a:ext cx="8429684" cy="1569660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en-US" sz="24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   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Целью диссертации является исследование методов и алгоритмов обнаружения объектов на изображении с использованием машинного обучения.</a:t>
            </a:r>
            <a:endParaRPr lang="ru-RU" sz="2400" baseline="30000" dirty="0">
              <a:solidFill>
                <a:schemeClr val="bg1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5"/>
            <a:ext cx="8858250" cy="642938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/>
          </a:bodyPr>
          <a:lstStyle/>
          <a:p>
            <a:r>
              <a:rPr lang="ru-RU" sz="3100" b="1">
                <a:latin typeface="Times New Roman" pitchFamily="18" charset="0"/>
                <a:cs typeface="Times New Roman" pitchFamily="18" charset="0"/>
              </a:rPr>
              <a:t>Задачи диссертационной работы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287836"/>
            <a:ext cx="8572560" cy="1200329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Провести анализ методов и алгоритмов обнаружения объектов на изображении с использованием машинного обучения.</a:t>
            </a:r>
            <a:endParaRPr lang="ru-RU" sz="2400" baseline="300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5720" y="4714884"/>
            <a:ext cx="8572560" cy="1200329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Продемонстрировать практическое применение методов и алгоритмов обнаружения объектов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ru-RU" sz="2400" dirty="0">
                <a:solidFill>
                  <a:schemeClr val="bg1"/>
                </a:solidFill>
              </a:rPr>
              <a:t>с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использованием </a:t>
            </a:r>
            <a:r>
              <a:rPr lang="ru-RU" sz="2400" dirty="0" err="1">
                <a:solidFill>
                  <a:schemeClr val="bg1"/>
                </a:solidFill>
              </a:rPr>
              <a:t>сверточных</a:t>
            </a:r>
            <a:r>
              <a:rPr lang="ru-RU" sz="2400" dirty="0">
                <a:solidFill>
                  <a:schemeClr val="bg1"/>
                </a:solidFill>
              </a:rPr>
              <a:t> нейронных сетей.</a:t>
            </a:r>
            <a:endParaRPr lang="ru-RU" sz="2400" baseline="300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3214686"/>
            <a:ext cx="8572560" cy="830997"/>
          </a:xfrm>
          <a:prstGeom prst="rect">
            <a:avLst/>
          </a:prstGeom>
          <a:solidFill>
            <a:schemeClr val="tx1"/>
          </a:solidFill>
          <a:effectLst>
            <a:softEdge rad="63500"/>
          </a:effectLst>
        </p:spPr>
        <p:txBody>
          <a:bodyPr rIns="36000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    Исследовать алгоритмы обнаружения объектов на изображении, использующие </a:t>
            </a:r>
            <a:r>
              <a:rPr lang="ru-RU" sz="2400" dirty="0" err="1">
                <a:solidFill>
                  <a:schemeClr val="bg1"/>
                </a:solidFill>
              </a:rPr>
              <a:t>сверточные</a:t>
            </a:r>
            <a:r>
              <a:rPr lang="ru-RU" sz="2400" dirty="0">
                <a:solidFill>
                  <a:schemeClr val="bg1"/>
                </a:solidFill>
              </a:rPr>
              <a:t> нейронные сети.</a:t>
            </a:r>
            <a:endParaRPr lang="ru-RU" sz="2400" baseline="30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Результаты анализа современного состояния проблемы обнаружения объектов на изображении с использованием машинного обучения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700808"/>
            <a:ext cx="8572560" cy="40934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Рассмотренные методы обнаружения объектов на изображении отлично подходят для решения задач обнаружения и классификации объектов на изображении. Использование машинного обучения позволяет ускорить обучение алгоритмов, использующих эти методы. Использование библиотек PCL и </a:t>
            </a:r>
            <a:r>
              <a:rPr lang="ru-RU" sz="2000" dirty="0" err="1">
                <a:solidFill>
                  <a:schemeClr val="bg1"/>
                </a:solidFill>
              </a:rPr>
              <a:t>OpenCV</a:t>
            </a:r>
            <a:r>
              <a:rPr lang="ru-RU" sz="2000" dirty="0">
                <a:solidFill>
                  <a:schemeClr val="bg1"/>
                </a:solidFill>
              </a:rPr>
              <a:t> упрощает создание программного продукта с самообучающимся алгоритмом обнаружения объектов на изображении, что позволит без проблем интегрировать их в различные системы.</a:t>
            </a:r>
          </a:p>
          <a:p>
            <a:pPr algn="just">
              <a:defRPr/>
            </a:pPr>
            <a:r>
              <a:rPr lang="ru-RU" sz="2000" dirty="0">
                <a:solidFill>
                  <a:schemeClr val="bg1"/>
                </a:solidFill>
              </a:rPr>
              <a:t>    Также, есть проблемы, с которыми сталкиваются методы обнаружения объектов на изображении: поворот изображения, зеркально отражение изображения, перекрытие объекта, изменение размеров изображения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Алгоритмы обнаружения объектов на изображении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 использованием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сверточных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нейронных сетей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700808"/>
            <a:ext cx="8572560" cy="41549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schemeClr val="bg1"/>
                </a:solidFill>
              </a:rPr>
              <a:t>Примеры алгоритмов, использующих </a:t>
            </a:r>
            <a:r>
              <a:rPr lang="ru-RU" sz="2400" dirty="0" err="1">
                <a:solidFill>
                  <a:schemeClr val="bg1"/>
                </a:solidFill>
              </a:rPr>
              <a:t>сверточные</a:t>
            </a:r>
            <a:r>
              <a:rPr lang="ru-RU" sz="2400" dirty="0">
                <a:solidFill>
                  <a:schemeClr val="bg1"/>
                </a:solidFill>
              </a:rPr>
              <a:t> нейронные сети: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Region Proposal Network (</a:t>
            </a:r>
            <a:r>
              <a:rPr lang="ru-RU" sz="2400" dirty="0">
                <a:solidFill>
                  <a:schemeClr val="bg1"/>
                </a:solidFill>
              </a:rPr>
              <a:t>с использованием различных региональных </a:t>
            </a:r>
            <a:r>
              <a:rPr lang="ru-RU" sz="2400" dirty="0" err="1">
                <a:solidFill>
                  <a:schemeClr val="bg1"/>
                </a:solidFill>
              </a:rPr>
              <a:t>сверточных</a:t>
            </a:r>
            <a:r>
              <a:rPr lang="ru-RU" sz="2400" dirty="0">
                <a:solidFill>
                  <a:schemeClr val="bg1"/>
                </a:solidFill>
              </a:rPr>
              <a:t> нейронных сетей: </a:t>
            </a:r>
            <a:r>
              <a:rPr lang="en-US" sz="2400" dirty="0">
                <a:solidFill>
                  <a:schemeClr val="bg1"/>
                </a:solidFill>
              </a:rPr>
              <a:t>R-CNN, Fast R-CNN, Faster R-CNN, cascade R-CNN);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Single-Shot </a:t>
            </a:r>
            <a:r>
              <a:rPr lang="en-US" sz="2400" dirty="0" err="1">
                <a:solidFill>
                  <a:schemeClr val="bg1"/>
                </a:solidFill>
              </a:rPr>
              <a:t>MultiBox</a:t>
            </a:r>
            <a:r>
              <a:rPr lang="en-US" sz="2400" dirty="0">
                <a:solidFill>
                  <a:schemeClr val="bg1"/>
                </a:solidFill>
              </a:rPr>
              <a:t> Detector;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You Only Look Once;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 err="1">
                <a:solidFill>
                  <a:schemeClr val="bg1"/>
                </a:solidFill>
              </a:rPr>
              <a:t>RetinaNet</a:t>
            </a:r>
            <a:r>
              <a:rPr lang="en-US" sz="2400" dirty="0">
                <a:solidFill>
                  <a:schemeClr val="bg1"/>
                </a:solidFill>
              </a:rPr>
              <a:t>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Single-Shot Refinement Neural Network for Object Detection (Refine-Det);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chemeClr val="bg1"/>
                </a:solidFill>
              </a:rPr>
              <a:t>Deformable convolutional networks.</a:t>
            </a:r>
          </a:p>
        </p:txBody>
      </p:sp>
    </p:spTree>
    <p:extLst>
      <p:ext uri="{BB962C8B-B14F-4D97-AF65-F5344CB8AC3E}">
        <p14:creationId xmlns:p14="http://schemas.microsoft.com/office/powerpoint/2010/main" val="10773867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Алгоритмы обнаружения объектов на изображении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 использованием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сверточных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нейронных сетей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268760"/>
            <a:ext cx="85725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Алгоритм</a:t>
            </a:r>
            <a:r>
              <a:rPr lang="en-US" sz="2400" dirty="0">
                <a:solidFill>
                  <a:schemeClr val="bg1"/>
                </a:solidFill>
              </a:rPr>
              <a:t> You Only Look Once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A96565-EF2A-47D5-80D0-6EFDC3C2043E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6" t="4959" r="3795" b="4793"/>
          <a:stretch/>
        </p:blipFill>
        <p:spPr bwMode="auto">
          <a:xfrm>
            <a:off x="1125135" y="2132856"/>
            <a:ext cx="6893730" cy="43342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5563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Алгоритмы обнаружения объектов на изображении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 использованием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сверточных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нейронных сетей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268760"/>
            <a:ext cx="85725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Алгоритм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RetinaNet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252231-5AED-48CE-B3F2-B75ED268DE4B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" t="7468" r="1550" b="8784"/>
          <a:stretch/>
        </p:blipFill>
        <p:spPr bwMode="auto">
          <a:xfrm>
            <a:off x="196583" y="2780928"/>
            <a:ext cx="8750834" cy="25626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79024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42875" y="142874"/>
            <a:ext cx="8858250" cy="837853"/>
          </a:xfrm>
          <a:solidFill>
            <a:schemeClr val="bg2">
              <a:lumMod val="60000"/>
              <a:lumOff val="40000"/>
              <a:alpha val="65000"/>
            </a:schemeClr>
          </a:solidFill>
        </p:spPr>
        <p:txBody>
          <a:bodyPr lIns="45720" rIns="45720" anchorCtr="0">
            <a:normAutofit fontScale="90000"/>
          </a:bodyPr>
          <a:lstStyle/>
          <a:p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Алгоритмы обнаружения объектов на изображении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с использованием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сверточных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нейронных сетей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85720" y="1268760"/>
            <a:ext cx="857256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6350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</a:rPr>
              <a:t>Алгоритм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RetinaNet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79D574-58C1-4FCC-A943-601ABDEF167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305" y="2204864"/>
            <a:ext cx="4263390" cy="3971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5296979"/>
      </p:ext>
    </p:extLst>
  </p:cSld>
  <p:clrMapOvr>
    <a:masterClrMapping/>
  </p:clrMapOvr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2467</TotalTime>
  <Words>776</Words>
  <Application>Microsoft Office PowerPoint</Application>
  <PresentationFormat>Экран (4:3)</PresentationFormat>
  <Paragraphs>71</Paragraphs>
  <Slides>15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Verdana</vt:lpstr>
      <vt:lpstr>Wingdings</vt:lpstr>
      <vt:lpstr>Глобус</vt:lpstr>
      <vt:lpstr>Презентация PowerPoint</vt:lpstr>
      <vt:lpstr>Актуальность</vt:lpstr>
      <vt:lpstr>Цель диссертационной работы</vt:lpstr>
      <vt:lpstr>Задачи диссертационной работы</vt:lpstr>
      <vt:lpstr>Результаты анализа современного состояния проблемы обнаружения объектов на изображении с использованием машинного обучения</vt:lpstr>
      <vt:lpstr>Алгоритмы обнаружения объектов на изображении с использованием сверточных нейронных сетей</vt:lpstr>
      <vt:lpstr>Алгоритмы обнаружения объектов на изображении с использованием сверточных нейронных сетей</vt:lpstr>
      <vt:lpstr>Алгоритмы обнаружения объектов на изображении с использованием сверточных нейронных сетей</vt:lpstr>
      <vt:lpstr>Алгоритмы обнаружения объектов на изображении с использованием сверточных нейронных сетей</vt:lpstr>
      <vt:lpstr>Программное обеспечение для обнаружения объектов на изображении</vt:lpstr>
      <vt:lpstr>Программное обеспечение для обнаружения объектов на изображении</vt:lpstr>
      <vt:lpstr>Программное обеспечение для обнаружения объектов на изображении</vt:lpstr>
      <vt:lpstr>Программное обеспечение для обнаружения объектов на изображении</vt:lpstr>
      <vt:lpstr>Основные научные результаты диссертации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ИК и конвективный нагрев</dc:title>
  <dc:creator>Rocker</dc:creator>
  <cp:lastModifiedBy>АЛЕКСЕЕВ Виктор Федорович</cp:lastModifiedBy>
  <cp:revision>196</cp:revision>
  <dcterms:created xsi:type="dcterms:W3CDTF">2009-03-29T18:09:34Z</dcterms:created>
  <dcterms:modified xsi:type="dcterms:W3CDTF">2023-04-11T01:18:40Z</dcterms:modified>
</cp:coreProperties>
</file>