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8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764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65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338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91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704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899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749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036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839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837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F7DC0-2B1C-4349-BA80-619B1FFF990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192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F7DC0-2B1C-4349-BA80-619B1FFF9903}" type="datetimeFigureOut">
              <a:rPr lang="en-US" smtClean="0"/>
              <a:t>4/19/2022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082707-54BB-4B0A-9E4B-068154D0A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99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9199" y="2318982"/>
            <a:ext cx="9628094" cy="1870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 smtClean="0">
                <a:solidFill>
                  <a:srgbClr val="343434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Тема: Методика проектирования печатных плат с учетом электромагнитной совместимости</a:t>
            </a:r>
            <a:endParaRPr lang="en-US" sz="3600" dirty="0">
              <a:solidFill>
                <a:srgbClr val="343434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326777" y="1859171"/>
            <a:ext cx="5244352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1219199" y="4649497"/>
            <a:ext cx="83216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en-US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Магистрант группы </a:t>
            </a:r>
            <a:r>
              <a:rPr lang="ru-RU" altLang="en-US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015401 Воскресенский А.А.</a:t>
            </a:r>
          </a:p>
          <a:p>
            <a:pPr eaLnBrk="1" hangingPunct="1"/>
            <a:r>
              <a:rPr lang="ru-RU" altLang="en-US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Руководитель </a:t>
            </a:r>
            <a:r>
              <a:rPr lang="ru-RU" altLang="en-US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Пискун Г.А.</a:t>
            </a:r>
            <a:endParaRPr lang="ru-RU" altLang="en-US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49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809" y="627283"/>
            <a:ext cx="10883156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32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асчет межслойного переходного отверстия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54424" y="1353666"/>
            <a:ext cx="4715435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55809" y="1564989"/>
            <a:ext cx="1082040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Для расчета межслойного переходного отверстия воспользуемся пакетом </a:t>
            </a:r>
            <a:r>
              <a:rPr lang="ru-RU" sz="16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Via</a:t>
            </a:r>
            <a:r>
              <a:rPr lang="ru-RU" sz="1600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Designer</a:t>
            </a: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встроенным в программу </a:t>
            </a:r>
            <a:r>
              <a:rPr lang="ru-RU" sz="1600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ADS</a:t>
            </a: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474774" y="63877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Рисунок 25"/>
          <p:cNvPicPr/>
          <p:nvPr/>
        </p:nvPicPr>
        <p:blipFill>
          <a:blip r:embed="rId2"/>
          <a:stretch>
            <a:fillRect/>
          </a:stretch>
        </p:blipFill>
        <p:spPr>
          <a:xfrm>
            <a:off x="654424" y="2432387"/>
            <a:ext cx="6687670" cy="3629621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</p:spTree>
    <p:extLst>
      <p:ext uri="{BB962C8B-B14F-4D97-AF65-F5344CB8AC3E}">
        <p14:creationId xmlns:p14="http://schemas.microsoft.com/office/powerpoint/2010/main" val="152662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809" y="627283"/>
            <a:ext cx="10883156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ru-RU" sz="32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асчет межслойного переходного отверстия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54424" y="1353666"/>
            <a:ext cx="4715435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474774" y="63877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Рисунок 34"/>
          <p:cNvPicPr/>
          <p:nvPr/>
        </p:nvPicPr>
        <p:blipFill>
          <a:blip r:embed="rId2"/>
          <a:stretch>
            <a:fillRect/>
          </a:stretch>
        </p:blipFill>
        <p:spPr>
          <a:xfrm>
            <a:off x="654424" y="2026065"/>
            <a:ext cx="5226423" cy="2528514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  <p:pic>
        <p:nvPicPr>
          <p:cNvPr id="10" name="Рисунок 35"/>
          <p:cNvPicPr/>
          <p:nvPr/>
        </p:nvPicPr>
        <p:blipFill>
          <a:blip r:embed="rId3"/>
          <a:stretch>
            <a:fillRect/>
          </a:stretch>
        </p:blipFill>
        <p:spPr>
          <a:xfrm>
            <a:off x="5997387" y="3462960"/>
            <a:ext cx="5676303" cy="2752224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  <p:sp>
        <p:nvSpPr>
          <p:cNvPr id="11" name="Rectangle 10"/>
          <p:cNvSpPr/>
          <p:nvPr/>
        </p:nvSpPr>
        <p:spPr>
          <a:xfrm>
            <a:off x="555809" y="1561284"/>
            <a:ext cx="5593064" cy="360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График затухания сигнала в переходном отверстии</a:t>
            </a:r>
            <a:endParaRPr lang="ru-RU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80847" y="2693427"/>
            <a:ext cx="4364165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График неоднородности сопротивления в переходном отверстии</a:t>
            </a:r>
            <a:endParaRPr lang="ru-RU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70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809" y="1193551"/>
            <a:ext cx="8551246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Расчет линии передачи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54424" y="1919934"/>
            <a:ext cx="4715435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55809" y="2131257"/>
            <a:ext cx="1082040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помощью программного решателя </a:t>
            </a:r>
            <a:r>
              <a:rPr lang="ru-RU" sz="16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BoardSim</a:t>
            </a: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встроенного в программу </a:t>
            </a:r>
            <a:r>
              <a:rPr lang="ru-RU" sz="1600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HyperLynx</a:t>
            </a: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построим модель реальной линии передачи для анализа ее затухания.</a:t>
            </a:r>
          </a:p>
          <a:p>
            <a:pPr algn="just">
              <a:lnSpc>
                <a:spcPct val="120000"/>
              </a:lnSpc>
            </a:pP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Схема исследования включает в себя: передатчик, приемник, два межслойных переходных отверстия.</a:t>
            </a:r>
          </a:p>
        </p:txBody>
      </p:sp>
      <p:pic>
        <p:nvPicPr>
          <p:cNvPr id="9" name="Рисунок 65"/>
          <p:cNvPicPr/>
          <p:nvPr/>
        </p:nvPicPr>
        <p:blipFill>
          <a:blip r:embed="rId2"/>
          <a:stretch>
            <a:fillRect/>
          </a:stretch>
        </p:blipFill>
        <p:spPr>
          <a:xfrm>
            <a:off x="5369859" y="3346986"/>
            <a:ext cx="6206343" cy="1097413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  <p:pic>
        <p:nvPicPr>
          <p:cNvPr id="2050" name="Рисунок 3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150" y="3348935"/>
            <a:ext cx="2201662" cy="2175565"/>
          </a:xfrm>
          <a:prstGeom prst="rect">
            <a:avLst/>
          </a:prstGeom>
          <a:noFill/>
          <a:ln w="28575">
            <a:solidFill>
              <a:srgbClr val="34343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3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" y="3346986"/>
            <a:ext cx="2210014" cy="2177514"/>
          </a:xfrm>
          <a:prstGeom prst="rect">
            <a:avLst/>
          </a:prstGeom>
          <a:noFill/>
          <a:ln w="28575">
            <a:solidFill>
              <a:srgbClr val="34343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55245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7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809" y="1112475"/>
            <a:ext cx="10883156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Расчет линии передачи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54424" y="1838858"/>
            <a:ext cx="4715435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474774" y="63877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555809" y="2014390"/>
            <a:ext cx="61956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Одним из результатов исследования являются </a:t>
            </a:r>
            <a:r>
              <a:rPr lang="en-US" sz="1600" i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-параметры</a:t>
            </a: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2"/>
          <a:stretch>
            <a:fillRect/>
          </a:stretch>
        </p:blipFill>
        <p:spPr>
          <a:xfrm>
            <a:off x="653408" y="2528476"/>
            <a:ext cx="5140902" cy="3080224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  <p:pic>
        <p:nvPicPr>
          <p:cNvPr id="11" name="Picture 10"/>
          <p:cNvPicPr/>
          <p:nvPr/>
        </p:nvPicPr>
        <p:blipFill>
          <a:blip r:embed="rId3"/>
          <a:stretch>
            <a:fillRect/>
          </a:stretch>
        </p:blipFill>
        <p:spPr>
          <a:xfrm>
            <a:off x="6064896" y="2528475"/>
            <a:ext cx="5132647" cy="3075456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555809" y="5779462"/>
            <a:ext cx="24289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График параметра </a:t>
            </a:r>
            <a:r>
              <a:rPr lang="en-US" sz="1600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S11</a:t>
            </a:r>
            <a:endParaRPr lang="en-US" sz="1600" i="1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64896" y="5779462"/>
            <a:ext cx="238648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График параметра </a:t>
            </a:r>
            <a:r>
              <a:rPr lang="en-US" sz="1600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S21</a:t>
            </a:r>
            <a:endParaRPr lang="en-US" sz="1600" i="1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32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809" y="415190"/>
            <a:ext cx="11340722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Пост топологический анализ системы питания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54424" y="1141573"/>
            <a:ext cx="7687143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55809" y="1352896"/>
            <a:ext cx="10820403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помощью решателя </a:t>
            </a:r>
            <a:r>
              <a:rPr lang="ru-RU" sz="1400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PIPRO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встроенного в программу </a:t>
            </a:r>
            <a:r>
              <a:rPr lang="ru-RU" sz="1400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ADS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проведем анализ системы питания. Пакет </a:t>
            </a:r>
            <a:r>
              <a:rPr lang="ru-RU" sz="1400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PIP</a:t>
            </a:r>
            <a:r>
              <a:rPr lang="en-US" sz="1400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</a:t>
            </a:r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позволяет провести анализ целостности системы питания, включая анализ падения постоянного тока, электротермический анализ падения постоянного тока, анализ импеданса переменного тока и резонанс плоскости питания.</a:t>
            </a:r>
            <a:endParaRPr lang="ru-RU" sz="14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474774" y="63877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Рисунок 52"/>
          <p:cNvPicPr/>
          <p:nvPr/>
        </p:nvPicPr>
        <p:blipFill>
          <a:blip r:embed="rId2"/>
          <a:stretch>
            <a:fillRect/>
          </a:stretch>
        </p:blipFill>
        <p:spPr>
          <a:xfrm>
            <a:off x="654424" y="2431493"/>
            <a:ext cx="4139799" cy="2050020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  <p:pic>
        <p:nvPicPr>
          <p:cNvPr id="10" name="Рисунок 54"/>
          <p:cNvPicPr/>
          <p:nvPr/>
        </p:nvPicPr>
        <p:blipFill>
          <a:blip r:embed="rId3"/>
          <a:stretch>
            <a:fillRect/>
          </a:stretch>
        </p:blipFill>
        <p:spPr>
          <a:xfrm>
            <a:off x="654424" y="4709812"/>
            <a:ext cx="4139799" cy="1677911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  <p:pic>
        <p:nvPicPr>
          <p:cNvPr id="11" name="Рисунок 60"/>
          <p:cNvPicPr/>
          <p:nvPr/>
        </p:nvPicPr>
        <p:blipFill>
          <a:blip r:embed="rId4"/>
          <a:stretch>
            <a:fillRect/>
          </a:stretch>
        </p:blipFill>
        <p:spPr>
          <a:xfrm>
            <a:off x="5044802" y="2431493"/>
            <a:ext cx="5146074" cy="3956230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</p:spTree>
    <p:extLst>
      <p:ext uri="{BB962C8B-B14F-4D97-AF65-F5344CB8AC3E}">
        <p14:creationId xmlns:p14="http://schemas.microsoft.com/office/powerpoint/2010/main" val="27144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809" y="823225"/>
            <a:ext cx="7393873" cy="1146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Пост топологический анализ системы питания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73086" y="2128981"/>
            <a:ext cx="4715435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55809" y="2436415"/>
            <a:ext cx="5238501" cy="360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Падение напряжени</a:t>
            </a: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474774" y="63877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Рисунок 57"/>
          <p:cNvPicPr/>
          <p:nvPr/>
        </p:nvPicPr>
        <p:blipFill>
          <a:blip r:embed="rId2"/>
          <a:stretch>
            <a:fillRect/>
          </a:stretch>
        </p:blipFill>
        <p:spPr>
          <a:xfrm>
            <a:off x="673086" y="2908415"/>
            <a:ext cx="4778921" cy="2939634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6427005" y="2436415"/>
            <a:ext cx="1662635" cy="360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Плотность тока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58"/>
          <p:cNvPicPr/>
          <p:nvPr/>
        </p:nvPicPr>
        <p:blipFill>
          <a:blip r:embed="rId3"/>
          <a:stretch>
            <a:fillRect/>
          </a:stretch>
        </p:blipFill>
        <p:spPr>
          <a:xfrm>
            <a:off x="6553016" y="2908415"/>
            <a:ext cx="4696773" cy="2979844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</p:spTree>
    <p:extLst>
      <p:ext uri="{BB962C8B-B14F-4D97-AF65-F5344CB8AC3E}">
        <p14:creationId xmlns:p14="http://schemas.microsoft.com/office/powerpoint/2010/main" val="88885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5809" y="669248"/>
            <a:ext cx="1082040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Установлено влияние различных номиналов конденсаторов на разные участки импеданса системы питания, конденсаторы большой емкости (от 100 мкФ) имеют внушительное влияние на профиль импеданса до 1МГц, </a:t>
            </a:r>
            <a:r>
              <a:rPr lang="ru-RU" sz="1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кондесаторы</a:t>
            </a: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малой емкости (до 1мкФ) влияют на частоты выше 10 МГц.</a:t>
            </a:r>
            <a:endParaRPr lang="ru-RU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474774" y="63877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55809" y="6049169"/>
            <a:ext cx="36858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График импеданса системы питания</a:t>
            </a:r>
            <a:endParaRPr lang="en-US" sz="1600" i="1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00" y="1831502"/>
            <a:ext cx="6830636" cy="4093044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</p:spTree>
    <p:extLst>
      <p:ext uri="{BB962C8B-B14F-4D97-AF65-F5344CB8AC3E}">
        <p14:creationId xmlns:p14="http://schemas.microsoft.com/office/powerpoint/2010/main" val="362375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79743" y="1281383"/>
            <a:ext cx="10820403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ходе выполнения работы были реализованы следующие задачи: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рассмотрены способы оценки целостности сигналов и систем питания;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выполнен анализ программных продуктов для проведения моделирования электромагнитных процессов, протекающих в печатных платах;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изучена специфика возникновения электромагнитных помех в печатных платах, а именно дана классификация вышеназванным помехам, возникающим в печатных платах радиоэлектронных средств;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разработана методика построения компьютерной модели симуляции работы печатных плат;</a:t>
            </a: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произведено моделирование электромагнитных процессов, протекающих в печатных платах.</a:t>
            </a:r>
          </a:p>
          <a:p>
            <a:pPr algn="just">
              <a:lnSpc>
                <a:spcPct val="120000"/>
              </a:lnSpc>
            </a:pPr>
            <a:endParaRPr lang="ru-RU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ru-RU" b="1" dirty="0" smtClean="0">
                <a:solidFill>
                  <a:srgbClr val="34343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результате разработки методики проектирования печатных плат с учетом электромагнитной совместимости, экспериментально доказана работоспособность методики и актуальность её использования в процессе проектирования печатных плат.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474774" y="63877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878359" y="962655"/>
            <a:ext cx="3227110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78359" y="6013626"/>
            <a:ext cx="3227110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91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72544" y="3942509"/>
            <a:ext cx="9628094" cy="784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dirty="0" smtClean="0">
                <a:solidFill>
                  <a:srgbClr val="343434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за внимание</a:t>
            </a:r>
            <a:endParaRPr lang="en-US" sz="4400" dirty="0">
              <a:solidFill>
                <a:srgbClr val="343434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326777" y="3482698"/>
            <a:ext cx="5244352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219199" y="5219146"/>
            <a:ext cx="83216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en-US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Магистрант группы </a:t>
            </a:r>
            <a:r>
              <a:rPr lang="ru-RU" altLang="en-US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015401 Воскресенский А.А.</a:t>
            </a:r>
          </a:p>
          <a:p>
            <a:pPr eaLnBrk="1" hangingPunct="1"/>
            <a:r>
              <a:rPr lang="ru-RU" altLang="en-US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Руководитель </a:t>
            </a:r>
            <a:r>
              <a:rPr lang="ru-RU" altLang="en-US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Пискун Г.А.</a:t>
            </a:r>
            <a:endParaRPr lang="ru-RU" altLang="en-US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65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2022" y="1364200"/>
            <a:ext cx="4930589" cy="1211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400" dirty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 темы </a:t>
            </a:r>
            <a:r>
              <a:rPr lang="ru-RU" sz="34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исследования</a:t>
            </a:r>
            <a:endParaRPr lang="en-US" sz="3400" dirty="0">
              <a:solidFill>
                <a:srgbClr val="343434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42212" y="1416421"/>
            <a:ext cx="5423646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Моделирование электромагнитных процессов, протекающих в печатных платах, является одной из наиболее сложных и актуальных задач. Это обусловлено тем, что на данном этапе можно выявить наиболее уязвимые к электромагнитному воздействию области и предложить способы защиты. </a:t>
            </a:r>
            <a:endParaRPr lang="en-US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Актуальной является разработка методики проектирования печатных плат </a:t>
            </a:r>
            <a:r>
              <a:rPr lang="be-BY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</a:t>
            </a: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учетом электромагнитной совместимости, что обусловлено увеличением чувствительности линии передач к помехам с увеличением частот сигналов.</a:t>
            </a:r>
            <a:endParaRPr lang="en-US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00636" y="2714105"/>
            <a:ext cx="4715435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394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0" y="918163"/>
            <a:ext cx="7871012" cy="652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4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и задачи исследования</a:t>
            </a:r>
            <a:endParaRPr lang="ru-RU" sz="3400" dirty="0">
              <a:solidFill>
                <a:srgbClr val="343434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2006993"/>
            <a:ext cx="10524565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Целью диссертации является исследование методов проектирования печатных плат, функционирующих в условиях электромагнитного воздействия, а также компьютерное моделирование физических процессов, протекающих в печатных платах.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sz="16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Поставленная цель работы определяет следующие основные задачи:</a:t>
            </a:r>
          </a:p>
          <a:p>
            <a:pPr marL="285750" indent="-285750" algn="just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провести обзор методов определения целостности сигналов и систем питания печатных плат при электромагнитном воздействии;</a:t>
            </a:r>
          </a:p>
          <a:p>
            <a:pPr marL="285750" indent="-285750" algn="just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провести анализ специфики возникновения электромагнитных помех в печатных платах с последующей разработкой методики моделирования физических процессов, протекающих в ней при протекании цифрового сигнала (для анализа целостности сигналов) и при протекании аналогового сигнала (для анализа целостности системы питания)</a:t>
            </a: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</a:t>
            </a:r>
            <a:endParaRPr lang="ru-RU" sz="1600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2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16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разработка технологии моделирования протекания цифрового сигнала и при протекании аналогового сигнала.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860614" y="1648409"/>
            <a:ext cx="3585882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902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0" y="464404"/>
            <a:ext cx="5791200" cy="1211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4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положения, выносимые на защиту </a:t>
            </a:r>
          </a:p>
        </p:txBody>
      </p:sp>
      <p:sp>
        <p:nvSpPr>
          <p:cNvPr id="4" name="Rectangle 3"/>
          <p:cNvSpPr/>
          <p:nvPr/>
        </p:nvSpPr>
        <p:spPr>
          <a:xfrm>
            <a:off x="762000" y="2420467"/>
            <a:ext cx="10524565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7550" algn="just">
              <a:lnSpc>
                <a:spcPct val="120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Систематизация способов оценки целостности сигналов и систем питания, протекающих в печатных платах, основанное на использовании уравнений матрицы рассеяния </a:t>
            </a:r>
            <a:r>
              <a:rPr lang="ru-RU" sz="1600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многополюсников</a:t>
            </a: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что позволило выявить основные критерии оценки целостности сигналов, а также установить наиболее эффективные способы защиты проводников от взаимной связи.</a:t>
            </a: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</a:p>
          <a:p>
            <a:pPr indent="717550" algn="just">
              <a:lnSpc>
                <a:spcPct val="120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Классификация и систематизация возникновения электромагнитных помех в печатных платах, основанная на анализе их природы возникновения, позволяющая выявить наиболее характерные помехи при различных условиях эксплуатации устройств.</a:t>
            </a:r>
          </a:p>
          <a:p>
            <a:pPr indent="717550" algn="just">
              <a:lnSpc>
                <a:spcPct val="120000"/>
              </a:lnSpc>
              <a:spcAft>
                <a:spcPts val="0"/>
              </a:spcAft>
            </a:pPr>
            <a:endParaRPr lang="ru-RU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717550" algn="just">
              <a:lnSpc>
                <a:spcPct val="120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Методика проектирования печатных плат с учетом электромагнитной совместимости, основанная на проведении моделирования электромагнитных процессов протекающих в печатных платах, позволившая выявить наиболее чувствительные линии передачи.</a:t>
            </a:r>
            <a:endParaRPr lang="ru-RU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869579" y="1819837"/>
            <a:ext cx="3585882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869579" y="2202650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 </a:t>
            </a:r>
            <a:endParaRPr lang="en-US" sz="3600" dirty="0">
              <a:solidFill>
                <a:srgbClr val="343434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69579" y="3672860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ru-RU" sz="36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en-US" sz="3600" dirty="0">
              <a:solidFill>
                <a:srgbClr val="343434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69579" y="4838728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</a:t>
            </a:r>
            <a:endParaRPr lang="en-US" sz="3600" dirty="0">
              <a:solidFill>
                <a:srgbClr val="343434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4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809" y="205943"/>
            <a:ext cx="7862049" cy="59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и объем работы</a:t>
            </a:r>
            <a:endParaRPr lang="ru-RU" sz="3200" dirty="0">
              <a:solidFill>
                <a:srgbClr val="343434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55809" y="1125634"/>
            <a:ext cx="1082040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Диссертация состоит из введения, общей характеристики работы, трех глав, заключения, библиографического списка и приложений. </a:t>
            </a:r>
            <a:endParaRPr lang="en-US" sz="16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54424" y="932326"/>
            <a:ext cx="4715435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55809" y="1726668"/>
            <a:ext cx="1082040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00" dirty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первой главе </a:t>
            </a: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приведен обзор способов оценки целостности сигналов, приведены критерии выбора критических сигналов для их последующего моделирования, рассмотрена структура и определены требования к системе питания печатной платы. 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10"/>
          <p:cNvPicPr/>
          <p:nvPr/>
        </p:nvPicPr>
        <p:blipFill>
          <a:blip r:embed="rId2"/>
          <a:stretch>
            <a:fillRect/>
          </a:stretch>
        </p:blipFill>
        <p:spPr>
          <a:xfrm>
            <a:off x="654424" y="2829522"/>
            <a:ext cx="4204447" cy="1889754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5516502" y="3818966"/>
            <a:ext cx="5859711" cy="2796394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  <p:pic>
        <p:nvPicPr>
          <p:cNvPr id="9" name="Picture 8" descr="EE 4800 CMOS Digital IC Design Analysis Lecture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9" t="14699" r="1899" b="38068"/>
          <a:stretch/>
        </p:blipFill>
        <p:spPr bwMode="auto">
          <a:xfrm>
            <a:off x="654424" y="4843401"/>
            <a:ext cx="4715435" cy="1771958"/>
          </a:xfrm>
          <a:prstGeom prst="rect">
            <a:avLst/>
          </a:prstGeom>
          <a:noFill/>
          <a:ln w="28575">
            <a:solidFill>
              <a:srgbClr val="343434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215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809" y="322484"/>
            <a:ext cx="7862049" cy="59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и объем работы</a:t>
            </a:r>
            <a:endParaRPr lang="ru-RU" sz="3200" dirty="0">
              <a:solidFill>
                <a:srgbClr val="343434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54424" y="1048867"/>
            <a:ext cx="4715435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55809" y="1260190"/>
            <a:ext cx="10820403" cy="661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 второй главе </a:t>
            </a: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представлена методика </a:t>
            </a:r>
            <a:r>
              <a:rPr lang="ru-RU" sz="1600" dirty="0" err="1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предтопологического</a:t>
            </a:r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анализа печатной платы с теоретическими объяснениями протекающих электромагнитных процессов. 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654425" y="2133360"/>
            <a:ext cx="4428564" cy="2487742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  <p:pic>
        <p:nvPicPr>
          <p:cNvPr id="11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654424" y="4750955"/>
            <a:ext cx="4428565" cy="1604015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  <p:pic>
        <p:nvPicPr>
          <p:cNvPr id="12" name="Рисунок 26"/>
          <p:cNvPicPr/>
          <p:nvPr/>
        </p:nvPicPr>
        <p:blipFill>
          <a:blip r:embed="rId4"/>
          <a:stretch>
            <a:fillRect/>
          </a:stretch>
        </p:blipFill>
        <p:spPr>
          <a:xfrm>
            <a:off x="5233809" y="4412102"/>
            <a:ext cx="2292851" cy="1942867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  <p:pic>
        <p:nvPicPr>
          <p:cNvPr id="13" name="Рисунок 1"/>
          <p:cNvPicPr/>
          <p:nvPr/>
        </p:nvPicPr>
        <p:blipFill>
          <a:blip r:embed="rId5"/>
          <a:stretch>
            <a:fillRect/>
          </a:stretch>
        </p:blipFill>
        <p:spPr>
          <a:xfrm>
            <a:off x="5233809" y="2133361"/>
            <a:ext cx="3784685" cy="2148888"/>
          </a:xfrm>
          <a:prstGeom prst="rect">
            <a:avLst/>
          </a:prstGeom>
          <a:noFill/>
          <a:ln w="28575">
            <a:solidFill>
              <a:srgbClr val="343434"/>
            </a:solidFill>
          </a:ln>
        </p:spPr>
      </p:pic>
    </p:spTree>
    <p:extLst>
      <p:ext uri="{BB962C8B-B14F-4D97-AF65-F5344CB8AC3E}">
        <p14:creationId xmlns:p14="http://schemas.microsoft.com/office/powerpoint/2010/main" val="52482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84727" y="1828555"/>
            <a:ext cx="7862049" cy="595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и объем работы</a:t>
            </a:r>
            <a:endParaRPr lang="ru-RU" sz="3200" dirty="0">
              <a:solidFill>
                <a:srgbClr val="343434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183342" y="2554938"/>
            <a:ext cx="4715435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084728" y="2766261"/>
            <a:ext cx="799652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 третьей главе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представлены методы проведения моделирования и расчетов электромагнитных процессов, протекающих в печатных платах при использовании таких специализированных программ, как: </a:t>
            </a:r>
            <a:r>
              <a:rPr lang="ru-RU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ADS, </a:t>
            </a:r>
            <a:r>
              <a:rPr lang="ru-RU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Hyperlynx</a:t>
            </a:r>
            <a:r>
              <a:rPr lang="ru-RU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Polar</a:t>
            </a:r>
            <a:r>
              <a:rPr lang="ru-RU" i="1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i="1" dirty="0" err="1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Speedstack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87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55809" y="896225"/>
            <a:ext cx="8551246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Расчет структуры печатной платы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54424" y="1622608"/>
            <a:ext cx="4715435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555809" y="1833931"/>
            <a:ext cx="1082040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sz="16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Путем изменения параметров, таких как ширина и толщина проводника, расстояние между проводниками в дифференциальной паре, толщина диэлектрика и его диэлектрической константы можно получить необходимое значение волнового сопротивления.</a:t>
            </a:r>
            <a:endParaRPr lang="ru-RU" sz="16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Рисунок 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24" y="3206221"/>
            <a:ext cx="5124555" cy="2781459"/>
          </a:xfrm>
          <a:prstGeom prst="rect">
            <a:avLst/>
          </a:prstGeom>
          <a:noFill/>
          <a:ln w="28575">
            <a:solidFill>
              <a:srgbClr val="34343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010" y="3206221"/>
            <a:ext cx="5328453" cy="2778259"/>
          </a:xfrm>
          <a:prstGeom prst="rect">
            <a:avLst/>
          </a:prstGeom>
          <a:noFill/>
          <a:ln w="28575">
            <a:solidFill>
              <a:srgbClr val="34343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474774" y="63877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18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57831" y="842437"/>
            <a:ext cx="8897931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343434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Расчет структуры печатной платы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156447" y="1565528"/>
            <a:ext cx="4264639" cy="0"/>
          </a:xfrm>
          <a:prstGeom prst="line">
            <a:avLst/>
          </a:prstGeom>
          <a:ln w="57150">
            <a:solidFill>
              <a:srgbClr val="3434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474774" y="63877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123" name="Рисунок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447" y="2004680"/>
            <a:ext cx="2786015" cy="4123656"/>
          </a:xfrm>
          <a:prstGeom prst="rect">
            <a:avLst/>
          </a:prstGeom>
          <a:noFill/>
          <a:ln w="28575">
            <a:solidFill>
              <a:srgbClr val="34343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Рисунок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129" y="2004678"/>
            <a:ext cx="2646460" cy="4123658"/>
          </a:xfrm>
          <a:prstGeom prst="rect">
            <a:avLst/>
          </a:prstGeom>
          <a:noFill/>
          <a:ln w="28575">
            <a:solidFill>
              <a:srgbClr val="34343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Рисунок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255" y="2002724"/>
            <a:ext cx="2980814" cy="4130556"/>
          </a:xfrm>
          <a:prstGeom prst="rect">
            <a:avLst/>
          </a:prstGeom>
          <a:noFill/>
          <a:ln w="28575">
            <a:solidFill>
              <a:srgbClr val="34343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927258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44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634</Words>
  <Application>Microsoft Office PowerPoint</Application>
  <PresentationFormat>Widescreen</PresentationFormat>
  <Paragraphs>62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Microsoft account</cp:lastModifiedBy>
  <cp:revision>31</cp:revision>
  <dcterms:created xsi:type="dcterms:W3CDTF">2022-04-19T15:47:36Z</dcterms:created>
  <dcterms:modified xsi:type="dcterms:W3CDTF">2022-04-19T19:15:12Z</dcterms:modified>
</cp:coreProperties>
</file>