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3" r:id="rId1"/>
  </p:sldMasterIdLst>
  <p:sldIdLst>
    <p:sldId id="256" r:id="rId2"/>
    <p:sldId id="271" r:id="rId3"/>
    <p:sldId id="272" r:id="rId4"/>
    <p:sldId id="273" r:id="rId5"/>
    <p:sldId id="275" r:id="rId6"/>
    <p:sldId id="276" r:id="rId7"/>
    <p:sldId id="277" r:id="rId8"/>
    <p:sldId id="283" r:id="rId9"/>
    <p:sldId id="284" r:id="rId10"/>
    <p:sldId id="285" r:id="rId11"/>
    <p:sldId id="286" r:id="rId12"/>
    <p:sldId id="287" r:id="rId13"/>
    <p:sldId id="282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23" autoAdjust="0"/>
    <p:restoredTop sz="94660"/>
  </p:normalViewPr>
  <p:slideViewPr>
    <p:cSldViewPr snapToGrid="0">
      <p:cViewPr varScale="1">
        <p:scale>
          <a:sx n="157" d="100"/>
          <a:sy n="157" d="100"/>
        </p:scale>
        <p:origin x="6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90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917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3204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7415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35850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878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618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038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482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977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656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72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179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596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522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980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27AFB-3D22-4B2E-8CD8-FD509D8EC03B}" type="datetimeFigureOut">
              <a:rPr lang="ru-RU" smtClean="0"/>
              <a:t>15.06.2019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4BA81F5-1AA4-4DAD-830C-6844C7ED53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905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  <p:sldLayoutId id="2147483777" r:id="rId14"/>
    <p:sldLayoutId id="2147483778" r:id="rId15"/>
    <p:sldLayoutId id="214748377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4002" y="2772522"/>
            <a:ext cx="9498226" cy="1312956"/>
          </a:xfrm>
        </p:spPr>
        <p:txBody>
          <a:bodyPr/>
          <a:lstStyle/>
          <a:p>
            <a:pPr algn="ctr"/>
            <a:r>
              <a:rPr lang="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СЛЕЖЕНИЕ ЗА КЛЮЧЕВЫМИ ТОЧКАМИ </a:t>
            </a:r>
            <a:br>
              <a:rPr lang="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 В ВИДЕОПОТОКЕ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806" y="5893226"/>
            <a:ext cx="10000734" cy="793191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АЛЕКСЕЕВ Виктор Федорович </a:t>
            </a:r>
            <a:endParaRPr lang="en-GB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технических наук, доцент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8DA4B85-EFFB-4CE3-AC60-1D2A3EF75050}"/>
              </a:ext>
            </a:extLst>
          </p:cNvPr>
          <p:cNvSpPr/>
          <p:nvPr/>
        </p:nvSpPr>
        <p:spPr>
          <a:xfrm>
            <a:off x="1643257" y="853834"/>
            <a:ext cx="7863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Республики Беларусь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Учреждение образования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Белорусский государственный университет информатики и радиоэлектроники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BDBC9F-7BB2-41F3-A1A3-247AAA600F37}"/>
              </a:ext>
            </a:extLst>
          </p:cNvPr>
          <p:cNvSpPr/>
          <p:nvPr/>
        </p:nvSpPr>
        <p:spPr>
          <a:xfrm>
            <a:off x="1122216" y="4622807"/>
            <a:ext cx="8613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Презентация к диссертации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соискание степени магистра техники и технологии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47BA68D-70B4-4EEB-BF99-6E518AC35DF7}"/>
              </a:ext>
            </a:extLst>
          </p:cNvPr>
          <p:cNvSpPr/>
          <p:nvPr/>
        </p:nvSpPr>
        <p:spPr>
          <a:xfrm>
            <a:off x="2526956" y="192308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СТАРОВОЙТОВ Алексей Игоревич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55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623671" y="1104295"/>
            <a:ext cx="9137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Архитектура одной из моделей в ансамбле сверточных сетей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6D15F5-1AAD-084B-83FA-80BC9FAA7A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61" y="2470287"/>
            <a:ext cx="10535830" cy="248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08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947352" y="1084125"/>
            <a:ext cx="9137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Изменение значения ошибки в процессе обучения</a:t>
            </a:r>
            <a:endParaRPr lang="ru-RU" sz="2000" i="1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3A9FBF-8D06-6344-80FC-31BF7D429F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737" y="1749007"/>
            <a:ext cx="6218890" cy="424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8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947352" y="1084125"/>
            <a:ext cx="9137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Изменение значения ошибки в процессе обучения</a:t>
            </a:r>
            <a:endParaRPr lang="ru-RU" sz="2000" i="1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E8565461-CBD5-F145-87B5-A6A61B46DC9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2837376"/>
                  </p:ext>
                </p:extLst>
              </p:nvPr>
            </p:nvGraphicFramePr>
            <p:xfrm>
              <a:off x="1643257" y="2427659"/>
              <a:ext cx="6789220" cy="217128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3729855">
                      <a:extLst>
                        <a:ext uri="{9D8B030D-6E8A-4147-A177-3AD203B41FA5}">
                          <a16:colId xmlns:a16="http://schemas.microsoft.com/office/drawing/2014/main" val="3527644103"/>
                        </a:ext>
                      </a:extLst>
                    </a:gridCol>
                    <a:gridCol w="3059365">
                      <a:extLst>
                        <a:ext uri="{9D8B030D-6E8A-4147-A177-3AD203B41FA5}">
                          <a16:colId xmlns:a16="http://schemas.microsoft.com/office/drawing/2014/main" val="241580917"/>
                        </a:ext>
                      </a:extLst>
                    </a:gridCol>
                  </a:tblGrid>
                  <a:tr h="68387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Архитектура модели</a:t>
                          </a:r>
                          <a:endParaRPr lang="en-GB" sz="1600" b="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Значение ошибки на </a:t>
                          </a:r>
                          <a:r>
                            <a:rPr lang="ru-RU" sz="1600" b="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валидационном</a:t>
                          </a:r>
                          <a:r>
                            <a:rPr lang="ru-RU" sz="16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наборе данных</a:t>
                          </a:r>
                          <a:endParaRPr lang="en-GB" sz="1600" b="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3789660"/>
                      </a:ext>
                    </a:extLst>
                  </a:tr>
                  <a:tr h="48137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Нейронная сеть с одним скрытым слоем</a:t>
                          </a:r>
                          <a:endParaRPr lang="en-GB" sz="16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𝟐</m:t>
                                </m:r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𝟕𝟐𝟓𝟐𝟐</m:t>
                                </m:r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 × </m:t>
                                </m:r>
                                <m:sSup>
                                  <m:sSupPr>
                                    <m:ctrlP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𝟏𝟎</m:t>
                                    </m:r>
                                  </m:e>
                                  <m:sup>
                                    <m: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600" b="1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702740699"/>
                      </a:ext>
                    </a:extLst>
                  </a:tr>
                  <a:tr h="50979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Глубокая </a:t>
                          </a:r>
                          <a:r>
                            <a:rPr lang="ru-RU" sz="160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сверточная</a:t>
                          </a: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сеть</a:t>
                          </a:r>
                          <a:endParaRPr lang="en-GB" sz="16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𝟏</m:t>
                                </m:r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𝟏𝟐𝟎𝟓𝟐</m:t>
                                </m:r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 × </m:t>
                                </m:r>
                                <m:sSup>
                                  <m:sSupPr>
                                    <m:ctrlP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𝟏𝟎</m:t>
                                    </m:r>
                                  </m:e>
                                  <m:sup>
                                    <m: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600" b="1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519376157"/>
                      </a:ext>
                    </a:extLst>
                  </a:tr>
                  <a:tr h="49623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Ансамбль сверточных сетей</a:t>
                          </a:r>
                          <a:endParaRPr lang="en-GB" sz="16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𝟕</m:t>
                                </m:r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.</m:t>
                                </m:r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𝟗𝟒𝟑𝟕</m:t>
                                </m:r>
                                <m:r>
                                  <a:rPr lang="en-GB" sz="1600" b="1" i="1" smtClean="0"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 × </m:t>
                                </m:r>
                                <m:sSup>
                                  <m:sSupPr>
                                    <m:ctrlP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𝟏𝟎</m:t>
                                    </m:r>
                                  </m:e>
                                  <m:sup>
                                    <m: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en-GB" sz="1600" b="1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𝟒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600" b="1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24766927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E8565461-CBD5-F145-87B5-A6A61B46DC9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2837376"/>
                  </p:ext>
                </p:extLst>
              </p:nvPr>
            </p:nvGraphicFramePr>
            <p:xfrm>
              <a:off x="1643257" y="2427659"/>
              <a:ext cx="6789220" cy="217128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3729855">
                      <a:extLst>
                        <a:ext uri="{9D8B030D-6E8A-4147-A177-3AD203B41FA5}">
                          <a16:colId xmlns:a16="http://schemas.microsoft.com/office/drawing/2014/main" val="3527644103"/>
                        </a:ext>
                      </a:extLst>
                    </a:gridCol>
                    <a:gridCol w="3059365">
                      <a:extLst>
                        <a:ext uri="{9D8B030D-6E8A-4147-A177-3AD203B41FA5}">
                          <a16:colId xmlns:a16="http://schemas.microsoft.com/office/drawing/2014/main" val="241580917"/>
                        </a:ext>
                      </a:extLst>
                    </a:gridCol>
                  </a:tblGrid>
                  <a:tr h="68387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Архитектура модели</a:t>
                          </a:r>
                          <a:endParaRPr lang="en-GB" sz="1600" b="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Значение ошибки на </a:t>
                          </a:r>
                          <a:r>
                            <a:rPr lang="ru-RU" sz="1600" b="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валидационном</a:t>
                          </a:r>
                          <a:r>
                            <a:rPr lang="ru-RU" sz="1600" b="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наборе данных</a:t>
                          </a:r>
                          <a:endParaRPr lang="en-GB" sz="1600" b="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solidFill>
                          <a:schemeClr val="bg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3789660"/>
                      </a:ext>
                    </a:extLst>
                  </a:tr>
                  <a:tr h="48137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Нейронная сеть с одним скрытым слоем</a:t>
                          </a:r>
                          <a:endParaRPr lang="en-GB" sz="16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22407" t="-144737" r="-415" b="-2105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702740699"/>
                      </a:ext>
                    </a:extLst>
                  </a:tr>
                  <a:tr h="50979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Глубокая </a:t>
                          </a:r>
                          <a:r>
                            <a:rPr lang="ru-RU" sz="1600" dirty="0" err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сверточная</a:t>
                          </a:r>
                          <a:r>
                            <a:rPr lang="ru-RU" sz="1600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сеть</a:t>
                          </a:r>
                          <a:endParaRPr lang="en-GB" sz="16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22407" t="-226829" r="-415" b="-951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19376157"/>
                      </a:ext>
                    </a:extLst>
                  </a:tr>
                  <a:tr h="49623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60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Ансамбль сверточных сетей</a:t>
                          </a:r>
                          <a:endParaRPr lang="en-GB" sz="16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4"/>
                          <a:stretch>
                            <a:fillRect l="-122407" t="-343590" r="-4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4766927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08097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947352" y="940675"/>
            <a:ext cx="9137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ЗАКЛЮЧЕНИЕ</a:t>
            </a:r>
            <a:endParaRPr lang="ru-RU" sz="2000" i="1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9019" y="1518751"/>
            <a:ext cx="8991491" cy="4467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ts val="18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ходе выполнения работы были реализованы следующие задачи:</a:t>
            </a:r>
            <a:endParaRPr lang="en-GB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ts val="18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8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Рассмотрены алгоритмы на основе машинного обучения, которые активно применяются в практических задачах компьютерного зрения. Рассмотрены ключевые моменты разработки модели на основе искусственных нейронных сетей, выбрана целевая функция и метод оптимизации при обучении моделей.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8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Проанализирован исходный массива данных, используемый для обучения моделей. Составлен план мероприятий по регуляризации процесса обучения. Рассмотрен инструментарий для разработки, построения и обучения моделей на основе искусственных нейронных сетей.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8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Разработан ряд отдельных моделей на основе искусственных нейронных сетей для решения поставленной практической задачи. Работа каждой из моделей  оценена с точки зрения точности решения поставленной задачи, в результате чего выбрана модель, показавшая лучшую производительность. </a:t>
            </a:r>
            <a:endParaRPr lang="en-GB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ts val="1800"/>
              </a:lnSpc>
              <a:spcAft>
                <a:spcPts val="0"/>
              </a:spcAft>
              <a:buFont typeface="Symbol" panose="05050102010706020507" pitchFamily="18" charset="2"/>
              <a:buChar char=""/>
            </a:pPr>
            <a:endParaRPr lang="en-GB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ts val="1800"/>
              </a:lnSpc>
              <a:spcAft>
                <a:spcPts val="0"/>
              </a:spcAft>
            </a:pPr>
            <a:r>
              <a:rPr lang="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Обученная итоговая модель показывает высокую точность распознавания искомых опорных точек и готова к внедрению в программные и аппаратные системы, обеспечивающие распознавание и слежение за точками лица.</a:t>
            </a:r>
            <a:endParaRPr lang="en-GB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ts val="18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05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2660821" cy="14737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2933" y="238902"/>
            <a:ext cx="5294608" cy="1260621"/>
          </a:xfrm>
          <a:prstGeom prst="rect">
            <a:avLst/>
          </a:prstGeom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082289" y="3429000"/>
            <a:ext cx="8296380" cy="8073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81425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1003996" y="1582340"/>
            <a:ext cx="818855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Актуальность темы исследования</a:t>
            </a:r>
          </a:p>
          <a:p>
            <a:pPr algn="ctr">
              <a:spcAft>
                <a:spcPts val="600"/>
              </a:spcAft>
            </a:pPr>
            <a:endParaRPr lang="ru-RU" sz="4000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 indent="399415" algn="just">
              <a:spcAft>
                <a:spcPts val="0"/>
              </a:spcAft>
            </a:pPr>
            <a:r>
              <a:rPr lang="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настоящее время задача распознавания и слежения за опорными точками лица является критически важной для функционирования целого ряда программных и аппаратных систем в самых различных областях и практических задачах, начиная от развлекательных приложений и заканчивая обеспечением безопасности.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450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1125377" y="1707956"/>
            <a:ext cx="756546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 диссертационной работы</a:t>
            </a:r>
          </a:p>
          <a:p>
            <a:pPr algn="ctr">
              <a:spcAft>
                <a:spcPts val="600"/>
              </a:spcAft>
            </a:pPr>
            <a:endParaRPr lang="ru-RU" sz="4000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 indent="399415" algn="just">
              <a:spcAft>
                <a:spcPts val="0"/>
              </a:spcAft>
            </a:pPr>
            <a:r>
              <a:rPr lang="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 диссертационной работы состоит в выборе, анализе и реализации алгоритма обнаружения опорных лицевых точек в видеопотоке.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234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947352" y="1343814"/>
            <a:ext cx="8220924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диссертационной работы</a:t>
            </a:r>
          </a:p>
          <a:p>
            <a:pPr algn="ctr">
              <a:spcAft>
                <a:spcPts val="600"/>
              </a:spcAft>
            </a:pPr>
            <a:endParaRPr lang="ru-RU" sz="2400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  <a:p>
            <a:pPr indent="399415" algn="just"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Поставленная цель работы определяет следующие основные задачи:</a:t>
            </a:r>
          </a:p>
          <a:p>
            <a:pPr indent="399415">
              <a:spcAft>
                <a:spcPts val="0"/>
              </a:spcAft>
            </a:pPr>
            <a:r>
              <a:rPr lang="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провести анализ подходов к решению задач компьютерного зрения алгоритмами машинного обучения и выбрать ряд алгоритмов для срав-нения; </a:t>
            </a:r>
          </a:p>
          <a:p>
            <a:pPr indent="399415">
              <a:spcAft>
                <a:spcPts val="0"/>
              </a:spcAft>
            </a:pPr>
            <a:r>
              <a:rPr lang="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провести анализ исходных данных и подготовить план мероприятий по эффективному проектированию, реализации, обучению и регуляриза-ции оцениваемых моделей;</a:t>
            </a:r>
          </a:p>
          <a:p>
            <a:pPr indent="399415">
              <a:spcAft>
                <a:spcPts val="0"/>
              </a:spcAft>
            </a:pPr>
            <a:r>
              <a:rPr lang="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на основе проделанного анализа разработать ряд моделей на основе искусственных нейронных сетей для решения задачи поиска опорных то-чек лица на изображении, используя различные архитектуры, оценить ра-боту каждой и выбрать модель, показывающую лучшую производитель-ность.</a:t>
            </a:r>
          </a:p>
          <a:p>
            <a:pPr indent="399415" algn="just">
              <a:spcAft>
                <a:spcPts val="0"/>
              </a:spcAft>
            </a:pPr>
            <a:endParaRPr lang="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27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947352" y="940675"/>
            <a:ext cx="9137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Пример исходных данных с маркированными опорными точками</a:t>
            </a:r>
            <a:endParaRPr lang="ru-RU" sz="2000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C96338-6539-364F-B478-EFDDF9AA76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147" y="1462107"/>
            <a:ext cx="5142488" cy="514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70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623671" y="1104295"/>
            <a:ext cx="9137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Архитектура модели на основе неглубокой сети с одним скрытым слоем</a:t>
            </a:r>
            <a:endParaRPr lang="ru-RU" sz="2000" i="1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65C7B6-35F8-FE45-A369-46E00A7433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39" y="2189458"/>
            <a:ext cx="88138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02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947352" y="1084125"/>
            <a:ext cx="9137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Изменение значения ошибки в процессе обучения</a:t>
            </a:r>
            <a:endParaRPr lang="ru-RU" sz="2000" i="1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934CA0-80F6-8740-8967-0F193304A2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635" y="1630713"/>
            <a:ext cx="6391540" cy="435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7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623671" y="1104295"/>
            <a:ext cx="9137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Архитектура модели на основе сверточной сети</a:t>
            </a:r>
            <a:endParaRPr lang="ru-RU" sz="2000" i="1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285B3D-90A6-D74D-AEC1-B1ED91882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49" y="2408215"/>
            <a:ext cx="10535830" cy="249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1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862" t="20415" r="2297" b="27054"/>
          <a:stretch/>
        </p:blipFill>
        <p:spPr>
          <a:xfrm>
            <a:off x="947352" y="107597"/>
            <a:ext cx="1391811" cy="770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147" y="107597"/>
            <a:ext cx="2989374" cy="71175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6EF5FD3-DDD4-4B8C-BE8D-BFDBFE7934CF}"/>
              </a:ext>
            </a:extLst>
          </p:cNvPr>
          <p:cNvSpPr/>
          <p:nvPr/>
        </p:nvSpPr>
        <p:spPr>
          <a:xfrm>
            <a:off x="947352" y="1084125"/>
            <a:ext cx="9137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Изменение значения ошибки в процессе обучения</a:t>
            </a:r>
            <a:endParaRPr lang="ru-RU" sz="2000" i="1" dirty="0">
              <a:solidFill>
                <a:srgbClr val="000000"/>
              </a:solidFill>
              <a:latin typeface="Courier New" panose="02070309020205020404" pitchFamily="49" charset="0"/>
              <a:ea typeface="Courier New" panose="020703090202050204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98FF5B-26A9-1848-AE4C-904AFD1F4E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163" y="1749006"/>
            <a:ext cx="6274206" cy="4271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84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1086</TotalTime>
  <Words>424</Words>
  <Application>Microsoft Macintosh PowerPoint</Application>
  <PresentationFormat>Widescreen</PresentationFormat>
  <Paragraphs>45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Cambria Math</vt:lpstr>
      <vt:lpstr>Courier New</vt:lpstr>
      <vt:lpstr>Symbol</vt:lpstr>
      <vt:lpstr>Times New Roman</vt:lpstr>
      <vt:lpstr>Trebuchet MS</vt:lpstr>
      <vt:lpstr>Wingdings 3</vt:lpstr>
      <vt:lpstr>Грань</vt:lpstr>
      <vt:lpstr>СЛЕЖЕНИЕ ЗА КЛЮЧЕВЫМИ ТОЧКАМИ  ЛИЦА В ВИДЕОПОТОКЕ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Устройство контроля состояния  Li-Po батареи дрона</dc:title>
  <dc:creator>studentlib2</dc:creator>
  <cp:lastModifiedBy>Alex Staravoitau</cp:lastModifiedBy>
  <cp:revision>27</cp:revision>
  <cp:lastPrinted>2019-06-15T22:44:31Z</cp:lastPrinted>
  <dcterms:created xsi:type="dcterms:W3CDTF">2017-06-05T07:58:06Z</dcterms:created>
  <dcterms:modified xsi:type="dcterms:W3CDTF">2019-06-15T22:45:24Z</dcterms:modified>
</cp:coreProperties>
</file>