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3" r:id="rId1"/>
  </p:sldMasterIdLst>
  <p:sldIdLst>
    <p:sldId id="256" r:id="rId2"/>
    <p:sldId id="268" r:id="rId3"/>
    <p:sldId id="269" r:id="rId4"/>
    <p:sldId id="270" r:id="rId5"/>
    <p:sldId id="273" r:id="rId6"/>
    <p:sldId id="274" r:id="rId7"/>
    <p:sldId id="275" r:id="rId8"/>
    <p:sldId id="276" r:id="rId9"/>
    <p:sldId id="277" r:id="rId10"/>
    <p:sldId id="278" r:id="rId11"/>
    <p:sldId id="271" r:id="rId12"/>
    <p:sldId id="279" r:id="rId13"/>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4660"/>
  </p:normalViewPr>
  <p:slideViewPr>
    <p:cSldViewPr snapToGrid="0">
      <p:cViewPr varScale="1">
        <p:scale>
          <a:sx n="75" d="100"/>
          <a:sy n="75" d="100"/>
        </p:scale>
        <p:origin x="63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1800571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1427354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142563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2279986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574719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3884296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16422105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1589565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4165991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905CB04-5401-4FAB-AE5F-78A07D9AB79A}" type="datetimeFigureOut">
              <a:rPr lang="ru-RU" smtClean="0"/>
              <a:t>16.06.2019</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2659197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905CB04-5401-4FAB-AE5F-78A07D9AB79A}" type="datetimeFigureOut">
              <a:rPr lang="ru-RU" smtClean="0"/>
              <a:t>16.06.2019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1198091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905CB04-5401-4FAB-AE5F-78A07D9AB79A}" type="datetimeFigureOut">
              <a:rPr lang="ru-RU" smtClean="0"/>
              <a:t>16.06.2019</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325433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905CB04-5401-4FAB-AE5F-78A07D9AB79A}" type="datetimeFigureOut">
              <a:rPr lang="ru-RU" smtClean="0"/>
              <a:t>16.06.2019</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3211770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05CB04-5401-4FAB-AE5F-78A07D9AB79A}" type="datetimeFigureOut">
              <a:rPr lang="ru-RU" smtClean="0"/>
              <a:t>16.06.2019</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3099558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905CB04-5401-4FAB-AE5F-78A07D9AB79A}" type="datetimeFigureOut">
              <a:rPr lang="ru-RU" smtClean="0"/>
              <a:t>16.06.2019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22093775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905CB04-5401-4FAB-AE5F-78A07D9AB79A}" type="datetimeFigureOut">
              <a:rPr lang="ru-RU" smtClean="0"/>
              <a:t>16.06.2019</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94489B-709A-43FF-A3E0-FAE62D1C91F1}" type="slidenum">
              <a:rPr lang="ru-RU" smtClean="0"/>
              <a:t>‹#›</a:t>
            </a:fld>
            <a:endParaRPr lang="ru-RU"/>
          </a:p>
        </p:txBody>
      </p:sp>
    </p:spTree>
    <p:extLst>
      <p:ext uri="{BB962C8B-B14F-4D97-AF65-F5344CB8AC3E}">
        <p14:creationId xmlns:p14="http://schemas.microsoft.com/office/powerpoint/2010/main" val="453234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05CB04-5401-4FAB-AE5F-78A07D9AB79A}" type="datetimeFigureOut">
              <a:rPr lang="ru-RU" smtClean="0"/>
              <a:t>16.06.2019</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494489B-709A-43FF-A3E0-FAE62D1C91F1}" type="slidenum">
              <a:rPr lang="ru-RU" smtClean="0"/>
              <a:t>‹#›</a:t>
            </a:fld>
            <a:endParaRPr lang="ru-RU"/>
          </a:p>
        </p:txBody>
      </p:sp>
    </p:spTree>
    <p:extLst>
      <p:ext uri="{BB962C8B-B14F-4D97-AF65-F5344CB8AC3E}">
        <p14:creationId xmlns:p14="http://schemas.microsoft.com/office/powerpoint/2010/main" val="3497845888"/>
      </p:ext>
    </p:extLst>
  </p:cSld>
  <p:clrMap bg1="dk1" tx1="lt1" bg2="dk2" tx2="lt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 id="2147483905" r:id="rId12"/>
    <p:sldLayoutId id="2147483906" r:id="rId13"/>
    <p:sldLayoutId id="2147483907" r:id="rId14"/>
    <p:sldLayoutId id="2147483908" r:id="rId15"/>
    <p:sldLayoutId id="214748390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65000"/>
            <a:lumOff val="35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 y="2447601"/>
            <a:ext cx="12192000" cy="1966700"/>
          </a:xfrm>
        </p:spPr>
        <p:txBody>
          <a:bodyPr/>
          <a:lstStyle/>
          <a:p>
            <a:pPr algn="ctr"/>
            <a:r>
              <a:rPr lang="ru-RU" sz="3200" b="1" dirty="0">
                <a:solidFill>
                  <a:schemeClr val="tx1">
                    <a:lumMod val="95000"/>
                  </a:schemeClr>
                </a:solidFill>
              </a:rPr>
              <a:t>МЕТОДЫ И АЛГОРИТМЫ КОМПЛЕКСНОГО ВОЗДЕЙСТВИЯ ТЕПЛОВЫХ И УДАРНЫХ НАГРУЗОК НА ЭЛЕКТРОННЫЕ МОДУЛИ</a:t>
            </a:r>
            <a:endParaRPr lang="ru-RU" sz="3200" dirty="0">
              <a:solidFill>
                <a:schemeClr val="tx1">
                  <a:lumMod val="95000"/>
                </a:schemeClr>
              </a:solidFill>
            </a:endParaRPr>
          </a:p>
        </p:txBody>
      </p:sp>
      <p:sp>
        <p:nvSpPr>
          <p:cNvPr id="3" name="Подзаголовок 2"/>
          <p:cNvSpPr>
            <a:spLocks noGrp="1"/>
          </p:cNvSpPr>
          <p:nvPr>
            <p:ph type="subTitle" idx="1"/>
          </p:nvPr>
        </p:nvSpPr>
        <p:spPr>
          <a:xfrm>
            <a:off x="5348952" y="6422912"/>
            <a:ext cx="1483314" cy="331127"/>
          </a:xfrm>
        </p:spPr>
        <p:txBody>
          <a:bodyPr>
            <a:normAutofit fontScale="92500" lnSpcReduction="10000"/>
          </a:bodyPr>
          <a:lstStyle/>
          <a:p>
            <a:pPr algn="ctr"/>
            <a:r>
              <a:rPr lang="ru-RU" dirty="0" smtClean="0"/>
              <a:t>Минск, </a:t>
            </a:r>
            <a:r>
              <a:rPr lang="ru-RU" dirty="0" smtClean="0"/>
              <a:t>2019</a:t>
            </a:r>
            <a:endParaRPr lang="ru-RU" dirty="0"/>
          </a:p>
        </p:txBody>
      </p:sp>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8" name="Прямоугольник 7">
            <a:extLst>
              <a:ext uri="{FF2B5EF4-FFF2-40B4-BE49-F238E27FC236}">
                <a16:creationId xmlns="" xmlns:a16="http://schemas.microsoft.com/office/drawing/2014/main" id="{C8DA4B85-EFFB-4CE3-AC60-1D2A3EF75050}"/>
              </a:ext>
            </a:extLst>
          </p:cNvPr>
          <p:cNvSpPr/>
          <p:nvPr/>
        </p:nvSpPr>
        <p:spPr>
          <a:xfrm>
            <a:off x="1778263" y="671891"/>
            <a:ext cx="8624693" cy="923330"/>
          </a:xfrm>
          <a:prstGeom prst="rect">
            <a:avLst/>
          </a:prstGeom>
        </p:spPr>
        <p:txBody>
          <a:bodyPr wrap="square">
            <a:spAutoFit/>
          </a:bodyPr>
          <a:lstStyle/>
          <a:p>
            <a:pPr algn="ctr">
              <a:spcAft>
                <a:spcPts val="0"/>
              </a:spcAft>
            </a:pPr>
            <a:r>
              <a:rPr lang="ru-RU" dirty="0">
                <a:ea typeface="Times New Roman" panose="02020603050405020304" pitchFamily="18" charset="0"/>
                <a:cs typeface="Times New Roman" panose="02020603050405020304" pitchFamily="18" charset="0"/>
              </a:rPr>
              <a:t>Министерство образования Республики Беларусь</a:t>
            </a:r>
            <a:endParaRPr lang="ru-RU" dirty="0">
              <a:ea typeface="Calibri" panose="020F0502020204030204" pitchFamily="34" charset="0"/>
              <a:cs typeface="Times New Roman" panose="02020603050405020304" pitchFamily="18" charset="0"/>
            </a:endParaRPr>
          </a:p>
          <a:p>
            <a:pPr algn="ctr">
              <a:spcAft>
                <a:spcPts val="0"/>
              </a:spcAft>
            </a:pPr>
            <a:r>
              <a:rPr lang="ru-RU" dirty="0">
                <a:ea typeface="Times New Roman" panose="02020603050405020304" pitchFamily="18" charset="0"/>
                <a:cs typeface="Times New Roman" panose="02020603050405020304" pitchFamily="18" charset="0"/>
              </a:rPr>
              <a:t>Учреждение образования</a:t>
            </a:r>
            <a:endParaRPr lang="ru-RU" dirty="0">
              <a:ea typeface="Calibri" panose="020F0502020204030204" pitchFamily="34" charset="0"/>
              <a:cs typeface="Times New Roman" panose="02020603050405020304" pitchFamily="18" charset="0"/>
            </a:endParaRPr>
          </a:p>
          <a:p>
            <a:pPr algn="ctr">
              <a:spcAft>
                <a:spcPts val="0"/>
              </a:spcAft>
            </a:pPr>
            <a:r>
              <a:rPr lang="ru-RU" dirty="0">
                <a:ea typeface="Times New Roman" panose="02020603050405020304" pitchFamily="18" charset="0"/>
                <a:cs typeface="Times New Roman" panose="02020603050405020304" pitchFamily="18" charset="0"/>
              </a:rPr>
              <a:t>Белорусский государственный университет информатики и радиоэлектроники</a:t>
            </a:r>
            <a:endParaRPr lang="ru-RU" dirty="0">
              <a:ea typeface="Calibri" panose="020F0502020204030204" pitchFamily="34" charset="0"/>
              <a:cs typeface="Times New Roman" panose="02020603050405020304" pitchFamily="18" charset="0"/>
            </a:endParaRPr>
          </a:p>
        </p:txBody>
      </p:sp>
      <p:sp>
        <p:nvSpPr>
          <p:cNvPr id="10" name="Прямоугольник 9">
            <a:extLst>
              <a:ext uri="{FF2B5EF4-FFF2-40B4-BE49-F238E27FC236}">
                <a16:creationId xmlns="" xmlns:a16="http://schemas.microsoft.com/office/drawing/2014/main" id="{347BA68D-70B4-4EEB-BF99-6E518AC35DF7}"/>
              </a:ext>
            </a:extLst>
          </p:cNvPr>
          <p:cNvSpPr/>
          <p:nvPr/>
        </p:nvSpPr>
        <p:spPr>
          <a:xfrm>
            <a:off x="3047999" y="2047491"/>
            <a:ext cx="6096000" cy="400110"/>
          </a:xfrm>
          <a:prstGeom prst="rect">
            <a:avLst/>
          </a:prstGeom>
        </p:spPr>
        <p:txBody>
          <a:bodyPr>
            <a:spAutoFit/>
          </a:bodyPr>
          <a:lstStyle/>
          <a:p>
            <a:pPr algn="ctr">
              <a:spcAft>
                <a:spcPts val="0"/>
              </a:spcAft>
            </a:pPr>
            <a:r>
              <a:rPr lang="ru-RU" sz="2000" dirty="0" smtClean="0">
                <a:ea typeface="Times New Roman" panose="02020603050405020304" pitchFamily="18" charset="0"/>
                <a:cs typeface="Times New Roman" panose="02020603050405020304" pitchFamily="18" charset="0"/>
              </a:rPr>
              <a:t>ВЕРИГО Константин Александрович</a:t>
            </a:r>
            <a:endParaRPr lang="ru-RU" sz="2000" dirty="0">
              <a:ea typeface="Calibri" panose="020F0502020204030204" pitchFamily="34" charset="0"/>
              <a:cs typeface="Times New Roman" panose="02020603050405020304" pitchFamily="18" charset="0"/>
            </a:endParaRPr>
          </a:p>
        </p:txBody>
      </p:sp>
      <p:sp>
        <p:nvSpPr>
          <p:cNvPr id="13" name="Прямоугольник 12">
            <a:extLst>
              <a:ext uri="{FF2B5EF4-FFF2-40B4-BE49-F238E27FC236}">
                <a16:creationId xmlns="" xmlns:a16="http://schemas.microsoft.com/office/drawing/2014/main" id="{41BDBC9F-7BB2-41F3-A1A3-247AAA600F37}"/>
              </a:ext>
            </a:extLst>
          </p:cNvPr>
          <p:cNvSpPr/>
          <p:nvPr/>
        </p:nvSpPr>
        <p:spPr>
          <a:xfrm>
            <a:off x="1789043" y="4773501"/>
            <a:ext cx="8613913" cy="646331"/>
          </a:xfrm>
          <a:prstGeom prst="rect">
            <a:avLst/>
          </a:prstGeom>
        </p:spPr>
        <p:txBody>
          <a:bodyPr wrap="square">
            <a:spAutoFit/>
          </a:bodyPr>
          <a:lstStyle/>
          <a:p>
            <a:pPr algn="ctr">
              <a:spcAft>
                <a:spcPts val="0"/>
              </a:spcAft>
            </a:pPr>
            <a:r>
              <a:rPr lang="ru-RU" dirty="0">
                <a:latin typeface="+mj-lt"/>
                <a:ea typeface="Times New Roman" panose="02020603050405020304" pitchFamily="18" charset="0"/>
                <a:cs typeface="Times New Roman" panose="02020603050405020304" pitchFamily="18" charset="0"/>
              </a:rPr>
              <a:t>Презентация к диссертации</a:t>
            </a:r>
            <a:br>
              <a:rPr lang="ru-RU" dirty="0">
                <a:latin typeface="+mj-lt"/>
                <a:ea typeface="Times New Roman" panose="02020603050405020304" pitchFamily="18" charset="0"/>
                <a:cs typeface="Times New Roman" panose="02020603050405020304" pitchFamily="18" charset="0"/>
              </a:rPr>
            </a:br>
            <a:r>
              <a:rPr lang="ru-RU" dirty="0">
                <a:latin typeface="+mj-lt"/>
                <a:ea typeface="Times New Roman" panose="02020603050405020304" pitchFamily="18" charset="0"/>
                <a:cs typeface="Times New Roman" panose="02020603050405020304" pitchFamily="18" charset="0"/>
              </a:rPr>
              <a:t> на соискание степени магистра техники и технологии</a:t>
            </a:r>
            <a:endParaRPr lang="ru-RU" dirty="0">
              <a:latin typeface="+mj-lt"/>
              <a:ea typeface="Calibri" panose="020F0502020204030204" pitchFamily="34" charset="0"/>
              <a:cs typeface="Times New Roman" panose="02020603050405020304" pitchFamily="18" charset="0"/>
            </a:endParaRPr>
          </a:p>
        </p:txBody>
      </p:sp>
      <p:sp>
        <p:nvSpPr>
          <p:cNvPr id="14" name="Подзаголовок 2"/>
          <p:cNvSpPr txBox="1">
            <a:spLocks/>
          </p:cNvSpPr>
          <p:nvPr/>
        </p:nvSpPr>
        <p:spPr>
          <a:xfrm>
            <a:off x="1095632" y="5750959"/>
            <a:ext cx="10000734" cy="583890"/>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l"/>
            <a:r>
              <a:rPr lang="ru-RU" dirty="0" smtClean="0">
                <a:solidFill>
                  <a:schemeClr val="tx1"/>
                </a:solidFill>
                <a:cs typeface="Times New Roman" panose="02020603050405020304" pitchFamily="18" charset="0"/>
              </a:rPr>
              <a:t>Научный руководитель: АЛЕКСЕЕВ Виктор Федорович кандидат технических наук, доцент</a:t>
            </a:r>
            <a:r>
              <a:rPr lang="ru-RU" dirty="0" smtClean="0">
                <a:solidFill>
                  <a:schemeClr val="tx1"/>
                </a:solidFill>
              </a:rPr>
              <a:t> </a:t>
            </a:r>
            <a:endParaRPr lang="ru-RU" dirty="0">
              <a:solidFill>
                <a:schemeClr val="tx1"/>
              </a:solidFill>
            </a:endParaRPr>
          </a:p>
        </p:txBody>
      </p:sp>
    </p:spTree>
    <p:extLst>
      <p:ext uri="{BB962C8B-B14F-4D97-AF65-F5344CB8AC3E}">
        <p14:creationId xmlns:p14="http://schemas.microsoft.com/office/powerpoint/2010/main" val="16081800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1548297" y="1327659"/>
            <a:ext cx="7397166" cy="763558"/>
          </a:xfrm>
        </p:spPr>
        <p:txBody>
          <a:bodyPr/>
          <a:lstStyle/>
          <a:p>
            <a:pPr algn="ctr"/>
            <a:r>
              <a:rPr lang="ru-RU" sz="3600" b="1" dirty="0" smtClean="0">
                <a:solidFill>
                  <a:schemeClr val="accent1">
                    <a:lumMod val="75000"/>
                  </a:schemeClr>
                </a:solidFill>
                <a:ea typeface="Times New Roman" panose="02020603050405020304" pitchFamily="18" charset="0"/>
              </a:rPr>
              <a:t>Результаты воздействия ударной нагрузки на теплонагруженное устройство</a:t>
            </a:r>
            <a:endParaRPr lang="ru-RU" sz="3600" i="1" dirty="0">
              <a:solidFill>
                <a:schemeClr val="accent1">
                  <a:lumMod val="75000"/>
                </a:schemeClr>
              </a:solidFill>
            </a:endParaRPr>
          </a:p>
        </p:txBody>
      </p:sp>
      <p:pic>
        <p:nvPicPr>
          <p:cNvPr id="7" name="Рисунок 6"/>
          <p:cNvPicPr/>
          <p:nvPr/>
        </p:nvPicPr>
        <p:blipFill>
          <a:blip r:embed="rId4"/>
          <a:stretch>
            <a:fillRect/>
          </a:stretch>
        </p:blipFill>
        <p:spPr>
          <a:xfrm>
            <a:off x="1786223" y="2091217"/>
            <a:ext cx="7159240" cy="4377066"/>
          </a:xfrm>
          <a:prstGeom prst="rect">
            <a:avLst/>
          </a:prstGeom>
        </p:spPr>
      </p:pic>
    </p:spTree>
    <p:extLst>
      <p:ext uri="{BB962C8B-B14F-4D97-AF65-F5344CB8AC3E}">
        <p14:creationId xmlns:p14="http://schemas.microsoft.com/office/powerpoint/2010/main" val="15335759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400801" y="440176"/>
            <a:ext cx="9979468" cy="831064"/>
          </a:xfrm>
        </p:spPr>
        <p:txBody>
          <a:bodyPr/>
          <a:lstStyle/>
          <a:p>
            <a:pPr algn="ctr"/>
            <a:r>
              <a:rPr lang="ru-RU" sz="3600" b="1" dirty="0" smtClean="0">
                <a:solidFill>
                  <a:schemeClr val="accent1">
                    <a:lumMod val="75000"/>
                  </a:schemeClr>
                </a:solidFill>
              </a:rPr>
              <a:t>Заключение</a:t>
            </a: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609599" y="1269144"/>
            <a:ext cx="10959171" cy="5105385"/>
          </a:xfrm>
        </p:spPr>
        <p:txBody>
          <a:bodyPr>
            <a:normAutofit/>
          </a:bodyPr>
          <a:lstStyle/>
          <a:p>
            <a:pPr algn="just"/>
            <a:r>
              <a:rPr lang="ru-RU" dirty="0" smtClean="0">
                <a:solidFill>
                  <a:schemeClr val="bg1">
                    <a:lumMod val="85000"/>
                    <a:lumOff val="15000"/>
                  </a:schemeClr>
                </a:solidFill>
              </a:rPr>
              <a:t>	В </a:t>
            </a:r>
            <a:r>
              <a:rPr lang="ru-RU" dirty="0">
                <a:solidFill>
                  <a:schemeClr val="bg1">
                    <a:lumMod val="85000"/>
                    <a:lumOff val="15000"/>
                  </a:schemeClr>
                </a:solidFill>
              </a:rPr>
              <a:t>ходе выполнения работы были реализованы следующие задачи:</a:t>
            </a:r>
          </a:p>
          <a:p>
            <a:pPr marL="285750" indent="-285750" algn="just">
              <a:spcBef>
                <a:spcPts val="600"/>
              </a:spcBef>
              <a:buFont typeface="Wingdings" panose="05000000000000000000" pitchFamily="2" charset="2"/>
              <a:buChar char="§"/>
            </a:pPr>
            <a:r>
              <a:rPr lang="ru-RU" dirty="0" smtClean="0">
                <a:solidFill>
                  <a:schemeClr val="bg1">
                    <a:lumMod val="85000"/>
                    <a:lumOff val="15000"/>
                  </a:schemeClr>
                </a:solidFill>
              </a:rPr>
              <a:t>выполнен </a:t>
            </a:r>
            <a:r>
              <a:rPr lang="ru-RU" dirty="0">
                <a:solidFill>
                  <a:schemeClr val="bg1">
                    <a:lumMod val="85000"/>
                    <a:lumOff val="15000"/>
                  </a:schemeClr>
                </a:solidFill>
              </a:rPr>
              <a:t>анализ проблем моделирования, синтеза и оптимального проектирования конструкций электронных модулей для обеспечения надежности устройства при тепловых и механических воздействиях;</a:t>
            </a:r>
          </a:p>
          <a:p>
            <a:pPr marL="285750" indent="-285750" algn="just">
              <a:spcBef>
                <a:spcPts val="600"/>
              </a:spcBef>
              <a:buFont typeface="Wingdings" panose="05000000000000000000" pitchFamily="2" charset="2"/>
              <a:buChar char="§"/>
            </a:pPr>
            <a:r>
              <a:rPr lang="ru-RU" dirty="0" smtClean="0">
                <a:solidFill>
                  <a:schemeClr val="bg1">
                    <a:lumMod val="85000"/>
                    <a:lumOff val="15000"/>
                  </a:schemeClr>
                </a:solidFill>
              </a:rPr>
              <a:t>выполнен </a:t>
            </a:r>
            <a:r>
              <a:rPr lang="ru-RU" dirty="0">
                <a:solidFill>
                  <a:schemeClr val="bg1">
                    <a:lumMod val="85000"/>
                    <a:lumOff val="15000"/>
                  </a:schemeClr>
                </a:solidFill>
              </a:rPr>
              <a:t>обзор современных систем для проведения </a:t>
            </a:r>
            <a:r>
              <a:rPr lang="ru-RU" dirty="0" smtClean="0">
                <a:solidFill>
                  <a:schemeClr val="bg1">
                    <a:lumMod val="85000"/>
                    <a:lumOff val="15000"/>
                  </a:schemeClr>
                </a:solidFill>
              </a:rPr>
              <a:t>моделирования</a:t>
            </a:r>
            <a:r>
              <a:rPr lang="ru-RU" dirty="0">
                <a:solidFill>
                  <a:schemeClr val="bg1">
                    <a:lumMod val="85000"/>
                    <a:lumOff val="15000"/>
                  </a:schemeClr>
                </a:solidFill>
              </a:rPr>
              <a:t>, их основные возможности и методы, используемые в них для </a:t>
            </a:r>
            <a:r>
              <a:rPr lang="ru-RU" dirty="0" smtClean="0">
                <a:solidFill>
                  <a:schemeClr val="bg1">
                    <a:lumMod val="85000"/>
                    <a:lumOff val="15000"/>
                  </a:schemeClr>
                </a:solidFill>
              </a:rPr>
              <a:t>моделирования</a:t>
            </a:r>
            <a:r>
              <a:rPr lang="ru-RU" dirty="0">
                <a:solidFill>
                  <a:schemeClr val="bg1">
                    <a:lumMod val="85000"/>
                    <a:lumOff val="15000"/>
                  </a:schemeClr>
                </a:solidFill>
              </a:rPr>
              <a:t>;</a:t>
            </a:r>
          </a:p>
          <a:p>
            <a:pPr marL="285750" indent="-285750" algn="just">
              <a:spcBef>
                <a:spcPts val="600"/>
              </a:spcBef>
              <a:buFont typeface="Wingdings" panose="05000000000000000000" pitchFamily="2" charset="2"/>
              <a:buChar char="§"/>
            </a:pPr>
            <a:r>
              <a:rPr lang="ru-RU" dirty="0" smtClean="0">
                <a:solidFill>
                  <a:schemeClr val="bg1">
                    <a:lumMod val="85000"/>
                    <a:lumOff val="15000"/>
                  </a:schemeClr>
                </a:solidFill>
              </a:rPr>
              <a:t>разработана </a:t>
            </a:r>
            <a:r>
              <a:rPr lang="ru-RU" dirty="0">
                <a:solidFill>
                  <a:schemeClr val="bg1">
                    <a:lumMod val="85000"/>
                    <a:lumOff val="15000"/>
                  </a:schemeClr>
                </a:solidFill>
              </a:rPr>
              <a:t>методика оптимального проектирования;</a:t>
            </a:r>
          </a:p>
          <a:p>
            <a:pPr marL="285750" indent="-285750" algn="just">
              <a:spcBef>
                <a:spcPts val="600"/>
              </a:spcBef>
              <a:buFont typeface="Wingdings" panose="05000000000000000000" pitchFamily="2" charset="2"/>
              <a:buChar char="§"/>
            </a:pPr>
            <a:r>
              <a:rPr lang="ru-RU" dirty="0" smtClean="0">
                <a:solidFill>
                  <a:schemeClr val="bg1">
                    <a:lumMod val="85000"/>
                    <a:lumOff val="15000"/>
                  </a:schemeClr>
                </a:solidFill>
              </a:rPr>
              <a:t>сформирована </a:t>
            </a:r>
            <a:r>
              <a:rPr lang="ru-RU" dirty="0">
                <a:solidFill>
                  <a:schemeClr val="bg1">
                    <a:lumMod val="85000"/>
                    <a:lumOff val="15000"/>
                  </a:schemeClr>
                </a:solidFill>
              </a:rPr>
              <a:t>исходная информация для моделирования тепловых процессов, протекающих в электронных модулях;</a:t>
            </a:r>
          </a:p>
          <a:p>
            <a:pPr marL="285750" indent="-285750" algn="just">
              <a:spcBef>
                <a:spcPts val="600"/>
              </a:spcBef>
              <a:buFont typeface="Wingdings" panose="05000000000000000000" pitchFamily="2" charset="2"/>
              <a:buChar char="§"/>
            </a:pPr>
            <a:r>
              <a:rPr lang="ru-RU" dirty="0" smtClean="0">
                <a:solidFill>
                  <a:schemeClr val="bg1">
                    <a:lumMod val="85000"/>
                    <a:lumOff val="15000"/>
                  </a:schemeClr>
                </a:solidFill>
              </a:rPr>
              <a:t>сформирована </a:t>
            </a:r>
            <a:r>
              <a:rPr lang="ru-RU" dirty="0">
                <a:solidFill>
                  <a:schemeClr val="bg1">
                    <a:lumMod val="85000"/>
                    <a:lumOff val="15000"/>
                  </a:schemeClr>
                </a:solidFill>
              </a:rPr>
              <a:t>исходная информация для моделирования ударных нагрузок на электронные модули.</a:t>
            </a:r>
          </a:p>
          <a:p>
            <a:pPr algn="just"/>
            <a:r>
              <a:rPr lang="ru-RU" dirty="0" smtClean="0">
                <a:solidFill>
                  <a:schemeClr val="bg1">
                    <a:lumMod val="85000"/>
                    <a:lumOff val="15000"/>
                  </a:schemeClr>
                </a:solidFill>
              </a:rPr>
              <a:t>	В </a:t>
            </a:r>
            <a:r>
              <a:rPr lang="ru-RU" dirty="0">
                <a:solidFill>
                  <a:schemeClr val="bg1">
                    <a:lumMod val="85000"/>
                    <a:lumOff val="15000"/>
                  </a:schemeClr>
                </a:solidFill>
              </a:rPr>
              <a:t>результате исследования комплексного воздействия тепловых и ударных нагрузок на электронные модули, экспериментально установлено влияние температуры электронных модулей на значение деформации при ударных нагрузках, что подтверждает необходимость рассмотрения </a:t>
            </a:r>
            <a:r>
              <a:rPr lang="ru-RU" dirty="0" smtClean="0">
                <a:solidFill>
                  <a:schemeClr val="bg1">
                    <a:lumMod val="85000"/>
                    <a:lumOff val="15000"/>
                  </a:schemeClr>
                </a:solidFill>
              </a:rPr>
              <a:t>влияния </a:t>
            </a:r>
            <a:r>
              <a:rPr lang="ru-RU" dirty="0">
                <a:solidFill>
                  <a:schemeClr val="bg1">
                    <a:lumMod val="85000"/>
                    <a:lumOff val="15000"/>
                  </a:schemeClr>
                </a:solidFill>
              </a:rPr>
              <a:t>ударных нагрузок на электронные модулей совместно с тепловым воз-действием.</a:t>
            </a:r>
          </a:p>
        </p:txBody>
      </p:sp>
    </p:spTree>
    <p:extLst>
      <p:ext uri="{BB962C8B-B14F-4D97-AF65-F5344CB8AC3E}">
        <p14:creationId xmlns:p14="http://schemas.microsoft.com/office/powerpoint/2010/main" val="2241149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8" name="Заголовок 1"/>
          <p:cNvSpPr txBox="1">
            <a:spLocks/>
          </p:cNvSpPr>
          <p:nvPr/>
        </p:nvSpPr>
        <p:spPr>
          <a:xfrm>
            <a:off x="-622299" y="2637955"/>
            <a:ext cx="12191999" cy="1230466"/>
          </a:xfrm>
          <a:prstGeom prst="rect">
            <a:avLst/>
          </a:prstGeom>
        </p:spPr>
        <p:txBody>
          <a:bodyPr vert="horz" lIns="91440" tIns="45720" rIns="91440" bIns="45720" rtlCol="0" anchor="b">
            <a:norm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ru-RU" sz="6000" dirty="0" smtClean="0">
                <a:solidFill>
                  <a:schemeClr val="accent2"/>
                </a:solidFill>
              </a:rPr>
              <a:t>СПАСИБО ЗА ВНИМАНИЕ!</a:t>
            </a:r>
            <a:endParaRPr lang="ru-RU" sz="6000" dirty="0">
              <a:solidFill>
                <a:schemeClr val="accent2"/>
              </a:solidFill>
            </a:endParaRPr>
          </a:p>
        </p:txBody>
      </p:sp>
    </p:spTree>
    <p:extLst>
      <p:ext uri="{BB962C8B-B14F-4D97-AF65-F5344CB8AC3E}">
        <p14:creationId xmlns:p14="http://schemas.microsoft.com/office/powerpoint/2010/main" val="30952518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400801" y="619808"/>
            <a:ext cx="9979468" cy="1600201"/>
          </a:xfrm>
        </p:spPr>
        <p:txBody>
          <a:bodyPr/>
          <a:lstStyle/>
          <a:p>
            <a:pPr algn="ctr"/>
            <a:r>
              <a:rPr lang="ru-RU" sz="3600" b="1" dirty="0">
                <a:solidFill>
                  <a:schemeClr val="accent1">
                    <a:lumMod val="75000"/>
                  </a:schemeClr>
                </a:solidFill>
                <a:ea typeface="Times New Roman" panose="02020603050405020304" pitchFamily="18" charset="0"/>
              </a:rPr>
              <a:t>Актуальность </a:t>
            </a:r>
            <a:r>
              <a:rPr lang="ru-RU" sz="3600" b="1" dirty="0" smtClean="0">
                <a:solidFill>
                  <a:schemeClr val="accent1">
                    <a:lumMod val="75000"/>
                  </a:schemeClr>
                </a:solidFill>
                <a:ea typeface="Times New Roman" panose="02020603050405020304" pitchFamily="18" charset="0"/>
              </a:rPr>
              <a:t>темы исследования</a:t>
            </a:r>
            <a:r>
              <a:rPr lang="ru-RU" sz="3600" b="1" dirty="0">
                <a:solidFill>
                  <a:schemeClr val="accent1">
                    <a:lumMod val="75000"/>
                  </a:schemeClr>
                </a:solidFill>
                <a:ea typeface="Times New Roman" panose="02020603050405020304" pitchFamily="18" charset="0"/>
              </a:rPr>
              <a:t/>
            </a:r>
            <a:br>
              <a:rPr lang="ru-RU" sz="3600" b="1" dirty="0">
                <a:solidFill>
                  <a:schemeClr val="accent1">
                    <a:lumMod val="75000"/>
                  </a:schemeClr>
                </a:solidFill>
                <a:ea typeface="Times New Roman" panose="02020603050405020304" pitchFamily="18" charset="0"/>
              </a:rPr>
            </a:b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1317030" y="1845335"/>
            <a:ext cx="8147010" cy="4532605"/>
          </a:xfrm>
        </p:spPr>
        <p:txBody>
          <a:bodyPr>
            <a:normAutofit fontScale="92500"/>
          </a:bodyPr>
          <a:lstStyle/>
          <a:p>
            <a:pPr algn="just"/>
            <a:r>
              <a:rPr lang="en-US" dirty="0" smtClean="0">
                <a:solidFill>
                  <a:schemeClr val="bg1"/>
                </a:solidFill>
              </a:rPr>
              <a:t>	</a:t>
            </a:r>
            <a:r>
              <a:rPr lang="ru-RU" sz="2400" dirty="0" smtClean="0">
                <a:solidFill>
                  <a:schemeClr val="bg1">
                    <a:lumMod val="85000"/>
                    <a:lumOff val="15000"/>
                  </a:schemeClr>
                </a:solidFill>
              </a:rPr>
              <a:t>Электронные </a:t>
            </a:r>
            <a:r>
              <a:rPr lang="ru-RU" sz="2400" dirty="0">
                <a:solidFill>
                  <a:schemeClr val="bg1">
                    <a:lumMod val="85000"/>
                    <a:lumOff val="15000"/>
                  </a:schemeClr>
                </a:solidFill>
              </a:rPr>
              <a:t>модули, входящие в состав радиоэлектронных средств во время эксплуатации подвергаются дестабилизирующим воздействиям, к которым в том числе относятся тепловые, механические и климатические факторы. Большинство научных исследований по изучению воздействия ударных или тепловых нагрузок на изделия электронной техники направлены на получение данных, при воздействии лишь одного вида нагрузки. Целесообразным представляется рассмотрение комплексного воздействия механических и тепловых воздействий. Трехмерное моделирование комплексного воздействия тепловых и ударных нагрузок является актуальным.</a:t>
            </a:r>
            <a:endParaRPr lang="ru-RU" dirty="0">
              <a:solidFill>
                <a:schemeClr val="bg1">
                  <a:lumMod val="85000"/>
                  <a:lumOff val="15000"/>
                </a:schemeClr>
              </a:solidFill>
            </a:endParaRPr>
          </a:p>
        </p:txBody>
      </p:sp>
    </p:spTree>
    <p:extLst>
      <p:ext uri="{BB962C8B-B14F-4D97-AF65-F5344CB8AC3E}">
        <p14:creationId xmlns:p14="http://schemas.microsoft.com/office/powerpoint/2010/main" val="3754543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400801" y="1217960"/>
            <a:ext cx="9979468" cy="1600201"/>
          </a:xfrm>
        </p:spPr>
        <p:txBody>
          <a:bodyPr/>
          <a:lstStyle/>
          <a:p>
            <a:pPr algn="ctr"/>
            <a:r>
              <a:rPr lang="ru-RU" sz="3600" b="1" dirty="0">
                <a:solidFill>
                  <a:schemeClr val="accent1">
                    <a:lumMod val="75000"/>
                  </a:schemeClr>
                </a:solidFill>
                <a:ea typeface="Times New Roman" panose="02020603050405020304" pitchFamily="18" charset="0"/>
              </a:rPr>
              <a:t>Цель диссертационной работы</a:t>
            </a:r>
            <a:br>
              <a:rPr lang="ru-RU" sz="3600" b="1" dirty="0">
                <a:solidFill>
                  <a:schemeClr val="accent1">
                    <a:lumMod val="75000"/>
                  </a:schemeClr>
                </a:solidFill>
                <a:ea typeface="Times New Roman" panose="02020603050405020304" pitchFamily="18" charset="0"/>
              </a:rPr>
            </a:b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1317030" y="2747527"/>
            <a:ext cx="8147010" cy="3577074"/>
          </a:xfrm>
        </p:spPr>
        <p:txBody>
          <a:bodyPr>
            <a:normAutofit/>
          </a:bodyPr>
          <a:lstStyle/>
          <a:p>
            <a:pPr algn="just"/>
            <a:r>
              <a:rPr lang="en-US" dirty="0" smtClean="0">
                <a:solidFill>
                  <a:schemeClr val="bg1"/>
                </a:solidFill>
              </a:rPr>
              <a:t>	</a:t>
            </a:r>
            <a:r>
              <a:rPr lang="ru-RU" sz="2400" dirty="0">
                <a:solidFill>
                  <a:schemeClr val="bg1">
                    <a:lumMod val="85000"/>
                    <a:lumOff val="15000"/>
                  </a:schemeClr>
                </a:solidFill>
              </a:rPr>
              <a:t>Целью диссертации является исследование методов комплексного воздействия тепловых и ударных нагрузок на электронные модули и </a:t>
            </a:r>
            <a:r>
              <a:rPr lang="ru-RU" sz="2400" dirty="0" smtClean="0">
                <a:solidFill>
                  <a:schemeClr val="bg1">
                    <a:lumMod val="85000"/>
                    <a:lumOff val="15000"/>
                  </a:schemeClr>
                </a:solidFill>
              </a:rPr>
              <a:t>создание </a:t>
            </a:r>
            <a:r>
              <a:rPr lang="ru-RU" sz="2400" dirty="0">
                <a:solidFill>
                  <a:schemeClr val="bg1">
                    <a:lumMod val="85000"/>
                    <a:lumOff val="15000"/>
                  </a:schemeClr>
                </a:solidFill>
              </a:rPr>
              <a:t>алгоритмов воздействия этих факторов для исследования </a:t>
            </a:r>
            <a:r>
              <a:rPr lang="ru-RU" sz="2400" dirty="0" smtClean="0">
                <a:solidFill>
                  <a:schemeClr val="bg1">
                    <a:lumMod val="85000"/>
                    <a:lumOff val="15000"/>
                  </a:schemeClr>
                </a:solidFill>
              </a:rPr>
              <a:t>трехмерной </a:t>
            </a:r>
            <a:r>
              <a:rPr lang="ru-RU" sz="2400" dirty="0">
                <a:solidFill>
                  <a:schemeClr val="bg1">
                    <a:lumMod val="85000"/>
                    <a:lumOff val="15000"/>
                  </a:schemeClr>
                </a:solidFill>
              </a:rPr>
              <a:t>компьютерной модели, для последующего исследования физических процессов в заданной геометрической области.</a:t>
            </a:r>
            <a:endParaRPr lang="ru-RU" dirty="0">
              <a:solidFill>
                <a:schemeClr val="bg1">
                  <a:lumMod val="85000"/>
                  <a:lumOff val="15000"/>
                </a:schemeClr>
              </a:solidFill>
            </a:endParaRPr>
          </a:p>
        </p:txBody>
      </p:sp>
    </p:spTree>
    <p:extLst>
      <p:ext uri="{BB962C8B-B14F-4D97-AF65-F5344CB8AC3E}">
        <p14:creationId xmlns:p14="http://schemas.microsoft.com/office/powerpoint/2010/main" val="3886844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400801" y="440175"/>
            <a:ext cx="9979468" cy="1600201"/>
          </a:xfrm>
        </p:spPr>
        <p:txBody>
          <a:bodyPr/>
          <a:lstStyle/>
          <a:p>
            <a:pPr algn="ctr"/>
            <a:r>
              <a:rPr lang="ru-RU" sz="3600" b="1" dirty="0" smtClean="0">
                <a:solidFill>
                  <a:schemeClr val="accent1">
                    <a:lumMod val="75000"/>
                  </a:schemeClr>
                </a:solidFill>
                <a:ea typeface="Times New Roman" panose="02020603050405020304" pitchFamily="18" charset="0"/>
              </a:rPr>
              <a:t>Задачи </a:t>
            </a:r>
            <a:r>
              <a:rPr lang="ru-RU" sz="3600" b="1" dirty="0">
                <a:solidFill>
                  <a:schemeClr val="accent1">
                    <a:lumMod val="75000"/>
                  </a:schemeClr>
                </a:solidFill>
                <a:ea typeface="Times New Roman" panose="02020603050405020304" pitchFamily="18" charset="0"/>
              </a:rPr>
              <a:t>диссертационной работы</a:t>
            </a:r>
            <a:br>
              <a:rPr lang="ru-RU" sz="3600" b="1" dirty="0">
                <a:solidFill>
                  <a:schemeClr val="accent1">
                    <a:lumMod val="75000"/>
                  </a:schemeClr>
                </a:solidFill>
                <a:ea typeface="Times New Roman" panose="02020603050405020304" pitchFamily="18" charset="0"/>
              </a:rPr>
            </a:b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400801" y="1629926"/>
            <a:ext cx="9979468" cy="4770874"/>
          </a:xfrm>
        </p:spPr>
        <p:txBody>
          <a:bodyPr>
            <a:normAutofit/>
          </a:bodyPr>
          <a:lstStyle/>
          <a:p>
            <a:pPr algn="just"/>
            <a:r>
              <a:rPr lang="en-US" dirty="0" smtClean="0">
                <a:solidFill>
                  <a:schemeClr val="bg1"/>
                </a:solidFill>
              </a:rPr>
              <a:t>	</a:t>
            </a:r>
            <a:r>
              <a:rPr lang="ru-RU" sz="2400" dirty="0">
                <a:solidFill>
                  <a:schemeClr val="bg1">
                    <a:lumMod val="85000"/>
                    <a:lumOff val="15000"/>
                  </a:schemeClr>
                </a:solidFill>
              </a:rPr>
              <a:t>Поставленная цель работы определяет следующие основные задачи:</a:t>
            </a:r>
          </a:p>
          <a:p>
            <a:pPr marL="342900" indent="-342900" algn="just">
              <a:buFont typeface="Wingdings" panose="05000000000000000000" pitchFamily="2" charset="2"/>
              <a:buChar char="§"/>
            </a:pPr>
            <a:r>
              <a:rPr lang="ru-RU" sz="2200" dirty="0" smtClean="0">
                <a:solidFill>
                  <a:schemeClr val="bg1">
                    <a:lumMod val="85000"/>
                    <a:lumOff val="15000"/>
                  </a:schemeClr>
                </a:solidFill>
              </a:rPr>
              <a:t>провести </a:t>
            </a:r>
            <a:r>
              <a:rPr lang="ru-RU" sz="2200" dirty="0">
                <a:solidFill>
                  <a:schemeClr val="bg1">
                    <a:lumMod val="85000"/>
                    <a:lumOff val="15000"/>
                  </a:schemeClr>
                </a:solidFill>
              </a:rPr>
              <a:t>обзор современного состояния проблемы комплексного моделирования дестабилизирующих воздействий на электронные модули;</a:t>
            </a:r>
          </a:p>
          <a:p>
            <a:pPr marL="342900" indent="-342900" algn="just">
              <a:buFont typeface="Wingdings" panose="05000000000000000000" pitchFamily="2" charset="2"/>
              <a:buChar char="§"/>
            </a:pPr>
            <a:r>
              <a:rPr lang="ru-RU" sz="2200" dirty="0" smtClean="0">
                <a:solidFill>
                  <a:schemeClr val="bg1">
                    <a:lumMod val="85000"/>
                    <a:lumOff val="15000"/>
                  </a:schemeClr>
                </a:solidFill>
              </a:rPr>
              <a:t>выполнить </a:t>
            </a:r>
            <a:r>
              <a:rPr lang="ru-RU" sz="2200" dirty="0">
                <a:solidFill>
                  <a:schemeClr val="bg1">
                    <a:lumMod val="85000"/>
                    <a:lumOff val="15000"/>
                  </a:schemeClr>
                </a:solidFill>
              </a:rPr>
              <a:t>анализ современных программных средств для </a:t>
            </a:r>
            <a:r>
              <a:rPr lang="ru-RU" sz="2200" dirty="0" smtClean="0">
                <a:solidFill>
                  <a:schemeClr val="bg1">
                    <a:lumMod val="85000"/>
                    <a:lumOff val="15000"/>
                  </a:schemeClr>
                </a:solidFill>
              </a:rPr>
              <a:t>проведения </a:t>
            </a:r>
            <a:r>
              <a:rPr lang="ru-RU" sz="2200" dirty="0">
                <a:solidFill>
                  <a:schemeClr val="bg1">
                    <a:lumMod val="85000"/>
                    <a:lumOff val="15000"/>
                  </a:schemeClr>
                </a:solidFill>
              </a:rPr>
              <a:t>комплексного моделирования;</a:t>
            </a:r>
          </a:p>
          <a:p>
            <a:pPr marL="342900" indent="-342900" algn="just">
              <a:buFont typeface="Wingdings" panose="05000000000000000000" pitchFamily="2" charset="2"/>
              <a:buChar char="§"/>
            </a:pPr>
            <a:r>
              <a:rPr lang="ru-RU" sz="2200" dirty="0" smtClean="0">
                <a:solidFill>
                  <a:schemeClr val="bg1">
                    <a:lumMod val="85000"/>
                    <a:lumOff val="15000"/>
                  </a:schemeClr>
                </a:solidFill>
              </a:rPr>
              <a:t>разработать </a:t>
            </a:r>
            <a:r>
              <a:rPr lang="ru-RU" sz="2200" dirty="0">
                <a:solidFill>
                  <a:schemeClr val="bg1">
                    <a:lumMod val="85000"/>
                    <a:lumOff val="15000"/>
                  </a:schemeClr>
                </a:solidFill>
              </a:rPr>
              <a:t>методику проведения комплексного моделирования тепловых и ударных нагрузок, а также сформировать исходную </a:t>
            </a:r>
            <a:r>
              <a:rPr lang="ru-RU" sz="2200" dirty="0" smtClean="0">
                <a:solidFill>
                  <a:schemeClr val="bg1">
                    <a:lumMod val="85000"/>
                    <a:lumOff val="15000"/>
                  </a:schemeClr>
                </a:solidFill>
              </a:rPr>
              <a:t>информацию </a:t>
            </a:r>
            <a:r>
              <a:rPr lang="ru-RU" sz="2200" dirty="0">
                <a:solidFill>
                  <a:schemeClr val="bg1">
                    <a:lumMod val="85000"/>
                    <a:lumOff val="15000"/>
                  </a:schemeClr>
                </a:solidFill>
              </a:rPr>
              <a:t>для математического моделирования тепловых и ударных нагрузок на электронные модули.</a:t>
            </a:r>
          </a:p>
        </p:txBody>
      </p:sp>
    </p:spTree>
    <p:extLst>
      <p:ext uri="{BB962C8B-B14F-4D97-AF65-F5344CB8AC3E}">
        <p14:creationId xmlns:p14="http://schemas.microsoft.com/office/powerpoint/2010/main" val="10939363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938801" y="471457"/>
            <a:ext cx="8622052" cy="1600201"/>
          </a:xfrm>
        </p:spPr>
        <p:txBody>
          <a:bodyPr/>
          <a:lstStyle/>
          <a:p>
            <a:pPr algn="ctr"/>
            <a:r>
              <a:rPr lang="ru-RU" sz="3600" b="1" dirty="0" smtClean="0">
                <a:solidFill>
                  <a:schemeClr val="accent1">
                    <a:lumMod val="75000"/>
                  </a:schemeClr>
                </a:solidFill>
                <a:ea typeface="Times New Roman" panose="02020603050405020304" pitchFamily="18" charset="0"/>
              </a:rPr>
              <a:t>Современные проблемы проектирования</a:t>
            </a:r>
            <a:br>
              <a:rPr lang="ru-RU" sz="3600" b="1" dirty="0" smtClean="0">
                <a:solidFill>
                  <a:schemeClr val="accent1">
                    <a:lumMod val="75000"/>
                  </a:schemeClr>
                </a:solidFill>
                <a:ea typeface="Times New Roman" panose="02020603050405020304" pitchFamily="18" charset="0"/>
              </a:rPr>
            </a:br>
            <a:r>
              <a:rPr lang="ru-RU" sz="3600" b="1" dirty="0" smtClean="0">
                <a:solidFill>
                  <a:schemeClr val="accent1">
                    <a:lumMod val="75000"/>
                  </a:schemeClr>
                </a:solidFill>
                <a:ea typeface="Times New Roman" panose="02020603050405020304" pitchFamily="18" charset="0"/>
              </a:rPr>
              <a:t>конструкций электронных модулей</a:t>
            </a: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400801" y="2206990"/>
            <a:ext cx="10483099" cy="4498610"/>
          </a:xfrm>
        </p:spPr>
        <p:txBody>
          <a:bodyPr>
            <a:noAutofit/>
          </a:bodyPr>
          <a:lstStyle/>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наличие </a:t>
            </a:r>
            <a:r>
              <a:rPr lang="ru-RU" sz="2000" dirty="0">
                <a:solidFill>
                  <a:schemeClr val="bg1">
                    <a:lumMod val="85000"/>
                    <a:lumOff val="15000"/>
                  </a:schemeClr>
                </a:solidFill>
              </a:rPr>
              <a:t>в </a:t>
            </a:r>
            <a:r>
              <a:rPr lang="ru-RU" sz="2000" dirty="0" smtClean="0">
                <a:solidFill>
                  <a:schemeClr val="bg1">
                    <a:lumMod val="85000"/>
                    <a:lumOff val="15000"/>
                  </a:schemeClr>
                </a:solidFill>
              </a:rPr>
              <a:t>электронных модулях </a:t>
            </a:r>
            <a:r>
              <a:rPr lang="ru-RU" sz="2000" dirty="0">
                <a:solidFill>
                  <a:schemeClr val="bg1">
                    <a:lumMod val="85000"/>
                    <a:lumOff val="15000"/>
                  </a:schemeClr>
                </a:solidFill>
              </a:rPr>
              <a:t>тысяч </a:t>
            </a:r>
            <a:r>
              <a:rPr lang="ru-RU" sz="2000" dirty="0" smtClean="0">
                <a:solidFill>
                  <a:schemeClr val="bg1">
                    <a:lumMod val="85000"/>
                    <a:lumOff val="15000"/>
                  </a:schemeClr>
                </a:solidFill>
              </a:rPr>
              <a:t>ЭРИ;</a:t>
            </a:r>
            <a:endParaRPr lang="ru-RU" sz="2000" dirty="0">
              <a:solidFill>
                <a:schemeClr val="bg1">
                  <a:lumMod val="85000"/>
                  <a:lumOff val="15000"/>
                </a:schemeClr>
              </a:solidFill>
            </a:endParaRP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постоянный рост </a:t>
            </a:r>
            <a:r>
              <a:rPr lang="ru-RU" sz="2000" dirty="0">
                <a:solidFill>
                  <a:schemeClr val="bg1">
                    <a:lumMod val="85000"/>
                    <a:lumOff val="15000"/>
                  </a:schemeClr>
                </a:solidFill>
              </a:rPr>
              <a:t>уровней механических воздействий из-за </a:t>
            </a:r>
            <a:r>
              <a:rPr lang="ru-RU" sz="2000" dirty="0" smtClean="0">
                <a:solidFill>
                  <a:schemeClr val="bg1">
                    <a:lumMod val="85000"/>
                    <a:lumOff val="15000"/>
                  </a:schemeClr>
                </a:solidFill>
              </a:rPr>
              <a:t>увеличения </a:t>
            </a:r>
            <a:r>
              <a:rPr lang="ru-RU" sz="2000" dirty="0">
                <a:solidFill>
                  <a:schemeClr val="bg1">
                    <a:lumMod val="85000"/>
                    <a:lumOff val="15000"/>
                  </a:schemeClr>
                </a:solidFill>
              </a:rPr>
              <a:t>скоростей подвижных объектов;</a:t>
            </a: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многообразие </a:t>
            </a:r>
            <a:r>
              <a:rPr lang="ru-RU" sz="2000" dirty="0">
                <a:solidFill>
                  <a:schemeClr val="bg1">
                    <a:lumMod val="85000"/>
                    <a:lumOff val="15000"/>
                  </a:schemeClr>
                </a:solidFill>
              </a:rPr>
              <a:t>видов механических воздействий – вибрации, </a:t>
            </a:r>
            <a:r>
              <a:rPr lang="ru-RU" sz="2000" dirty="0" smtClean="0">
                <a:solidFill>
                  <a:schemeClr val="bg1">
                    <a:lumMod val="85000"/>
                    <a:lumOff val="15000"/>
                  </a:schemeClr>
                </a:solidFill>
              </a:rPr>
              <a:t>удары</a:t>
            </a:r>
            <a:r>
              <a:rPr lang="ru-RU" sz="2000" dirty="0">
                <a:solidFill>
                  <a:schemeClr val="bg1">
                    <a:lumMod val="85000"/>
                    <a:lumOff val="15000"/>
                  </a:schemeClr>
                </a:solidFill>
              </a:rPr>
              <a:t>, линейные ускорения, акустические шумы;</a:t>
            </a: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одновременное приложение </a:t>
            </a:r>
            <a:r>
              <a:rPr lang="ru-RU" sz="2000" dirty="0">
                <a:solidFill>
                  <a:schemeClr val="bg1">
                    <a:lumMod val="85000"/>
                    <a:lumOff val="15000"/>
                  </a:schemeClr>
                </a:solidFill>
              </a:rPr>
              <a:t>к </a:t>
            </a:r>
            <a:r>
              <a:rPr lang="ru-RU" sz="2000" dirty="0" smtClean="0">
                <a:solidFill>
                  <a:schemeClr val="bg1">
                    <a:lumMod val="85000"/>
                    <a:lumOff val="15000"/>
                  </a:schemeClr>
                </a:solidFill>
              </a:rPr>
              <a:t>электронным модулям </a:t>
            </a:r>
            <a:r>
              <a:rPr lang="ru-RU" sz="2000" dirty="0">
                <a:solidFill>
                  <a:schemeClr val="bg1">
                    <a:lumMod val="85000"/>
                    <a:lumOff val="15000"/>
                  </a:schemeClr>
                </a:solidFill>
              </a:rPr>
              <a:t>нескольких видов </a:t>
            </a:r>
            <a:r>
              <a:rPr lang="ru-RU" sz="2000" dirty="0" smtClean="0">
                <a:solidFill>
                  <a:schemeClr val="bg1">
                    <a:lumMod val="85000"/>
                    <a:lumOff val="15000"/>
                  </a:schemeClr>
                </a:solidFill>
              </a:rPr>
              <a:t>дестабилизирующих нагрузок;</a:t>
            </a:r>
            <a:endParaRPr lang="ru-RU" sz="2000" dirty="0">
              <a:solidFill>
                <a:schemeClr val="bg1">
                  <a:lumMod val="85000"/>
                  <a:lumOff val="15000"/>
                </a:schemeClr>
              </a:solidFill>
            </a:endParaRP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комплексный характер </a:t>
            </a:r>
            <a:r>
              <a:rPr lang="ru-RU" sz="2000" dirty="0">
                <a:solidFill>
                  <a:schemeClr val="bg1">
                    <a:lumMod val="85000"/>
                    <a:lumOff val="15000"/>
                  </a:schemeClr>
                </a:solidFill>
              </a:rPr>
              <a:t>приложения тепловых и механических воздействий, </a:t>
            </a:r>
            <a:r>
              <a:rPr lang="ru-RU" sz="2000" dirty="0" smtClean="0">
                <a:solidFill>
                  <a:schemeClr val="bg1">
                    <a:lumMod val="85000"/>
                    <a:lumOff val="15000"/>
                  </a:schemeClr>
                </a:solidFill>
              </a:rPr>
              <a:t>приводящий </a:t>
            </a:r>
            <a:r>
              <a:rPr lang="ru-RU" sz="2000" dirty="0">
                <a:solidFill>
                  <a:schemeClr val="bg1">
                    <a:lumMod val="85000"/>
                    <a:lumOff val="15000"/>
                  </a:schemeClr>
                </a:solidFill>
              </a:rPr>
              <a:t>к влиянию тепловых процессов на </a:t>
            </a:r>
            <a:r>
              <a:rPr lang="ru-RU" sz="2000" dirty="0" smtClean="0">
                <a:solidFill>
                  <a:schemeClr val="bg1">
                    <a:lumMod val="85000"/>
                    <a:lumOff val="15000"/>
                  </a:schemeClr>
                </a:solidFill>
              </a:rPr>
              <a:t>механические</a:t>
            </a:r>
            <a:r>
              <a:rPr lang="ru-RU" sz="2000" dirty="0">
                <a:solidFill>
                  <a:schemeClr val="bg1">
                    <a:lumMod val="85000"/>
                    <a:lumOff val="15000"/>
                  </a:schemeClr>
                </a:solidFill>
              </a:rPr>
              <a:t>;</a:t>
            </a: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ограничения </a:t>
            </a:r>
            <a:r>
              <a:rPr lang="ru-RU" sz="2000" dirty="0">
                <a:solidFill>
                  <a:schemeClr val="bg1">
                    <a:lumMod val="85000"/>
                    <a:lumOff val="15000"/>
                  </a:schemeClr>
                </a:solidFill>
              </a:rPr>
              <a:t>по массе, габаритам и стоимости;</a:t>
            </a:r>
          </a:p>
          <a:p>
            <a:pPr marL="342900" indent="-342900" algn="just">
              <a:spcBef>
                <a:spcPts val="600"/>
              </a:spcBef>
              <a:buFont typeface="Wingdings" panose="05000000000000000000" pitchFamily="2" charset="2"/>
              <a:buChar char="§"/>
            </a:pPr>
            <a:r>
              <a:rPr lang="ru-RU" sz="2000" dirty="0" smtClean="0">
                <a:solidFill>
                  <a:schemeClr val="bg1">
                    <a:lumMod val="85000"/>
                    <a:lumOff val="15000"/>
                  </a:schemeClr>
                </a:solidFill>
              </a:rPr>
              <a:t>случайный </a:t>
            </a:r>
            <a:r>
              <a:rPr lang="ru-RU" sz="2000" dirty="0">
                <a:solidFill>
                  <a:schemeClr val="bg1">
                    <a:lumMod val="85000"/>
                    <a:lumOff val="15000"/>
                  </a:schemeClr>
                </a:solidFill>
              </a:rPr>
              <a:t>характером разброса конструктивных и физико-механических параметров.</a:t>
            </a:r>
          </a:p>
        </p:txBody>
      </p:sp>
    </p:spTree>
    <p:extLst>
      <p:ext uri="{BB962C8B-B14F-4D97-AF65-F5344CB8AC3E}">
        <p14:creationId xmlns:p14="http://schemas.microsoft.com/office/powerpoint/2010/main" val="42716107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938801" y="446057"/>
            <a:ext cx="8622052" cy="1600201"/>
          </a:xfrm>
        </p:spPr>
        <p:txBody>
          <a:bodyPr/>
          <a:lstStyle/>
          <a:p>
            <a:pPr algn="ctr"/>
            <a:r>
              <a:rPr lang="ru-RU" sz="3600" b="1" dirty="0" smtClean="0">
                <a:solidFill>
                  <a:schemeClr val="accent1">
                    <a:lumMod val="75000"/>
                  </a:schemeClr>
                </a:solidFill>
                <a:ea typeface="Times New Roman" panose="02020603050405020304" pitchFamily="18" charset="0"/>
              </a:rPr>
              <a:t>Преимущества метода конечных элементов</a:t>
            </a:r>
            <a:endParaRPr lang="ru-RU" sz="3600" dirty="0">
              <a:solidFill>
                <a:schemeClr val="accent1">
                  <a:lumMod val="75000"/>
                </a:schemeClr>
              </a:solidFill>
            </a:endParaRPr>
          </a:p>
        </p:txBody>
      </p:sp>
      <p:sp>
        <p:nvSpPr>
          <p:cNvPr id="5" name="Подзаголовок 4"/>
          <p:cNvSpPr>
            <a:spLocks noGrp="1"/>
          </p:cNvSpPr>
          <p:nvPr>
            <p:ph type="subTitle" idx="1"/>
          </p:nvPr>
        </p:nvSpPr>
        <p:spPr>
          <a:xfrm>
            <a:off x="643277" y="2359390"/>
            <a:ext cx="9213099" cy="4498610"/>
          </a:xfrm>
        </p:spPr>
        <p:txBody>
          <a:bodyPr>
            <a:noAutofit/>
          </a:bodyPr>
          <a:lstStyle/>
          <a:p>
            <a:pPr marL="342900" indent="-342900" algn="just">
              <a:spcBef>
                <a:spcPts val="600"/>
              </a:spcBef>
              <a:buFont typeface="Wingdings" panose="05000000000000000000" pitchFamily="2" charset="2"/>
              <a:buChar char="§"/>
            </a:pPr>
            <a:r>
              <a:rPr lang="ru-RU" sz="2200" dirty="0">
                <a:solidFill>
                  <a:schemeClr val="bg1">
                    <a:lumMod val="85000"/>
                    <a:lumOff val="15000"/>
                  </a:schemeClr>
                </a:solidFill>
              </a:rPr>
              <a:t>с</a:t>
            </a:r>
            <a:r>
              <a:rPr lang="ru-RU" sz="2200" dirty="0" smtClean="0">
                <a:solidFill>
                  <a:schemeClr val="bg1">
                    <a:lumMod val="85000"/>
                    <a:lumOff val="15000"/>
                  </a:schemeClr>
                </a:solidFill>
              </a:rPr>
              <a:t>войства </a:t>
            </a:r>
            <a:r>
              <a:rPr lang="ru-RU" sz="2200" dirty="0">
                <a:solidFill>
                  <a:schemeClr val="bg1">
                    <a:lumMod val="85000"/>
                    <a:lumOff val="15000"/>
                  </a:schemeClr>
                </a:solidFill>
              </a:rPr>
              <a:t>материалов не должны быть обязательно одинаковыми. Это позволяет применить метод к телам, составленным из нескольких </a:t>
            </a:r>
            <a:r>
              <a:rPr lang="ru-RU" sz="2200" dirty="0" smtClean="0">
                <a:solidFill>
                  <a:schemeClr val="bg1">
                    <a:lumMod val="85000"/>
                    <a:lumOff val="15000"/>
                  </a:schemeClr>
                </a:solidFill>
              </a:rPr>
              <a:t>материалов;</a:t>
            </a:r>
          </a:p>
          <a:p>
            <a:pPr marL="342900" indent="-342900" algn="just">
              <a:spcBef>
                <a:spcPts val="600"/>
              </a:spcBef>
              <a:buFont typeface="Wingdings" panose="05000000000000000000" pitchFamily="2" charset="2"/>
              <a:buChar char="§"/>
            </a:pPr>
            <a:r>
              <a:rPr lang="ru-RU" sz="2200" dirty="0">
                <a:solidFill>
                  <a:schemeClr val="bg1">
                    <a:lumMod val="85000"/>
                    <a:lumOff val="15000"/>
                  </a:schemeClr>
                </a:solidFill>
              </a:rPr>
              <a:t>к</a:t>
            </a:r>
            <a:r>
              <a:rPr lang="ru-RU" sz="2200" dirty="0" smtClean="0">
                <a:solidFill>
                  <a:schemeClr val="bg1">
                    <a:lumMod val="85000"/>
                    <a:lumOff val="15000"/>
                  </a:schemeClr>
                </a:solidFill>
              </a:rPr>
              <a:t>риволинейная </a:t>
            </a:r>
            <a:r>
              <a:rPr lang="ru-RU" sz="2200" dirty="0">
                <a:solidFill>
                  <a:schemeClr val="bg1">
                    <a:lumMod val="85000"/>
                    <a:lumOff val="15000"/>
                  </a:schemeClr>
                </a:solidFill>
              </a:rPr>
              <a:t>область может быть аппроксимирована с </a:t>
            </a:r>
            <a:r>
              <a:rPr lang="ru-RU" sz="2200" dirty="0" smtClean="0">
                <a:solidFill>
                  <a:schemeClr val="bg1">
                    <a:lumMod val="85000"/>
                    <a:lumOff val="15000"/>
                  </a:schemeClr>
                </a:solidFill>
              </a:rPr>
              <a:t>помощью </a:t>
            </a:r>
            <a:r>
              <a:rPr lang="ru-RU" sz="2200" dirty="0">
                <a:solidFill>
                  <a:schemeClr val="bg1">
                    <a:lumMod val="85000"/>
                    <a:lumOff val="15000"/>
                  </a:schemeClr>
                </a:solidFill>
              </a:rPr>
              <a:t>прямолинейных конечных элементов (например, с помощью </a:t>
            </a:r>
            <a:r>
              <a:rPr lang="ru-RU" sz="2200" dirty="0" smtClean="0">
                <a:solidFill>
                  <a:schemeClr val="bg1">
                    <a:lumMod val="85000"/>
                    <a:lumOff val="15000"/>
                  </a:schemeClr>
                </a:solidFill>
              </a:rPr>
              <a:t>треугольных</a:t>
            </a:r>
            <a:r>
              <a:rPr lang="ru-RU" sz="2200" dirty="0">
                <a:solidFill>
                  <a:schemeClr val="bg1">
                    <a:lumMod val="85000"/>
                    <a:lumOff val="15000"/>
                  </a:schemeClr>
                </a:solidFill>
              </a:rPr>
              <a:t>, призматических, шестигранных конечных элементов</a:t>
            </a:r>
            <a:r>
              <a:rPr lang="ru-RU" sz="2200" dirty="0" smtClean="0">
                <a:solidFill>
                  <a:schemeClr val="bg1">
                    <a:lumMod val="85000"/>
                    <a:lumOff val="15000"/>
                  </a:schemeClr>
                </a:solidFill>
              </a:rPr>
              <a:t>);</a:t>
            </a:r>
            <a:endParaRPr lang="ru-RU" sz="2200" dirty="0">
              <a:solidFill>
                <a:schemeClr val="bg1">
                  <a:lumMod val="85000"/>
                  <a:lumOff val="15000"/>
                </a:schemeClr>
              </a:solidFill>
            </a:endParaRPr>
          </a:p>
          <a:p>
            <a:pPr marL="342900" indent="-342900" algn="just">
              <a:spcBef>
                <a:spcPts val="600"/>
              </a:spcBef>
              <a:buFont typeface="Wingdings" panose="05000000000000000000" pitchFamily="2" charset="2"/>
              <a:buChar char="§"/>
            </a:pPr>
            <a:r>
              <a:rPr lang="ru-RU" sz="2200" dirty="0">
                <a:solidFill>
                  <a:schemeClr val="bg1">
                    <a:lumMod val="85000"/>
                    <a:lumOff val="15000"/>
                  </a:schemeClr>
                </a:solidFill>
              </a:rPr>
              <a:t>р</a:t>
            </a:r>
            <a:r>
              <a:rPr lang="ru-RU" sz="2200" dirty="0" smtClean="0">
                <a:solidFill>
                  <a:schemeClr val="bg1">
                    <a:lumMod val="85000"/>
                    <a:lumOff val="15000"/>
                  </a:schemeClr>
                </a:solidFill>
              </a:rPr>
              <a:t>азмеры </a:t>
            </a:r>
            <a:r>
              <a:rPr lang="ru-RU" sz="2200" dirty="0">
                <a:solidFill>
                  <a:schemeClr val="bg1">
                    <a:lumMod val="85000"/>
                    <a:lumOff val="15000"/>
                  </a:schemeClr>
                </a:solidFill>
              </a:rPr>
              <a:t>элементов могут быть переменными. Это позволяет укрупнить или уменьшить сетку разбиения области на элементы, если в этом есть необходимость.</a:t>
            </a:r>
          </a:p>
        </p:txBody>
      </p:sp>
    </p:spTree>
    <p:extLst>
      <p:ext uri="{BB962C8B-B14F-4D97-AF65-F5344CB8AC3E}">
        <p14:creationId xmlns:p14="http://schemas.microsoft.com/office/powerpoint/2010/main" val="16547938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938801" y="921259"/>
            <a:ext cx="8622052" cy="763558"/>
          </a:xfrm>
        </p:spPr>
        <p:txBody>
          <a:bodyPr/>
          <a:lstStyle/>
          <a:p>
            <a:pPr algn="ctr"/>
            <a:r>
              <a:rPr lang="ru-RU" sz="3600" b="1" dirty="0" smtClean="0">
                <a:solidFill>
                  <a:schemeClr val="accent1">
                    <a:lumMod val="75000"/>
                  </a:schemeClr>
                </a:solidFill>
                <a:ea typeface="Times New Roman" panose="02020603050405020304" pitchFamily="18" charset="0"/>
              </a:rPr>
              <a:t>Программный продукт </a:t>
            </a:r>
            <a:r>
              <a:rPr lang="en-US" sz="3600" b="1" i="1" dirty="0" smtClean="0">
                <a:solidFill>
                  <a:schemeClr val="accent1">
                    <a:lumMod val="75000"/>
                  </a:schemeClr>
                </a:solidFill>
                <a:ea typeface="Times New Roman" panose="02020603050405020304" pitchFamily="18" charset="0"/>
              </a:rPr>
              <a:t>ANSYS</a:t>
            </a:r>
            <a:endParaRPr lang="ru-RU" sz="3600" i="1" dirty="0">
              <a:solidFill>
                <a:schemeClr val="accent1">
                  <a:lumMod val="75000"/>
                </a:schemeClr>
              </a:solidFill>
            </a:endParaRPr>
          </a:p>
        </p:txBody>
      </p:sp>
      <p:pic>
        <p:nvPicPr>
          <p:cNvPr id="6" name="Рисунок 5"/>
          <p:cNvPicPr/>
          <p:nvPr/>
        </p:nvPicPr>
        <p:blipFill>
          <a:blip r:embed="rId4"/>
          <a:stretch>
            <a:fillRect/>
          </a:stretch>
        </p:blipFill>
        <p:spPr>
          <a:xfrm>
            <a:off x="1990652" y="2098352"/>
            <a:ext cx="6518350" cy="3175000"/>
          </a:xfrm>
          <a:prstGeom prst="rect">
            <a:avLst/>
          </a:prstGeom>
        </p:spPr>
      </p:pic>
    </p:spTree>
    <p:extLst>
      <p:ext uri="{BB962C8B-B14F-4D97-AF65-F5344CB8AC3E}">
        <p14:creationId xmlns:p14="http://schemas.microsoft.com/office/powerpoint/2010/main" val="3401890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938801" y="1187959"/>
            <a:ext cx="8622052" cy="763558"/>
          </a:xfrm>
        </p:spPr>
        <p:txBody>
          <a:bodyPr/>
          <a:lstStyle/>
          <a:p>
            <a:pPr algn="ctr"/>
            <a:r>
              <a:rPr lang="ru-RU" sz="3600" b="1" dirty="0" smtClean="0">
                <a:solidFill>
                  <a:schemeClr val="accent1">
                    <a:lumMod val="75000"/>
                  </a:schemeClr>
                </a:solidFill>
                <a:ea typeface="Times New Roman" panose="02020603050405020304" pitchFamily="18" charset="0"/>
              </a:rPr>
              <a:t>Результаты теплового моделирования</a:t>
            </a:r>
            <a:endParaRPr lang="ru-RU" sz="3600" i="1" dirty="0">
              <a:solidFill>
                <a:schemeClr val="accent1">
                  <a:lumMod val="75000"/>
                </a:schemeClr>
              </a:solidFill>
            </a:endParaRPr>
          </a:p>
        </p:txBody>
      </p:sp>
      <p:pic>
        <p:nvPicPr>
          <p:cNvPr id="8" name="Рисунок 7"/>
          <p:cNvPicPr/>
          <p:nvPr/>
        </p:nvPicPr>
        <p:blipFill>
          <a:blip r:embed="rId4"/>
          <a:stretch>
            <a:fillRect/>
          </a:stretch>
        </p:blipFill>
        <p:spPr>
          <a:xfrm>
            <a:off x="1457253" y="2058359"/>
            <a:ext cx="7585148" cy="4164642"/>
          </a:xfrm>
          <a:prstGeom prst="rect">
            <a:avLst/>
          </a:prstGeom>
        </p:spPr>
      </p:pic>
    </p:spTree>
    <p:extLst>
      <p:ext uri="{BB962C8B-B14F-4D97-AF65-F5344CB8AC3E}">
        <p14:creationId xmlns:p14="http://schemas.microsoft.com/office/powerpoint/2010/main" val="5126175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391" y="92291"/>
            <a:ext cx="1423800" cy="828968"/>
          </a:xfrm>
          <a:prstGeom prst="rect">
            <a:avLst/>
          </a:prstGeom>
        </p:spPr>
      </p:pic>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5463" y="92291"/>
            <a:ext cx="3184997" cy="758333"/>
          </a:xfrm>
          <a:prstGeom prst="rect">
            <a:avLst/>
          </a:prstGeom>
        </p:spPr>
      </p:pic>
      <p:sp>
        <p:nvSpPr>
          <p:cNvPr id="4" name="Заголовок 3"/>
          <p:cNvSpPr>
            <a:spLocks noGrp="1"/>
          </p:cNvSpPr>
          <p:nvPr>
            <p:ph type="ctrTitle"/>
          </p:nvPr>
        </p:nvSpPr>
        <p:spPr>
          <a:xfrm>
            <a:off x="1554191" y="1223276"/>
            <a:ext cx="7391272" cy="763558"/>
          </a:xfrm>
        </p:spPr>
        <p:txBody>
          <a:bodyPr/>
          <a:lstStyle/>
          <a:p>
            <a:pPr algn="ctr"/>
            <a:r>
              <a:rPr lang="ru-RU" sz="3600" b="1" dirty="0" smtClean="0">
                <a:solidFill>
                  <a:schemeClr val="accent1">
                    <a:lumMod val="75000"/>
                  </a:schemeClr>
                </a:solidFill>
                <a:ea typeface="Times New Roman" panose="02020603050405020304" pitchFamily="18" charset="0"/>
              </a:rPr>
              <a:t>Результаты воздействия ударной нагрузки на устройство</a:t>
            </a:r>
            <a:endParaRPr lang="ru-RU" sz="3600" i="1" dirty="0">
              <a:solidFill>
                <a:schemeClr val="accent1">
                  <a:lumMod val="75000"/>
                </a:schemeClr>
              </a:solidFill>
            </a:endParaRPr>
          </a:p>
        </p:txBody>
      </p:sp>
      <p:pic>
        <p:nvPicPr>
          <p:cNvPr id="6" name="Рисунок 5"/>
          <p:cNvPicPr/>
          <p:nvPr/>
        </p:nvPicPr>
        <p:blipFill>
          <a:blip r:embed="rId4"/>
          <a:stretch>
            <a:fillRect/>
          </a:stretch>
        </p:blipFill>
        <p:spPr>
          <a:xfrm>
            <a:off x="1063553" y="2218217"/>
            <a:ext cx="8372548" cy="4064002"/>
          </a:xfrm>
          <a:prstGeom prst="rect">
            <a:avLst/>
          </a:prstGeom>
        </p:spPr>
      </p:pic>
    </p:spTree>
    <p:extLst>
      <p:ext uri="{BB962C8B-B14F-4D97-AF65-F5344CB8AC3E}">
        <p14:creationId xmlns:p14="http://schemas.microsoft.com/office/powerpoint/2010/main" val="142732348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848</TotalTime>
  <Words>225</Words>
  <Application>Microsoft Office PowerPoint</Application>
  <PresentationFormat>Широкоэкранный</PresentationFormat>
  <Paragraphs>42</Paragraphs>
  <Slides>12</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12</vt:i4>
      </vt:variant>
    </vt:vector>
  </HeadingPairs>
  <TitlesOfParts>
    <vt:vector size="19" baseType="lpstr">
      <vt:lpstr>Arial</vt:lpstr>
      <vt:lpstr>Calibri</vt:lpstr>
      <vt:lpstr>Times New Roman</vt:lpstr>
      <vt:lpstr>Trebuchet MS</vt:lpstr>
      <vt:lpstr>Wingdings</vt:lpstr>
      <vt:lpstr>Wingdings 3</vt:lpstr>
      <vt:lpstr>1_Грань</vt:lpstr>
      <vt:lpstr>МЕТОДЫ И АЛГОРИТМЫ КОМПЛЕКСНОГО ВОЗДЕЙСТВИЯ ТЕПЛОВЫХ И УДАРНЫХ НАГРУЗОК НА ЭЛЕКТРОННЫЕ МОДУЛИ</vt:lpstr>
      <vt:lpstr>Актуальность темы исследования </vt:lpstr>
      <vt:lpstr>Цель диссертационной работы </vt:lpstr>
      <vt:lpstr>Задачи диссертационной работы </vt:lpstr>
      <vt:lpstr>Современные проблемы проектирования конструкций электронных модулей</vt:lpstr>
      <vt:lpstr>Преимущества метода конечных элементов</vt:lpstr>
      <vt:lpstr>Программный продукт ANSYS</vt:lpstr>
      <vt:lpstr>Результаты теплового моделирования</vt:lpstr>
      <vt:lpstr>Результаты воздействия ударной нагрузки на устройство</vt:lpstr>
      <vt:lpstr>Результаты воздействия ударной нагрузки на теплонагруженное устройство</vt:lpstr>
      <vt:lpstr>Заключение</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Павел</dc:creator>
  <cp:lastModifiedBy>Konstantin</cp:lastModifiedBy>
  <cp:revision>45</cp:revision>
  <dcterms:created xsi:type="dcterms:W3CDTF">2017-06-04T13:39:05Z</dcterms:created>
  <dcterms:modified xsi:type="dcterms:W3CDTF">2019-06-16T19:28:37Z</dcterms:modified>
</cp:coreProperties>
</file>