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Evolventa Bold" panose="020B0604020202020204" charset="0"/>
      <p:regular r:id="rId31"/>
      <p:bold r:id="rId32"/>
    </p:embeddedFont>
    <p:embeddedFont>
      <p:font typeface="Evolventa" panose="020B0604020202020204" charset="0"/>
      <p:regular r:id="rId33"/>
    </p:embeddedFont>
    <p:embeddedFont>
      <p:font typeface="Open Sans Extra Bold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46" autoAdjust="0"/>
  </p:normalViewPr>
  <p:slideViewPr>
    <p:cSldViewPr>
      <p:cViewPr varScale="1">
        <p:scale>
          <a:sx n="72" d="100"/>
          <a:sy n="72" d="100"/>
        </p:scale>
        <p:origin x="5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suir.by/ru/kaf-ikt/i-stup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4812" y="5133975"/>
            <a:ext cx="19535305" cy="0"/>
          </a:xfrm>
          <a:prstGeom prst="line">
            <a:avLst/>
          </a:prstGeom>
          <a:ln w="19050" cap="rnd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636082"/>
            <a:ext cx="7871162" cy="356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83141A"/>
                </a:solidFill>
                <a:latin typeface="Evolventa Bold"/>
              </a:rPr>
              <a:t>Факультет Информационной</a:t>
            </a:r>
          </a:p>
          <a:p>
            <a:pPr>
              <a:lnSpc>
                <a:spcPts val="8960"/>
              </a:lnSpc>
            </a:pPr>
            <a:r>
              <a:rPr lang="en-US" sz="6400">
                <a:solidFill>
                  <a:srgbClr val="83141A"/>
                </a:solidFill>
                <a:latin typeface="Evolventa Bold"/>
              </a:rPr>
              <a:t>Безопасности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047" y="7202102"/>
            <a:ext cx="11158867" cy="124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83141A"/>
                </a:solidFill>
                <a:latin typeface="Evolventa Bold"/>
              </a:rPr>
              <a:t>БЕЛОРУССКИЙ ГОСУДАРСТВЕННЫЙ УНИВЕРСИТЕТ ИНФОРМАТИКИ И РАДИОЭЛЕКТРОНИКИ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616581" y="-2028885"/>
            <a:ext cx="4057770" cy="405777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3141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129797" y="8825964"/>
            <a:ext cx="4057770" cy="405777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3141A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39336" y="2398130"/>
            <a:ext cx="4077245" cy="5509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38" y="-35210"/>
            <a:ext cx="18288000" cy="10294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0742" y="-2269758"/>
            <a:ext cx="14826517" cy="14826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12328" y="4473258"/>
            <a:ext cx="1026334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9"/>
              </a:lnSpc>
              <a:spcBef>
                <a:spcPct val="0"/>
              </a:spcBef>
            </a:pPr>
            <a:r>
              <a:rPr lang="en-US" sz="5350">
                <a:solidFill>
                  <a:srgbClr val="FFFFFF"/>
                </a:solidFill>
                <a:latin typeface="Evolventa"/>
              </a:rPr>
              <a:t>Как к нам попасть?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545142" y="4598358"/>
            <a:ext cx="2180566" cy="10902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25349" y="1323269"/>
            <a:ext cx="6765279" cy="76404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95400" y="4284289"/>
            <a:ext cx="11072732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 err="1">
                <a:solidFill>
                  <a:srgbClr val="000000"/>
                </a:solidFill>
                <a:latin typeface="Evolventa"/>
              </a:rPr>
              <a:t>Ц</a:t>
            </a:r>
            <a:r>
              <a:rPr lang="ru-RU" sz="5600" dirty="0">
                <a:solidFill>
                  <a:srgbClr val="000000"/>
                </a:solidFill>
                <a:latin typeface="Evolventa"/>
              </a:rPr>
              <a:t>Т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/</a:t>
            </a:r>
            <a:r>
              <a:rPr lang="ru-RU" sz="5600" dirty="0">
                <a:solidFill>
                  <a:srgbClr val="000000"/>
                </a:solidFill>
                <a:latin typeface="Evolventa"/>
              </a:rPr>
              <a:t>ЦЭ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Evolventa"/>
              </a:rPr>
              <a:t>по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Evolventa"/>
              </a:rPr>
              <a:t>физике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Evolventa"/>
              </a:rPr>
              <a:t>математике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Evolventa"/>
              </a:rPr>
              <a:t>белорусский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/</a:t>
            </a:r>
            <a:r>
              <a:rPr lang="en-US" sz="5600" dirty="0" err="1">
                <a:solidFill>
                  <a:srgbClr val="000000"/>
                </a:solidFill>
                <a:latin typeface="Evolventa"/>
              </a:rPr>
              <a:t>русский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Evolventa"/>
              </a:rPr>
              <a:t>язык</a:t>
            </a:r>
            <a:r>
              <a:rPr lang="en-US" sz="5600" dirty="0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545142" y="4598358"/>
            <a:ext cx="2180566" cy="10902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62331" y="3715426"/>
            <a:ext cx="613147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Evolventa"/>
              </a:rPr>
              <a:t>Проходные баллы 2022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793804" y="51567"/>
            <a:ext cx="10191708" cy="10056550"/>
            <a:chOff x="0" y="-57150"/>
            <a:chExt cx="13588944" cy="13408732"/>
          </a:xfrm>
        </p:grpSpPr>
        <p:sp>
          <p:nvSpPr>
            <p:cNvPr id="5" name="TextBox 5"/>
            <p:cNvSpPr txBox="1"/>
            <p:nvPr/>
          </p:nvSpPr>
          <p:spPr>
            <a:xfrm>
              <a:off x="1456511" y="12711150"/>
              <a:ext cx="1315681" cy="640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 dirty="0">
                  <a:solidFill>
                    <a:srgbClr val="000000"/>
                  </a:solidFill>
                  <a:latin typeface="Open Sans Extra Bold"/>
                </a:rPr>
                <a:t>СТ</a:t>
              </a:r>
              <a:r>
                <a:rPr lang="ru-RU" sz="2887" dirty="0">
                  <a:solidFill>
                    <a:srgbClr val="000000"/>
                  </a:solidFill>
                  <a:latin typeface="Open Sans Extra Bold"/>
                </a:rPr>
                <a:t>К</a:t>
              </a:r>
              <a:endParaRPr lang="en-US" sz="2887" dirty="0">
                <a:solidFill>
                  <a:srgbClr val="000000"/>
                </a:solidFill>
                <a:latin typeface="Open Sans Extra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425196" y="12708942"/>
              <a:ext cx="1650007" cy="640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 dirty="0">
                  <a:solidFill>
                    <a:srgbClr val="000000"/>
                  </a:solidFill>
                  <a:latin typeface="Open Sans Extra Bold"/>
                </a:rPr>
                <a:t>ЦТРВ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507141" y="12708942"/>
              <a:ext cx="1682957" cy="640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ru-RU" sz="2887" dirty="0">
                  <a:solidFill>
                    <a:srgbClr val="000000"/>
                  </a:solidFill>
                  <a:latin typeface="Open Sans Extra Bold"/>
                </a:rPr>
                <a:t>СИ</a:t>
              </a:r>
              <a:endParaRPr lang="en-US" sz="2887" dirty="0">
                <a:solidFill>
                  <a:srgbClr val="000000"/>
                </a:solidFill>
                <a:latin typeface="Open Sans Extra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519240" y="12706004"/>
              <a:ext cx="1682959" cy="640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ru-RU" sz="2887" dirty="0">
                  <a:solidFill>
                    <a:srgbClr val="000000"/>
                  </a:solidFill>
                  <a:latin typeface="Open Sans Extra Bold"/>
                </a:rPr>
                <a:t>СРМИ</a:t>
              </a:r>
              <a:endParaRPr lang="en-US" sz="2887" dirty="0">
                <a:solidFill>
                  <a:srgbClr val="000000"/>
                </a:solidFill>
                <a:latin typeface="Open Sans Extra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672621" y="12706004"/>
              <a:ext cx="1856321" cy="640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 dirty="0">
                  <a:solidFill>
                    <a:srgbClr val="000000"/>
                  </a:solidFill>
                  <a:latin typeface="Open Sans Extra Bold"/>
                </a:rPr>
                <a:t>ССКП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738156" y="12706004"/>
              <a:ext cx="1765660" cy="640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2887" dirty="0">
                  <a:solidFill>
                    <a:srgbClr val="000000"/>
                  </a:solidFill>
                  <a:latin typeface="Open Sans Extra Bold"/>
                </a:rPr>
                <a:t>ЗИВТ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229603" y="286790"/>
              <a:ext cx="12359341" cy="12359341"/>
              <a:chOff x="0" y="0"/>
              <a:chExt cx="10287000" cy="10287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25654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51371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77089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-57150"/>
              <a:ext cx="985123" cy="630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42"/>
                </a:lnSpc>
              </a:pPr>
              <a:r>
                <a:rPr lang="en-US" sz="2887">
                  <a:solidFill>
                    <a:srgbClr val="000000"/>
                  </a:solidFill>
                  <a:latin typeface="Open Sans Extra Bold"/>
                </a:rPr>
                <a:t>400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032685"/>
              <a:ext cx="985123" cy="630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42"/>
                </a:lnSpc>
              </a:pPr>
              <a:r>
                <a:rPr lang="en-US" sz="2887">
                  <a:solidFill>
                    <a:srgbClr val="000000"/>
                  </a:solidFill>
                  <a:latin typeface="Open Sans Extra Bold"/>
                </a:rPr>
                <a:t>300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122520"/>
              <a:ext cx="985123" cy="630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42"/>
                </a:lnSpc>
              </a:pPr>
              <a:r>
                <a:rPr lang="en-US" sz="2887">
                  <a:solidFill>
                    <a:srgbClr val="000000"/>
                  </a:solidFill>
                  <a:latin typeface="Open Sans Extra Bold"/>
                </a:rPr>
                <a:t>200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212356"/>
              <a:ext cx="985123" cy="630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42"/>
                </a:lnSpc>
              </a:pPr>
              <a:r>
                <a:rPr lang="en-US" sz="2887">
                  <a:solidFill>
                    <a:srgbClr val="000000"/>
                  </a:solidFill>
                  <a:latin typeface="Open Sans Extra Bold"/>
                </a:rPr>
                <a:t>100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72192" y="12302191"/>
              <a:ext cx="412932" cy="630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42"/>
                </a:lnSpc>
              </a:pPr>
              <a:r>
                <a:rPr lang="en-US" sz="2887">
                  <a:solidFill>
                    <a:srgbClr val="000000"/>
                  </a:solidFill>
                  <a:latin typeface="Open Sans Extra Bold"/>
                </a:rPr>
                <a:t>0 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1229603" y="2442045"/>
              <a:ext cx="12359341" cy="10204085"/>
              <a:chOff x="0" y="1793875"/>
              <a:chExt cx="10287000" cy="84931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2231073"/>
                <a:ext cx="780256" cy="8055927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8055927">
                    <a:moveTo>
                      <a:pt x="0" y="8055927"/>
                    </a:moveTo>
                    <a:lnTo>
                      <a:pt x="0" y="62420"/>
                    </a:lnTo>
                    <a:cubicBezTo>
                      <a:pt x="0" y="27946"/>
                      <a:pt x="27947" y="0"/>
                      <a:pt x="62420" y="0"/>
                    </a:cubicBezTo>
                    <a:lnTo>
                      <a:pt x="717836" y="0"/>
                    </a:lnTo>
                    <a:cubicBezTo>
                      <a:pt x="752310" y="0"/>
                      <a:pt x="780256" y="27946"/>
                      <a:pt x="780256" y="62420"/>
                    </a:cubicBezTo>
                    <a:lnTo>
                      <a:pt x="780256" y="8055927"/>
                    </a:lnTo>
                    <a:close/>
                  </a:path>
                </a:pathLst>
              </a:custGeom>
              <a:solidFill>
                <a:srgbClr val="FAA425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740217" y="2333942"/>
                <a:ext cx="780256" cy="7953058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7953058">
                    <a:moveTo>
                      <a:pt x="0" y="7953058"/>
                    </a:moveTo>
                    <a:lnTo>
                      <a:pt x="0" y="62421"/>
                    </a:lnTo>
                    <a:cubicBezTo>
                      <a:pt x="0" y="45866"/>
                      <a:pt x="6577" y="29989"/>
                      <a:pt x="18283" y="18283"/>
                    </a:cubicBezTo>
                    <a:cubicBezTo>
                      <a:pt x="29989" y="6577"/>
                      <a:pt x="45866" y="0"/>
                      <a:pt x="62421" y="0"/>
                    </a:cubicBezTo>
                    <a:lnTo>
                      <a:pt x="717836" y="0"/>
                    </a:lnTo>
                    <a:cubicBezTo>
                      <a:pt x="734391" y="0"/>
                      <a:pt x="750268" y="6577"/>
                      <a:pt x="761974" y="18283"/>
                    </a:cubicBezTo>
                    <a:cubicBezTo>
                      <a:pt x="773680" y="29989"/>
                      <a:pt x="780257" y="45866"/>
                      <a:pt x="780257" y="62421"/>
                    </a:cubicBezTo>
                    <a:lnTo>
                      <a:pt x="780257" y="7953058"/>
                    </a:lnTo>
                    <a:close/>
                  </a:path>
                </a:pathLst>
              </a:custGeom>
              <a:solidFill>
                <a:srgbClr val="FAA425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480435" y="1922462"/>
                <a:ext cx="780256" cy="8364538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8364538">
                    <a:moveTo>
                      <a:pt x="0" y="8364538"/>
                    </a:moveTo>
                    <a:lnTo>
                      <a:pt x="0" y="62421"/>
                    </a:lnTo>
                    <a:cubicBezTo>
                      <a:pt x="0" y="45866"/>
                      <a:pt x="6576" y="29989"/>
                      <a:pt x="18282" y="18283"/>
                    </a:cubicBezTo>
                    <a:cubicBezTo>
                      <a:pt x="29989" y="6577"/>
                      <a:pt x="45866" y="0"/>
                      <a:pt x="62420" y="0"/>
                    </a:cubicBezTo>
                    <a:lnTo>
                      <a:pt x="717836" y="0"/>
                    </a:lnTo>
                    <a:cubicBezTo>
                      <a:pt x="752310" y="1"/>
                      <a:pt x="780256" y="27947"/>
                      <a:pt x="780256" y="62421"/>
                    </a:cubicBezTo>
                    <a:lnTo>
                      <a:pt x="780256" y="8364538"/>
                    </a:lnTo>
                    <a:close/>
                  </a:path>
                </a:pathLst>
              </a:custGeom>
              <a:solidFill>
                <a:srgbClr val="FAA425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5220653" y="1793875"/>
                <a:ext cx="780256" cy="8493125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8493125">
                    <a:moveTo>
                      <a:pt x="0" y="8493125"/>
                    </a:moveTo>
                    <a:lnTo>
                      <a:pt x="0" y="62420"/>
                    </a:lnTo>
                    <a:cubicBezTo>
                      <a:pt x="0" y="27947"/>
                      <a:pt x="27946" y="0"/>
                      <a:pt x="62420" y="0"/>
                    </a:cubicBezTo>
                    <a:lnTo>
                      <a:pt x="717835" y="0"/>
                    </a:lnTo>
                    <a:cubicBezTo>
                      <a:pt x="734390" y="0"/>
                      <a:pt x="750267" y="6576"/>
                      <a:pt x="761973" y="18282"/>
                    </a:cubicBezTo>
                    <a:cubicBezTo>
                      <a:pt x="773680" y="29988"/>
                      <a:pt x="780256" y="45865"/>
                      <a:pt x="780256" y="62420"/>
                    </a:cubicBezTo>
                    <a:lnTo>
                      <a:pt x="780256" y="8493125"/>
                    </a:lnTo>
                    <a:close/>
                  </a:path>
                </a:pathLst>
              </a:custGeom>
              <a:solidFill>
                <a:srgbClr val="FAA425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6960870" y="2462530"/>
                <a:ext cx="780256" cy="7824470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7824470">
                    <a:moveTo>
                      <a:pt x="0" y="7824470"/>
                    </a:moveTo>
                    <a:lnTo>
                      <a:pt x="0" y="62421"/>
                    </a:lnTo>
                    <a:cubicBezTo>
                      <a:pt x="0" y="45866"/>
                      <a:pt x="6576" y="29988"/>
                      <a:pt x="18282" y="18282"/>
                    </a:cubicBezTo>
                    <a:cubicBezTo>
                      <a:pt x="29989" y="6576"/>
                      <a:pt x="45866" y="0"/>
                      <a:pt x="62421" y="0"/>
                    </a:cubicBezTo>
                    <a:lnTo>
                      <a:pt x="717836" y="0"/>
                    </a:lnTo>
                    <a:cubicBezTo>
                      <a:pt x="752310" y="0"/>
                      <a:pt x="780256" y="27947"/>
                      <a:pt x="780256" y="62421"/>
                    </a:cubicBezTo>
                    <a:lnTo>
                      <a:pt x="780256" y="7824470"/>
                    </a:lnTo>
                    <a:close/>
                  </a:path>
                </a:pathLst>
              </a:custGeom>
              <a:solidFill>
                <a:srgbClr val="FAA425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8701088" y="2256790"/>
                <a:ext cx="780256" cy="8030210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8030210">
                    <a:moveTo>
                      <a:pt x="0" y="8030210"/>
                    </a:moveTo>
                    <a:lnTo>
                      <a:pt x="0" y="62421"/>
                    </a:lnTo>
                    <a:cubicBezTo>
                      <a:pt x="0" y="27947"/>
                      <a:pt x="27946" y="0"/>
                      <a:pt x="62420" y="0"/>
                    </a:cubicBezTo>
                    <a:lnTo>
                      <a:pt x="717836" y="0"/>
                    </a:lnTo>
                    <a:cubicBezTo>
                      <a:pt x="752309" y="0"/>
                      <a:pt x="780256" y="27947"/>
                      <a:pt x="780256" y="62421"/>
                    </a:cubicBezTo>
                    <a:lnTo>
                      <a:pt x="780256" y="8030210"/>
                    </a:lnTo>
                    <a:close/>
                  </a:path>
                </a:pathLst>
              </a:custGeom>
              <a:solidFill>
                <a:srgbClr val="FAA425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805656" y="3492224"/>
                <a:ext cx="780256" cy="6794776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6794776">
                    <a:moveTo>
                      <a:pt x="0" y="6794776"/>
                    </a:moveTo>
                    <a:lnTo>
                      <a:pt x="0" y="62421"/>
                    </a:lnTo>
                    <a:cubicBezTo>
                      <a:pt x="0" y="45866"/>
                      <a:pt x="6577" y="29989"/>
                      <a:pt x="18283" y="18283"/>
                    </a:cubicBezTo>
                    <a:cubicBezTo>
                      <a:pt x="29989" y="6576"/>
                      <a:pt x="45866" y="0"/>
                      <a:pt x="62421" y="0"/>
                    </a:cubicBezTo>
                    <a:lnTo>
                      <a:pt x="717836" y="0"/>
                    </a:lnTo>
                    <a:cubicBezTo>
                      <a:pt x="734391" y="0"/>
                      <a:pt x="750268" y="6576"/>
                      <a:pt x="761974" y="18283"/>
                    </a:cubicBezTo>
                    <a:cubicBezTo>
                      <a:pt x="773680" y="29989"/>
                      <a:pt x="780256" y="45866"/>
                      <a:pt x="780256" y="62421"/>
                    </a:cubicBezTo>
                    <a:lnTo>
                      <a:pt x="780256" y="6794776"/>
                    </a:lnTo>
                    <a:close/>
                  </a:path>
                </a:pathLst>
              </a:custGeom>
              <a:solidFill>
                <a:srgbClr val="A82A36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2545874" y="3698059"/>
                <a:ext cx="780256" cy="6588941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6588941">
                    <a:moveTo>
                      <a:pt x="0" y="6588941"/>
                    </a:moveTo>
                    <a:lnTo>
                      <a:pt x="0" y="62421"/>
                    </a:lnTo>
                    <a:cubicBezTo>
                      <a:pt x="0" y="45866"/>
                      <a:pt x="6576" y="29989"/>
                      <a:pt x="18282" y="18283"/>
                    </a:cubicBezTo>
                    <a:cubicBezTo>
                      <a:pt x="29988" y="6577"/>
                      <a:pt x="45865" y="0"/>
                      <a:pt x="62420" y="0"/>
                    </a:cubicBezTo>
                    <a:lnTo>
                      <a:pt x="717835" y="0"/>
                    </a:lnTo>
                    <a:cubicBezTo>
                      <a:pt x="734390" y="0"/>
                      <a:pt x="750267" y="6577"/>
                      <a:pt x="761973" y="18283"/>
                    </a:cubicBezTo>
                    <a:cubicBezTo>
                      <a:pt x="773680" y="29989"/>
                      <a:pt x="780256" y="45866"/>
                      <a:pt x="780256" y="62421"/>
                    </a:cubicBezTo>
                    <a:lnTo>
                      <a:pt x="780256" y="6588941"/>
                    </a:lnTo>
                    <a:close/>
                  </a:path>
                </a:pathLst>
              </a:custGeom>
              <a:solidFill>
                <a:srgbClr val="A82A36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4286091" y="3440948"/>
                <a:ext cx="780256" cy="6846052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6846052">
                    <a:moveTo>
                      <a:pt x="0" y="6846052"/>
                    </a:moveTo>
                    <a:lnTo>
                      <a:pt x="0" y="62420"/>
                    </a:lnTo>
                    <a:cubicBezTo>
                      <a:pt x="0" y="45866"/>
                      <a:pt x="6576" y="29989"/>
                      <a:pt x="18283" y="18282"/>
                    </a:cubicBezTo>
                    <a:cubicBezTo>
                      <a:pt x="29989" y="6576"/>
                      <a:pt x="45866" y="0"/>
                      <a:pt x="62421" y="0"/>
                    </a:cubicBezTo>
                    <a:lnTo>
                      <a:pt x="717836" y="0"/>
                    </a:lnTo>
                    <a:cubicBezTo>
                      <a:pt x="752310" y="0"/>
                      <a:pt x="780256" y="27946"/>
                      <a:pt x="780256" y="62420"/>
                    </a:cubicBezTo>
                    <a:lnTo>
                      <a:pt x="780256" y="6846052"/>
                    </a:lnTo>
                    <a:close/>
                  </a:path>
                </a:pathLst>
              </a:custGeom>
              <a:solidFill>
                <a:srgbClr val="A82A36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6026309" y="3363816"/>
                <a:ext cx="780256" cy="6923184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6923184">
                    <a:moveTo>
                      <a:pt x="0" y="6923184"/>
                    </a:moveTo>
                    <a:lnTo>
                      <a:pt x="0" y="62421"/>
                    </a:lnTo>
                    <a:cubicBezTo>
                      <a:pt x="0" y="27947"/>
                      <a:pt x="27946" y="0"/>
                      <a:pt x="62420" y="0"/>
                    </a:cubicBezTo>
                    <a:lnTo>
                      <a:pt x="717835" y="0"/>
                    </a:lnTo>
                    <a:cubicBezTo>
                      <a:pt x="734390" y="0"/>
                      <a:pt x="750267" y="6577"/>
                      <a:pt x="761974" y="18283"/>
                    </a:cubicBezTo>
                    <a:cubicBezTo>
                      <a:pt x="773680" y="29989"/>
                      <a:pt x="780256" y="45866"/>
                      <a:pt x="780256" y="62421"/>
                    </a:cubicBezTo>
                    <a:lnTo>
                      <a:pt x="780256" y="6923184"/>
                    </a:lnTo>
                    <a:close/>
                  </a:path>
                </a:pathLst>
              </a:custGeom>
              <a:solidFill>
                <a:srgbClr val="A82A36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7766526" y="4109787"/>
                <a:ext cx="780256" cy="6177213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6177213">
                    <a:moveTo>
                      <a:pt x="0" y="6177213"/>
                    </a:moveTo>
                    <a:lnTo>
                      <a:pt x="0" y="62420"/>
                    </a:lnTo>
                    <a:cubicBezTo>
                      <a:pt x="0" y="45865"/>
                      <a:pt x="6576" y="29988"/>
                      <a:pt x="18283" y="18282"/>
                    </a:cubicBezTo>
                    <a:cubicBezTo>
                      <a:pt x="29989" y="6576"/>
                      <a:pt x="45866" y="0"/>
                      <a:pt x="62421" y="0"/>
                    </a:cubicBezTo>
                    <a:lnTo>
                      <a:pt x="717836" y="0"/>
                    </a:lnTo>
                    <a:cubicBezTo>
                      <a:pt x="752310" y="0"/>
                      <a:pt x="780256" y="27946"/>
                      <a:pt x="780256" y="62420"/>
                    </a:cubicBezTo>
                    <a:lnTo>
                      <a:pt x="780256" y="6177213"/>
                    </a:lnTo>
                    <a:close/>
                  </a:path>
                </a:pathLst>
              </a:custGeom>
              <a:solidFill>
                <a:srgbClr val="A82A36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9506744" y="4084177"/>
                <a:ext cx="780256" cy="6202823"/>
              </a:xfrm>
              <a:custGeom>
                <a:avLst/>
                <a:gdLst/>
                <a:ahLst/>
                <a:cxnLst/>
                <a:rect l="l" t="t" r="r" b="b"/>
                <a:pathLst>
                  <a:path w="780256" h="6202823">
                    <a:moveTo>
                      <a:pt x="0" y="6202823"/>
                    </a:moveTo>
                    <a:lnTo>
                      <a:pt x="0" y="62421"/>
                    </a:lnTo>
                    <a:cubicBezTo>
                      <a:pt x="0" y="27947"/>
                      <a:pt x="27946" y="0"/>
                      <a:pt x="62420" y="0"/>
                    </a:cubicBezTo>
                    <a:lnTo>
                      <a:pt x="717836" y="0"/>
                    </a:lnTo>
                    <a:cubicBezTo>
                      <a:pt x="752310" y="0"/>
                      <a:pt x="780256" y="27947"/>
                      <a:pt x="780256" y="62421"/>
                    </a:cubicBezTo>
                    <a:lnTo>
                      <a:pt x="780256" y="6202823"/>
                    </a:lnTo>
                    <a:close/>
                  </a:path>
                </a:pathLst>
              </a:custGeom>
              <a:solidFill>
                <a:srgbClr val="A82A36"/>
              </a:solidFill>
            </p:spPr>
          </p:sp>
        </p:grpSp>
      </p:grpSp>
      <p:grpSp>
        <p:nvGrpSpPr>
          <p:cNvPr id="35" name="Group 35"/>
          <p:cNvGrpSpPr/>
          <p:nvPr/>
        </p:nvGrpSpPr>
        <p:grpSpPr>
          <a:xfrm>
            <a:off x="760245" y="8610261"/>
            <a:ext cx="660076" cy="648039"/>
            <a:chOff x="0" y="0"/>
            <a:chExt cx="173847" cy="17067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3847" cy="170677"/>
            </a:xfrm>
            <a:custGeom>
              <a:avLst/>
              <a:gdLst/>
              <a:ahLst/>
              <a:cxnLst/>
              <a:rect l="l" t="t" r="r" b="b"/>
              <a:pathLst>
                <a:path w="173847" h="170677">
                  <a:moveTo>
                    <a:pt x="0" y="0"/>
                  </a:moveTo>
                  <a:lnTo>
                    <a:pt x="173847" y="0"/>
                  </a:lnTo>
                  <a:lnTo>
                    <a:pt x="173847" y="170677"/>
                  </a:lnTo>
                  <a:lnTo>
                    <a:pt x="0" y="170677"/>
                  </a:lnTo>
                  <a:close/>
                </a:path>
              </a:pathLst>
            </a:custGeom>
            <a:solidFill>
              <a:srgbClr val="A82A36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60245" y="7755427"/>
            <a:ext cx="660076" cy="648039"/>
            <a:chOff x="0" y="0"/>
            <a:chExt cx="173847" cy="17067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3847" cy="170677"/>
            </a:xfrm>
            <a:custGeom>
              <a:avLst/>
              <a:gdLst/>
              <a:ahLst/>
              <a:cxnLst/>
              <a:rect l="l" t="t" r="r" b="b"/>
              <a:pathLst>
                <a:path w="173847" h="170677">
                  <a:moveTo>
                    <a:pt x="0" y="0"/>
                  </a:moveTo>
                  <a:lnTo>
                    <a:pt x="173847" y="0"/>
                  </a:lnTo>
                  <a:lnTo>
                    <a:pt x="173847" y="170677"/>
                  </a:lnTo>
                  <a:lnTo>
                    <a:pt x="0" y="170677"/>
                  </a:lnTo>
                  <a:close/>
                </a:path>
              </a:pathLst>
            </a:custGeom>
            <a:solidFill>
              <a:srgbClr val="FAA425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662331" y="7731784"/>
            <a:ext cx="613147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Evolventa"/>
              </a:rPr>
              <a:t>Бюджетная форма обучения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62331" y="8586618"/>
            <a:ext cx="613147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Evolventa"/>
              </a:rPr>
              <a:t>Платная форма обучения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763296" y="2321775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313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330780" y="2453994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309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898264" y="2118596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325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477843" y="1956533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330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033233" y="2561270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304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6594649" y="2356482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312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472054" y="3465944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264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051633" y="3666723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256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616685" y="3441754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266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185457" y="3401101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269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744391" y="4053754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240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7348160" y="4012638"/>
            <a:ext cx="61627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241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0742" y="-2269758"/>
            <a:ext cx="14826517" cy="14826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12328" y="4473258"/>
            <a:ext cx="1026334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9"/>
              </a:lnSpc>
              <a:spcBef>
                <a:spcPct val="0"/>
              </a:spcBef>
            </a:pPr>
            <a:r>
              <a:rPr lang="en-US" sz="5350">
                <a:solidFill>
                  <a:srgbClr val="FFFFFF"/>
                </a:solidFill>
                <a:latin typeface="Evolventa"/>
              </a:rPr>
              <a:t>Как с учёбой?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422057" y="8453020"/>
            <a:ext cx="1688230" cy="8441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4115" y="646025"/>
            <a:ext cx="12018336" cy="71358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51531" y="646025"/>
            <a:ext cx="4196340" cy="90731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8234680"/>
            <a:ext cx="10661458" cy="102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5"/>
              </a:lnSpc>
            </a:pPr>
            <a:r>
              <a:rPr lang="en-US" sz="5075">
                <a:solidFill>
                  <a:srgbClr val="000000"/>
                </a:solidFill>
                <a:latin typeface="Evolventa"/>
              </a:rPr>
              <a:t>Электронный кабинет студента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422057" y="1450757"/>
            <a:ext cx="1688230" cy="8441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40967" y="797765"/>
            <a:ext cx="11123896" cy="86914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232417"/>
            <a:ext cx="10661458" cy="102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5"/>
              </a:lnSpc>
            </a:pPr>
            <a:r>
              <a:rPr lang="en-US" sz="5075">
                <a:solidFill>
                  <a:srgbClr val="000000"/>
                </a:solidFill>
                <a:latin typeface="Evolventa"/>
              </a:rPr>
              <a:t>Физкультура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5838" y="2330471"/>
            <a:ext cx="5173266" cy="764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Легкая атлетика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Тяжелая атлетика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Айкидо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Баскетбол 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Вольная борьба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Волейбол 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Мини-футбол 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Плавание 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Аэробика 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Тайский бокс </a:t>
            </a:r>
          </a:p>
          <a:p>
            <a:pPr marL="839422" lvl="1" indent="-419711">
              <a:lnSpc>
                <a:spcPts val="5443"/>
              </a:lnSpc>
              <a:buFont typeface="Arial"/>
              <a:buChar char="•"/>
            </a:pPr>
            <a:r>
              <a:rPr lang="en-US" sz="3888">
                <a:solidFill>
                  <a:srgbClr val="000000"/>
                </a:solidFill>
                <a:latin typeface="Evolventa"/>
              </a:rPr>
              <a:t>Футбол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627949" y="1341756"/>
            <a:ext cx="2511795" cy="12558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7949" y="3897139"/>
            <a:ext cx="9603535" cy="56900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1178183"/>
            <a:ext cx="8625912" cy="5750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85818" y="1329307"/>
            <a:ext cx="10661458" cy="102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5"/>
              </a:lnSpc>
            </a:pPr>
            <a:r>
              <a:rPr lang="en-US" sz="5075">
                <a:solidFill>
                  <a:srgbClr val="000000"/>
                </a:solidFill>
                <a:latin typeface="Evolventa"/>
              </a:rPr>
              <a:t>Военная подготовка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0742" y="-2269758"/>
            <a:ext cx="14826517" cy="14826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12328" y="4473258"/>
            <a:ext cx="1026334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9"/>
              </a:lnSpc>
              <a:spcBef>
                <a:spcPct val="0"/>
              </a:spcBef>
            </a:pPr>
            <a:r>
              <a:rPr lang="en-US" sz="5350">
                <a:solidFill>
                  <a:srgbClr val="FFFFFF"/>
                </a:solidFill>
                <a:latin typeface="Evolventa"/>
              </a:rPr>
              <a:t>Где жить?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422057" y="1389598"/>
            <a:ext cx="1688230" cy="8441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24975" y="1811655"/>
            <a:ext cx="8528971" cy="63967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154747"/>
            <a:ext cx="7388219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4"/>
              </a:lnSpc>
            </a:pPr>
            <a:r>
              <a:rPr lang="en-US" sz="5274">
                <a:solidFill>
                  <a:srgbClr val="000000"/>
                </a:solidFill>
                <a:latin typeface="Evolventa"/>
              </a:rPr>
              <a:t>Общежитие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876" y="2934453"/>
            <a:ext cx="8391124" cy="337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8" lvl="1" indent="-399419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Evolventa"/>
              </a:rPr>
              <a:t>Квартирный тип комнат</a:t>
            </a:r>
          </a:p>
          <a:p>
            <a:pPr marL="798838" lvl="1" indent="-399419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Evolventa"/>
              </a:rPr>
              <a:t>Столовая на первом этаже </a:t>
            </a:r>
          </a:p>
          <a:p>
            <a:pPr marL="798838" lvl="1" indent="-399419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Evolventa"/>
              </a:rPr>
              <a:t>Бесплатный тренажерный зал</a:t>
            </a:r>
          </a:p>
          <a:p>
            <a:pPr marL="798838" lvl="1" indent="-399419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Evolventa"/>
              </a:rPr>
              <a:t>Много способов проведения свободного времени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0742" y="-2269758"/>
            <a:ext cx="14826517" cy="14826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12328" y="4490402"/>
            <a:ext cx="10263345" cy="104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FFFF"/>
                </a:solidFill>
                <a:latin typeface="Evolventa"/>
              </a:rPr>
              <a:t>Что ты сейчас узнаешь?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0742" y="-2269758"/>
            <a:ext cx="14826517" cy="14826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12328" y="4473258"/>
            <a:ext cx="1026334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9"/>
              </a:lnSpc>
              <a:spcBef>
                <a:spcPct val="0"/>
              </a:spcBef>
            </a:pPr>
            <a:r>
              <a:rPr lang="en-US" sz="5350">
                <a:solidFill>
                  <a:srgbClr val="FFFFFF"/>
                </a:solidFill>
                <a:latin typeface="Evolventa"/>
              </a:rPr>
              <a:t>Чем заниматься вне учебы?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463" b="5077"/>
          <a:stretch>
            <a:fillRect/>
          </a:stretch>
        </p:blipFill>
        <p:spPr>
          <a:xfrm>
            <a:off x="0" y="0"/>
            <a:ext cx="18288000" cy="102841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14458" y="455326"/>
            <a:ext cx="6494952" cy="4688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433" b="6288"/>
          <a:stretch>
            <a:fillRect/>
          </a:stretch>
        </p:blipFill>
        <p:spPr>
          <a:xfrm>
            <a:off x="-29061" y="246337"/>
            <a:ext cx="18317061" cy="10040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13" r="3413"/>
          <a:stretch>
            <a:fillRect/>
          </a:stretch>
        </p:blipFill>
        <p:spPr>
          <a:xfrm>
            <a:off x="514350" y="-1054763"/>
            <a:ext cx="17259300" cy="12048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41" r="1810" b="554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0742" y="-2269758"/>
            <a:ext cx="14826517" cy="14826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12328" y="4473258"/>
            <a:ext cx="1026334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9"/>
              </a:lnSpc>
              <a:spcBef>
                <a:spcPct val="0"/>
              </a:spcBef>
            </a:pPr>
            <a:r>
              <a:rPr lang="en-US" sz="5350">
                <a:solidFill>
                  <a:srgbClr val="FFFFFF"/>
                </a:solidFill>
                <a:latin typeface="Evolventa"/>
              </a:rPr>
              <a:t>ЖДËМ ИМЕННО ТЕБЯ!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4812" y="5133975"/>
            <a:ext cx="19535305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90382" y="5133975"/>
            <a:ext cx="1172947" cy="5864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6878" y="6143853"/>
            <a:ext cx="4535566" cy="1249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Evolventa Bold"/>
              </a:rPr>
              <a:t>КАК К НАМ ПОПАСТЬ?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08614" y="6143853"/>
            <a:ext cx="4535566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Evolventa Bold"/>
              </a:rPr>
              <a:t>ГДЕ</a:t>
            </a: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latin typeface="Evolventa Bold"/>
              </a:rPr>
              <a:t> ЖИТЬ?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23734" y="6143853"/>
            <a:ext cx="4535566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latin typeface="Evolventa Bold"/>
              </a:rPr>
              <a:t>ЧЕМ ЗАНИМАТЬСЯ ВНЕ УЧЁБЫ?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39879" y="5153025"/>
            <a:ext cx="1172947" cy="586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39968" y="5133975"/>
            <a:ext cx="1172947" cy="5864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9924" y="5133975"/>
            <a:ext cx="1172947" cy="5864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97274" y="6185763"/>
            <a:ext cx="4535566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Evolventa Bold"/>
              </a:rPr>
              <a:t>КАК </a:t>
            </a: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latin typeface="Evolventa Bold"/>
              </a:rPr>
              <a:t>С УЧЁБОЙ?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76217" y="1181215"/>
            <a:ext cx="4535566" cy="110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Evolventa Bold"/>
              </a:rPr>
              <a:t>КТО МЫ?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4812" y="5133975"/>
            <a:ext cx="19535305" cy="0"/>
          </a:xfrm>
          <a:prstGeom prst="line">
            <a:avLst/>
          </a:prstGeom>
          <a:ln w="19050" cap="rnd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13388" y="2398130"/>
            <a:ext cx="4077245" cy="55097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76631"/>
            <a:ext cx="10386586" cy="289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Evolventa"/>
              </a:rPr>
              <a:t>ФАКУЛЬТЕТ ИНФОРМАЦИОННОЙ БЕЗОПАСНОСТИ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018687"/>
            <a:ext cx="10386586" cy="281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83141A"/>
                </a:solidFill>
                <a:latin typeface="Evolventa"/>
              </a:rPr>
              <a:t>обеспечивает современное образование для тех, кто желает освоить инновационные электронные и информационные технологии в инфокоммуникациях, кто стремиться быть востребованным в современных социальных и экономических условиях.</a:t>
            </a:r>
          </a:p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83141A"/>
              </a:solidFill>
              <a:latin typeface="Evolvent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0742" y="-2269758"/>
            <a:ext cx="14826517" cy="14826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12328" y="3530283"/>
            <a:ext cx="10263345" cy="295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89"/>
              </a:lnSpc>
              <a:spcBef>
                <a:spcPct val="0"/>
              </a:spcBef>
            </a:pPr>
            <a:r>
              <a:rPr lang="en-US" sz="5350">
                <a:solidFill>
                  <a:srgbClr val="FFFFFF"/>
                </a:solidFill>
                <a:latin typeface="Evolventa"/>
              </a:rPr>
              <a:t>Немного о кафедрах, специальностях и профилизациях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4812" y="5133975"/>
            <a:ext cx="19535305" cy="0"/>
          </a:xfrm>
          <a:prstGeom prst="line">
            <a:avLst/>
          </a:prstGeom>
          <a:ln w="19050" cap="rnd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8684" r="8207"/>
          <a:stretch>
            <a:fillRect/>
          </a:stretch>
        </p:blipFill>
        <p:spPr>
          <a:xfrm>
            <a:off x="10405110" y="3124212"/>
            <a:ext cx="7530185" cy="64746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4767324" y="-1173559"/>
            <a:ext cx="4694235" cy="23471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900556"/>
            <a:ext cx="10386586" cy="104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Evolventa"/>
              </a:rPr>
              <a:t>Кафедра защиты информации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832972"/>
            <a:ext cx="10386586" cy="3415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Выпускники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специальности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«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Информационная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безопасность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»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будут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обладать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компетенциями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которые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позволят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им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разрабатывать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проектировать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создавать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эксплуатировать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системы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защиты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информации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современных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информационных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систем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досконально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знать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и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уметь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применять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методы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обеспечивающие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защиту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информации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и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информационную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400" dirty="0" err="1">
                <a:solidFill>
                  <a:srgbClr val="83141A"/>
                </a:solidFill>
                <a:latin typeface="Evolventa"/>
              </a:rPr>
              <a:t>безопасность</a:t>
            </a:r>
            <a:r>
              <a:rPr lang="en-US" sz="2400" dirty="0">
                <a:solidFill>
                  <a:srgbClr val="83141A"/>
                </a:solidFill>
                <a:latin typeface="Evolventa"/>
              </a:rPr>
              <a:t>.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83141A"/>
              </a:solidFill>
              <a:latin typeface="Evolvent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8865" y="3057537"/>
            <a:ext cx="10866257" cy="92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952" dirty="0">
                <a:solidFill>
                  <a:srgbClr val="000000"/>
                </a:solidFill>
                <a:latin typeface="Evolventa"/>
              </a:rPr>
              <a:t>6-05-0611-02 «ИНФОРМАЦИОННАЯ БЕЗОПАСНОСТЬ»  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952" dirty="0">
                <a:solidFill>
                  <a:srgbClr val="000000"/>
                </a:solidFill>
                <a:latin typeface="Evolventa"/>
              </a:rPr>
              <a:t>БАКАЛАВР, ИНЖЕНЕР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586698" y="2975593"/>
            <a:ext cx="4694235" cy="23471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84372" y="3120452"/>
            <a:ext cx="15003628" cy="61378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61427" y="1828642"/>
            <a:ext cx="11565146" cy="104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Evolventa"/>
              </a:rPr>
              <a:t>Информационная безопасность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4812" y="5133975"/>
            <a:ext cx="19535305" cy="0"/>
          </a:xfrm>
          <a:prstGeom prst="line">
            <a:avLst/>
          </a:prstGeom>
          <a:ln w="19050" cap="rnd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42308" y="3873501"/>
            <a:ext cx="5845692" cy="55534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4767324" y="-1173559"/>
            <a:ext cx="4694235" cy="23471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76631"/>
            <a:ext cx="12987546" cy="289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Evolventa"/>
              </a:rPr>
              <a:t>Кафедра</a:t>
            </a:r>
            <a:r>
              <a:rPr lang="en-US" sz="519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Evolventa"/>
              </a:rPr>
              <a:t>инфокоммуникационных</a:t>
            </a:r>
            <a:r>
              <a:rPr lang="en-US" sz="519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Evolventa"/>
              </a:rPr>
              <a:t>технологий</a:t>
            </a:r>
            <a:endParaRPr lang="en-US" sz="5199" dirty="0">
              <a:solidFill>
                <a:srgbClr val="000000"/>
              </a:solidFill>
              <a:latin typeface="Evolventa"/>
            </a:endParaRPr>
          </a:p>
          <a:p>
            <a:pPr marL="0" lvl="0" indent="0">
              <a:lnSpc>
                <a:spcPts val="7279"/>
              </a:lnSpc>
              <a:spcBef>
                <a:spcPct val="0"/>
              </a:spcBef>
            </a:pPr>
            <a:endParaRPr lang="en-US" sz="5199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6240179"/>
            <a:ext cx="1117916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16"/>
              </a:lnSpc>
            </a:pP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Выпускники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специальности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«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Системы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и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сети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инфокоммуникаций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»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будут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обладать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компетенциями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связанными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с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разработкой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созданием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администрированием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,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эксплуатацией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и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обслуживанием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защищенных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систем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и </a:t>
            </a:r>
            <a:r>
              <a:rPr lang="en-US" sz="2583" dirty="0" err="1">
                <a:solidFill>
                  <a:srgbClr val="83141A"/>
                </a:solidFill>
                <a:latin typeface="Evolventa"/>
              </a:rPr>
              <a:t>сетей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 </a:t>
            </a:r>
            <a:r>
              <a:rPr lang="en-US" sz="2583" dirty="0" err="1" smtClean="0">
                <a:solidFill>
                  <a:srgbClr val="83141A"/>
                </a:solidFill>
                <a:latin typeface="Evolventa"/>
              </a:rPr>
              <a:t>инфокоммуникаций</a:t>
            </a:r>
            <a:r>
              <a:rPr lang="en-US" sz="2583" dirty="0">
                <a:solidFill>
                  <a:srgbClr val="83141A"/>
                </a:solidFill>
                <a:latin typeface="Evolventa"/>
              </a:rPr>
              <a:t>.</a:t>
            </a:r>
            <a:endParaRPr lang="en-US" sz="2583" dirty="0">
              <a:solidFill>
                <a:srgbClr val="83141A"/>
              </a:solidFill>
              <a:latin typeface="Evolvent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8865" y="3057537"/>
            <a:ext cx="1322738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952" dirty="0">
                <a:solidFill>
                  <a:srgbClr val="000000"/>
                </a:solidFill>
                <a:latin typeface="Evolventa"/>
              </a:rPr>
              <a:t>6-05-0611-06 «СИСТЕМЫ </a:t>
            </a:r>
            <a:r>
              <a:rPr lang="en-US" sz="2952" dirty="0" err="1">
                <a:solidFill>
                  <a:srgbClr val="000000"/>
                </a:solidFill>
                <a:latin typeface="Evolventa"/>
              </a:rPr>
              <a:t>И</a:t>
            </a:r>
            <a:r>
              <a:rPr lang="en-US" sz="2952" dirty="0">
                <a:solidFill>
                  <a:srgbClr val="000000"/>
                </a:solidFill>
                <a:latin typeface="Evolventa"/>
              </a:rPr>
              <a:t> СЕТИ ИНФОКОММУНИКАЦИЙ» 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952" dirty="0">
                <a:solidFill>
                  <a:srgbClr val="000000"/>
                </a:solidFill>
                <a:latin typeface="Evolventa"/>
              </a:rPr>
              <a:t>БАКАЛАВР, ИНЖЕНЕР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586698" y="2975593"/>
            <a:ext cx="4694235" cy="234711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0466" y="1147507"/>
            <a:ext cx="14411441" cy="82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80"/>
              </a:lnSpc>
              <a:spcBef>
                <a:spcPct val="0"/>
              </a:spcBef>
            </a:pPr>
            <a:r>
              <a:rPr lang="ru-RU" sz="5200" dirty="0" err="1" smtClean="0">
                <a:solidFill>
                  <a:srgbClr val="000000"/>
                </a:solidFill>
                <a:latin typeface="Evolventa"/>
              </a:rPr>
              <a:t>Профилизации</a:t>
            </a:r>
            <a:r>
              <a:rPr lang="ru-RU" sz="5200" dirty="0" smtClean="0">
                <a:solidFill>
                  <a:srgbClr val="000000"/>
                </a:solidFill>
                <a:latin typeface="Evolventa"/>
              </a:rPr>
              <a:t> специальности</a:t>
            </a:r>
            <a:endParaRPr lang="en-US" sz="52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7092" y="4157435"/>
            <a:ext cx="11867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dobe Gothic Std B" panose="020B0800000000000000" pitchFamily="34" charset="-128"/>
                <a:ea typeface="Adobe Gothic Std B" panose="020B0800000000000000" pitchFamily="34" charset="-128"/>
                <a:hlinkClick r:id="rId4"/>
              </a:rPr>
              <a:t>https://</a:t>
            </a:r>
            <a:r>
              <a:rPr lang="en-US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hlinkClick r:id="rId4"/>
              </a:rPr>
              <a:t>www.bsuir.by/ru/kaf-ikt/i-stupen</a:t>
            </a:r>
            <a:r>
              <a:rPr lang="ru-RU" sz="4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endParaRPr lang="ru-RU" sz="48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276</Words>
  <Application>Microsoft Office PowerPoint</Application>
  <PresentationFormat>Произвольный</PresentationFormat>
  <Paragraphs>76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Evolventa Bold</vt:lpstr>
      <vt:lpstr>Evolventa</vt:lpstr>
      <vt:lpstr>Arial</vt:lpstr>
      <vt:lpstr>Open Sans Extra Bold</vt:lpstr>
      <vt:lpstr>Adobe Gothic Std B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информационнойбезопасности</dc:title>
  <dc:creator>Печень Т.М.</dc:creator>
  <cp:lastModifiedBy>Печень Т.М.</cp:lastModifiedBy>
  <cp:revision>7</cp:revision>
  <dcterms:created xsi:type="dcterms:W3CDTF">2006-08-16T00:00:00Z</dcterms:created>
  <dcterms:modified xsi:type="dcterms:W3CDTF">2023-01-06T07:10:24Z</dcterms:modified>
  <dc:identifier>DAFTWoHHRe8</dc:identifier>
</cp:coreProperties>
</file>