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7" r:id="rId6"/>
    <p:sldId id="260" r:id="rId7"/>
    <p:sldId id="265" r:id="rId8"/>
    <p:sldId id="280" r:id="rId9"/>
    <p:sldId id="283" r:id="rId10"/>
    <p:sldId id="262" r:id="rId11"/>
    <p:sldId id="281" r:id="rId12"/>
    <p:sldId id="282" r:id="rId13"/>
    <p:sldId id="269" r:id="rId14"/>
    <p:sldId id="284" r:id="rId15"/>
    <p:sldId id="287" r:id="rId16"/>
    <p:sldId id="285" r:id="rId17"/>
    <p:sldId id="290" r:id="rId18"/>
    <p:sldId id="289" r:id="rId19"/>
    <p:sldId id="291" r:id="rId20"/>
    <p:sldId id="288" r:id="rId21"/>
    <p:sldId id="292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10E5D-F11A-469B-9DBF-3EB945FB52E5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9330-6B1A-4B01-AF40-E8E87A8C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1ECE-82B7-465A-8182-8B7005E08E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1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5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4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6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0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7D7D-E93D-4FFE-BAFF-214FEC7E68B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121F-756A-44A0-BEB6-06C4BE8F5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055" y="645324"/>
            <a:ext cx="11541209" cy="1973850"/>
          </a:xfrm>
        </p:spPr>
        <p:txBody>
          <a:bodyPr>
            <a:noAutofit/>
          </a:bodyPr>
          <a:lstStyle/>
          <a:p>
            <a:pPr defTabSz="4389438">
              <a:lnSpc>
                <a:spcPct val="100000"/>
              </a:lnSpc>
              <a:spcBef>
                <a:spcPct val="50000"/>
              </a:spcBef>
            </a:pPr>
            <a:r>
              <a:rPr lang="ru-RU" sz="5400" b="1" dirty="0" smtClean="0">
                <a:solidFill>
                  <a:srgbClr val="1A2D8C"/>
                </a:solidFill>
              </a:rPr>
              <a:t>Опыт применения лабораторной информационной системы в практике лечебного учреждения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558" y="2859174"/>
            <a:ext cx="7908326" cy="79905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7000" b="1" i="1" dirty="0" err="1">
                <a:latin typeface="+mj-lt"/>
              </a:rPr>
              <a:t>Шитикова</a:t>
            </a:r>
            <a:r>
              <a:rPr lang="ru-RU" sz="7000" b="1" i="1" dirty="0">
                <a:latin typeface="+mj-lt"/>
              </a:rPr>
              <a:t> Мария </a:t>
            </a:r>
            <a:r>
              <a:rPr lang="ru-RU" sz="7000" b="1" i="1" dirty="0" smtClean="0">
                <a:latin typeface="+mj-lt"/>
              </a:rPr>
              <a:t>Григорьевна</a:t>
            </a:r>
            <a:r>
              <a:rPr lang="ru-RU" b="1" i="1" dirty="0">
                <a:latin typeface="+mj-lt"/>
              </a:rPr>
              <a:t/>
            </a:r>
            <a:br>
              <a:rPr lang="ru-RU" b="1" i="1" dirty="0">
                <a:latin typeface="+mj-lt"/>
              </a:rPr>
            </a:br>
            <a:endParaRPr lang="en-US" b="1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76723" y="3832516"/>
            <a:ext cx="3002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/>
              <a:t>mshytikova@gmail.com</a:t>
            </a:r>
            <a:endParaRPr lang="ru-RU" sz="2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249" y="5031055"/>
            <a:ext cx="1406105" cy="1315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4528" y="5698268"/>
            <a:ext cx="658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Белорусский </a:t>
            </a:r>
            <a:r>
              <a:rPr lang="ru-RU" sz="2200" b="1" i="1" dirty="0" smtClean="0">
                <a:latin typeface="+mj-lt"/>
              </a:rPr>
              <a:t>Центр</a:t>
            </a:r>
            <a:r>
              <a:rPr lang="en-US" sz="2200" b="1" i="1" dirty="0" smtClean="0">
                <a:latin typeface="+mj-lt"/>
              </a:rPr>
              <a:t> </a:t>
            </a:r>
            <a:r>
              <a:rPr lang="ru-RU" sz="2200" b="1" i="1" dirty="0" smtClean="0">
                <a:latin typeface="+mj-lt"/>
              </a:rPr>
              <a:t>Первичных Иммунодефицитов</a:t>
            </a:r>
            <a:endParaRPr lang="en-US" sz="2200" b="1" i="1" dirty="0" smtClean="0">
              <a:latin typeface="+mj-lt"/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https://immunodeficiency.by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31376" y="4240323"/>
            <a:ext cx="8327925" cy="1476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 smtClean="0"/>
              <a:t> </a:t>
            </a:r>
            <a:r>
              <a:rPr lang="ru-RU" sz="4700" b="1" i="1" dirty="0" smtClean="0">
                <a:latin typeface="+mj-lt"/>
              </a:rPr>
              <a:t>ГУ «Республиканский научно-практический центр детской онкологии, гематологии и иммунологии»</a:t>
            </a:r>
          </a:p>
          <a:p>
            <a:r>
              <a:rPr lang="ru-RU" sz="4700" b="1" i="1" dirty="0" smtClean="0">
                <a:latin typeface="+mj-lt"/>
              </a:rPr>
              <a:t> </a:t>
            </a:r>
            <a:r>
              <a:rPr lang="ru-RU" sz="4700" b="1" i="1" dirty="0" err="1" smtClean="0">
                <a:latin typeface="+mj-lt"/>
              </a:rPr>
              <a:t>г.Минск</a:t>
            </a:r>
            <a:r>
              <a:rPr lang="ru-RU" sz="4700" b="1" i="1" dirty="0" smtClean="0">
                <a:latin typeface="+mj-lt"/>
              </a:rPr>
              <a:t>, Республика Беларусь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oncology.by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79589" y="3419417"/>
            <a:ext cx="9638270" cy="609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>
                <a:latin typeface="+mj-lt"/>
              </a:rPr>
              <a:t>Врач КЛД (заведующий лабораторией) клинико-диагностической лаборатории </a:t>
            </a:r>
            <a:endParaRPr lang="en-US" b="1" i="1" dirty="0" smtClean="0">
              <a:latin typeface="+mj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71497" y="2522593"/>
            <a:ext cx="100584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" y="3415106"/>
            <a:ext cx="2803020" cy="2595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132" y="6408187"/>
            <a:ext cx="1133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+mj-lt"/>
              </a:rPr>
              <a:t>XIII Международной научно-технической конференция «МЕДЭЛЕКТРОНИКА-2022», Минск, 8-9 декабря 2022г.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7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6" y="38103"/>
            <a:ext cx="1095367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Цветовые обозначения статуса исследования: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1" y="1145059"/>
            <a:ext cx="8882449" cy="5634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белый – создано направление на исследование;</a:t>
            </a:r>
          </a:p>
          <a:p>
            <a:pPr marL="0" indent="0">
              <a:buNone/>
            </a:pPr>
            <a:r>
              <a:rPr lang="ru-RU" dirty="0" smtClean="0"/>
              <a:t>- в красной рамке – срочный анализ (</a:t>
            </a:r>
            <a:r>
              <a:rPr lang="en-US" dirty="0" smtClean="0"/>
              <a:t>CYTO)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темно-серый – исследование отменено;</a:t>
            </a:r>
          </a:p>
          <a:p>
            <a:pPr>
              <a:buFontTx/>
              <a:buChar char="-"/>
            </a:pPr>
            <a:r>
              <a:rPr lang="ru-RU" dirty="0" smtClean="0"/>
              <a:t>светло-серый – нет, биоматериала, повторить забор;</a:t>
            </a:r>
          </a:p>
          <a:p>
            <a:pPr>
              <a:buFontTx/>
              <a:buChar char="-"/>
            </a:pPr>
            <a:r>
              <a:rPr lang="ru-RU" dirty="0" smtClean="0"/>
              <a:t>желтый – биоматериал в работе;</a:t>
            </a:r>
          </a:p>
          <a:p>
            <a:pPr>
              <a:buFontTx/>
              <a:buChar char="-"/>
            </a:pPr>
            <a:r>
              <a:rPr lang="ru-RU" dirty="0" smtClean="0"/>
              <a:t>голубой – исследование проведено;</a:t>
            </a:r>
          </a:p>
          <a:p>
            <a:pPr>
              <a:buFontTx/>
              <a:buChar char="-"/>
            </a:pPr>
            <a:r>
              <a:rPr lang="ru-RU" dirty="0" smtClean="0"/>
              <a:t>синий – результаты исследования распечатаны;</a:t>
            </a:r>
          </a:p>
          <a:p>
            <a:pPr>
              <a:buFontTx/>
              <a:buChar char="-"/>
            </a:pPr>
            <a:r>
              <a:rPr lang="ru-RU" dirty="0" smtClean="0"/>
              <a:t>светло-зеленый – биоматериал отправлен на анализатор;</a:t>
            </a:r>
          </a:p>
          <a:p>
            <a:pPr>
              <a:buFontTx/>
              <a:buChar char="-"/>
            </a:pPr>
            <a:r>
              <a:rPr lang="ru-RU" dirty="0" smtClean="0"/>
              <a:t>зеленый </a:t>
            </a:r>
            <a:r>
              <a:rPr lang="ru-RU" dirty="0"/>
              <a:t>- биоматериал </a:t>
            </a:r>
            <a:r>
              <a:rPr lang="ru-RU" dirty="0" smtClean="0"/>
              <a:t>принят анализатором;</a:t>
            </a:r>
          </a:p>
          <a:p>
            <a:pPr>
              <a:buFontTx/>
              <a:buChar char="-"/>
            </a:pPr>
            <a:r>
              <a:rPr lang="ru-RU" dirty="0" smtClean="0"/>
              <a:t>в зеленой рамке – результат исследования передан с анализатора;</a:t>
            </a:r>
          </a:p>
          <a:p>
            <a:pPr>
              <a:buFontTx/>
              <a:buChar char="-"/>
            </a:pPr>
            <a:r>
              <a:rPr lang="ru-RU" dirty="0" smtClean="0"/>
              <a:t>темно-зеленый - </a:t>
            </a:r>
            <a:r>
              <a:rPr lang="ru-RU" dirty="0"/>
              <a:t>результат исследования </a:t>
            </a:r>
            <a:r>
              <a:rPr lang="ru-RU" dirty="0" smtClean="0"/>
              <a:t>получен </a:t>
            </a:r>
            <a:r>
              <a:rPr lang="ru-RU" dirty="0"/>
              <a:t>с анализатора;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красный – биоматериал не принят анализатором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497" y="1145059"/>
            <a:ext cx="1822622" cy="2965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497" y="1528118"/>
            <a:ext cx="1822622" cy="296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497" y="1920381"/>
            <a:ext cx="1822622" cy="29656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497" y="2312644"/>
            <a:ext cx="1822622" cy="2965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497" y="2708899"/>
            <a:ext cx="1822622" cy="296562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497" y="3136430"/>
            <a:ext cx="1822622" cy="296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497" y="3563961"/>
            <a:ext cx="1822622" cy="2965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497" y="3955128"/>
            <a:ext cx="1822622" cy="29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497" y="4452551"/>
            <a:ext cx="1822622" cy="296562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497" y="4949974"/>
            <a:ext cx="1822622" cy="29656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497" y="5572897"/>
            <a:ext cx="1822622" cy="2965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497" y="6198362"/>
            <a:ext cx="1822622" cy="296562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" y="0"/>
            <a:ext cx="11935178" cy="6857999"/>
          </a:xfrm>
        </p:spPr>
      </p:pic>
    </p:spTree>
    <p:extLst>
      <p:ext uri="{BB962C8B-B14F-4D97-AF65-F5344CB8AC3E}">
        <p14:creationId xmlns:p14="http://schemas.microsoft.com/office/powerpoint/2010/main" val="403106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5"/>
            <a:ext cx="12118336" cy="6816565"/>
          </a:xfrm>
        </p:spPr>
      </p:pic>
    </p:spTree>
    <p:extLst>
      <p:ext uri="{BB962C8B-B14F-4D97-AF65-F5344CB8AC3E}">
        <p14:creationId xmlns:p14="http://schemas.microsoft.com/office/powerpoint/2010/main" val="109291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-54525"/>
            <a:ext cx="118349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Цветовые обозначения статуса исследования (аналитический этап):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1" y="1145059"/>
            <a:ext cx="8882449" cy="5634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белый – создано </a:t>
            </a:r>
            <a:r>
              <a:rPr lang="ru-RU" dirty="0" err="1" smtClean="0"/>
              <a:t>направлени</a:t>
            </a:r>
            <a:r>
              <a:rPr lang="ru-RU" dirty="0" smtClean="0"/>
              <a:t> на исследование;</a:t>
            </a:r>
          </a:p>
          <a:p>
            <a:pPr marL="0" indent="0">
              <a:buNone/>
            </a:pPr>
            <a:r>
              <a:rPr lang="ru-RU" dirty="0" smtClean="0"/>
              <a:t>- в красной рамке – срочный анализ (</a:t>
            </a:r>
            <a:r>
              <a:rPr lang="en-US" dirty="0" smtClean="0"/>
              <a:t>CYTO)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темно-серый – исследование отменено;</a:t>
            </a:r>
          </a:p>
          <a:p>
            <a:pPr>
              <a:buFontTx/>
              <a:buChar char="-"/>
            </a:pPr>
            <a:r>
              <a:rPr lang="ru-RU" dirty="0" smtClean="0"/>
              <a:t>светло-серый – нет, биоматериала, повторить забор;</a:t>
            </a:r>
          </a:p>
          <a:p>
            <a:pPr>
              <a:buFontTx/>
              <a:buChar char="-"/>
            </a:pPr>
            <a:r>
              <a:rPr lang="ru-RU" dirty="0" smtClean="0"/>
              <a:t>желтый – биоматериал в работе;</a:t>
            </a:r>
          </a:p>
          <a:p>
            <a:pPr>
              <a:buFontTx/>
              <a:buChar char="-"/>
            </a:pPr>
            <a:r>
              <a:rPr lang="ru-RU" dirty="0" smtClean="0"/>
              <a:t>голубой – исследование проведено;</a:t>
            </a:r>
          </a:p>
          <a:p>
            <a:pPr>
              <a:buFontTx/>
              <a:buChar char="-"/>
            </a:pPr>
            <a:r>
              <a:rPr lang="ru-RU" dirty="0" smtClean="0"/>
              <a:t>синий – результаты исследования распечатаны;</a:t>
            </a:r>
          </a:p>
          <a:p>
            <a:pPr>
              <a:buFontTx/>
              <a:buChar char="-"/>
            </a:pPr>
            <a:r>
              <a:rPr lang="ru-RU" dirty="0" smtClean="0"/>
              <a:t>светло-зеленый – биоматериал отправлен на анализатор;</a:t>
            </a:r>
          </a:p>
          <a:p>
            <a:pPr>
              <a:buFontTx/>
              <a:buChar char="-"/>
            </a:pPr>
            <a:r>
              <a:rPr lang="ru-RU" dirty="0" smtClean="0"/>
              <a:t>зеленый </a:t>
            </a:r>
            <a:r>
              <a:rPr lang="ru-RU" dirty="0"/>
              <a:t>- биоматериал </a:t>
            </a:r>
            <a:r>
              <a:rPr lang="ru-RU" dirty="0" smtClean="0"/>
              <a:t>принят анализатором;</a:t>
            </a:r>
          </a:p>
          <a:p>
            <a:pPr>
              <a:buFontTx/>
              <a:buChar char="-"/>
            </a:pPr>
            <a:r>
              <a:rPr lang="ru-RU" dirty="0" smtClean="0"/>
              <a:t>в зеленой рамке – результат исследования передан с анализатора;</a:t>
            </a:r>
          </a:p>
          <a:p>
            <a:pPr>
              <a:buFontTx/>
              <a:buChar char="-"/>
            </a:pPr>
            <a:r>
              <a:rPr lang="ru-RU" dirty="0" smtClean="0"/>
              <a:t>темно-зеленый - </a:t>
            </a:r>
            <a:r>
              <a:rPr lang="ru-RU" dirty="0"/>
              <a:t>результат исследования </a:t>
            </a:r>
            <a:r>
              <a:rPr lang="ru-RU" dirty="0" smtClean="0"/>
              <a:t>получен </a:t>
            </a:r>
            <a:r>
              <a:rPr lang="ru-RU" dirty="0"/>
              <a:t>с анализатора;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красный – биоматериал не принят </a:t>
            </a:r>
            <a:r>
              <a:rPr lang="ru-RU" dirty="0"/>
              <a:t>анализатором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497" y="1145059"/>
            <a:ext cx="1822622" cy="2965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497" y="1528118"/>
            <a:ext cx="1822622" cy="296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497" y="1920381"/>
            <a:ext cx="1822622" cy="29656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497" y="2312644"/>
            <a:ext cx="1822622" cy="2965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497" y="2708899"/>
            <a:ext cx="1822622" cy="296562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497" y="3136430"/>
            <a:ext cx="1822622" cy="296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497" y="3563961"/>
            <a:ext cx="1822622" cy="2965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497" y="3955128"/>
            <a:ext cx="1822622" cy="29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497" y="4452551"/>
            <a:ext cx="1822622" cy="296562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497" y="4949974"/>
            <a:ext cx="1822622" cy="29656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497" y="5572897"/>
            <a:ext cx="1822622" cy="2965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497" y="6198362"/>
            <a:ext cx="1822622" cy="296562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94857" y="3955128"/>
            <a:ext cx="8656320" cy="26720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66613" y="2708899"/>
            <a:ext cx="8684564" cy="4275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11651"/>
            <a:ext cx="11914466" cy="6701887"/>
          </a:xfrm>
        </p:spPr>
      </p:pic>
    </p:spTree>
    <p:extLst>
      <p:ext uri="{BB962C8B-B14F-4D97-AF65-F5344CB8AC3E}">
        <p14:creationId xmlns:p14="http://schemas.microsoft.com/office/powerpoint/2010/main" val="105346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6"/>
            <a:ext cx="12228951" cy="6878785"/>
          </a:xfrm>
        </p:spPr>
      </p:pic>
    </p:spTree>
    <p:extLst>
      <p:ext uri="{BB962C8B-B14F-4D97-AF65-F5344CB8AC3E}">
        <p14:creationId xmlns:p14="http://schemas.microsoft.com/office/powerpoint/2010/main" val="17580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16285"/>
            <a:ext cx="12051956" cy="6697254"/>
          </a:xfrm>
        </p:spPr>
      </p:pic>
    </p:spTree>
    <p:extLst>
      <p:ext uri="{BB962C8B-B14F-4D97-AF65-F5344CB8AC3E}">
        <p14:creationId xmlns:p14="http://schemas.microsoft.com/office/powerpoint/2010/main" val="18915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8" y="90617"/>
            <a:ext cx="12564426" cy="6767384"/>
          </a:xfrm>
        </p:spPr>
      </p:pic>
    </p:spTree>
    <p:extLst>
      <p:ext uri="{BB962C8B-B14F-4D97-AF65-F5344CB8AC3E}">
        <p14:creationId xmlns:p14="http://schemas.microsoft.com/office/powerpoint/2010/main" val="42093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37070"/>
            <a:ext cx="12126097" cy="6820930"/>
          </a:xfrm>
        </p:spPr>
      </p:pic>
    </p:spTree>
    <p:extLst>
      <p:ext uri="{BB962C8B-B14F-4D97-AF65-F5344CB8AC3E}">
        <p14:creationId xmlns:p14="http://schemas.microsoft.com/office/powerpoint/2010/main" val="10707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" y="30185"/>
            <a:ext cx="11961341" cy="6683353"/>
          </a:xfrm>
        </p:spPr>
      </p:pic>
    </p:spTree>
    <p:extLst>
      <p:ext uri="{BB962C8B-B14F-4D97-AF65-F5344CB8AC3E}">
        <p14:creationId xmlns:p14="http://schemas.microsoft.com/office/powerpoint/2010/main" val="38888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259" y="142060"/>
            <a:ext cx="10124303" cy="53344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Становление ведения лабораторных документов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01363"/>
            <a:ext cx="2494175" cy="3888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63" y="672757"/>
            <a:ext cx="3373137" cy="33731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0" y="637060"/>
            <a:ext cx="4594098" cy="9355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86" y="1526816"/>
            <a:ext cx="5613727" cy="1742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5" y="2659407"/>
            <a:ext cx="5731508" cy="17640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50" y="4120320"/>
            <a:ext cx="3904703" cy="2294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270" y="3810331"/>
            <a:ext cx="3244769" cy="20425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0513" y="4454061"/>
            <a:ext cx="3411897" cy="2148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Выгнутая влево стрелка 2"/>
          <p:cNvSpPr/>
          <p:nvPr/>
        </p:nvSpPr>
        <p:spPr>
          <a:xfrm rot="18758401">
            <a:off x="1422102" y="4568978"/>
            <a:ext cx="504066" cy="13969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514772">
            <a:off x="6590092" y="5688733"/>
            <a:ext cx="970846" cy="10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5"/>
            <a:ext cx="11972131" cy="6734324"/>
          </a:xfrm>
        </p:spPr>
      </p:pic>
    </p:spTree>
    <p:extLst>
      <p:ext uri="{BB962C8B-B14F-4D97-AF65-F5344CB8AC3E}">
        <p14:creationId xmlns:p14="http://schemas.microsoft.com/office/powerpoint/2010/main" val="36880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11650"/>
            <a:ext cx="12171286" cy="6846349"/>
          </a:xfrm>
        </p:spPr>
      </p:pic>
    </p:spTree>
    <p:extLst>
      <p:ext uri="{BB962C8B-B14F-4D97-AF65-F5344CB8AC3E}">
        <p14:creationId xmlns:p14="http://schemas.microsoft.com/office/powerpoint/2010/main" val="3982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" y="740229"/>
            <a:ext cx="11041828" cy="611777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40375" y="129012"/>
            <a:ext cx="10515600" cy="9324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Вариант ф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ормирования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отчетов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83771"/>
            <a:ext cx="11591109" cy="5995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ЛИС позволяет:</a:t>
            </a:r>
          </a:p>
          <a:p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втоматизировать внутренний и внешний контроли качества;</a:t>
            </a:r>
          </a:p>
          <a:p>
            <a:r>
              <a:rPr lang="ru-RU" dirty="0" smtClean="0"/>
              <a:t>Минимизировать ошибки на </a:t>
            </a:r>
            <a:r>
              <a:rPr lang="ru-RU" dirty="0" err="1" smtClean="0"/>
              <a:t>преаналитическом</a:t>
            </a:r>
            <a:r>
              <a:rPr lang="ru-RU" dirty="0" smtClean="0"/>
              <a:t> этапе за счет технологии штрих-кодирования образцов, использования единой идентификационной базы и многоуровневого контроля выдачи результатов;</a:t>
            </a:r>
          </a:p>
          <a:p>
            <a:r>
              <a:rPr lang="ru-RU" dirty="0" smtClean="0"/>
              <a:t>Оптимизировать работу персонала и аналитического оборудования;</a:t>
            </a:r>
          </a:p>
          <a:p>
            <a:r>
              <a:rPr lang="ru-RU" dirty="0" smtClean="0"/>
              <a:t>Улучшить аналитику адекватности выполняемого спектра исследований;</a:t>
            </a:r>
          </a:p>
          <a:p>
            <a:r>
              <a:rPr lang="ru-RU" dirty="0" smtClean="0"/>
              <a:t>Сократить сроки получения результатов лечащим врачом и тем самым увеличить скорость принятия решения по адекватной терапии или ее коррекции;</a:t>
            </a:r>
          </a:p>
          <a:p>
            <a:r>
              <a:rPr lang="ru-RU" dirty="0" smtClean="0"/>
              <a:t>Упростить ведение статистической и отчетной документации в лаборатории и другое…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0375" y="129012"/>
            <a:ext cx="10515600" cy="93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3391" y="232235"/>
            <a:ext cx="10515600" cy="93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421" y="3830593"/>
            <a:ext cx="5560541" cy="20429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1" i="1" dirty="0" err="1"/>
              <a:t>Шитикова</a:t>
            </a:r>
            <a:r>
              <a:rPr lang="ru-RU" sz="2600" b="1" i="1" dirty="0"/>
              <a:t> Мария Григорьевна</a:t>
            </a:r>
            <a:br>
              <a:rPr lang="ru-RU" sz="2600" b="1" i="1" dirty="0"/>
            </a:br>
            <a:endParaRPr lang="en-US" sz="2600" b="1" i="1" dirty="0"/>
          </a:p>
          <a:p>
            <a:pPr algn="l"/>
            <a:r>
              <a:rPr lang="ru-RU" b="1" i="1" dirty="0"/>
              <a:t>Врач КЛД (заведующий лабораторией) клинико-диагностической </a:t>
            </a:r>
            <a:r>
              <a:rPr lang="ru-RU" b="1" i="1" dirty="0" smtClean="0"/>
              <a:t>лаборатории</a:t>
            </a:r>
          </a:p>
          <a:p>
            <a:pPr algn="l"/>
            <a:endParaRPr lang="ru-RU" b="1" i="1" dirty="0"/>
          </a:p>
          <a:p>
            <a:pPr algn="l"/>
            <a:r>
              <a:rPr lang="ru-RU" b="1" i="1" smtClean="0"/>
              <a:t> +375172871054</a:t>
            </a:r>
            <a:endParaRPr lang="en-US" b="1" i="1" dirty="0"/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042" y="6134837"/>
            <a:ext cx="3002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/>
              <a:t>mshytikova@gmail.com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6623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70896" y="1947067"/>
            <a:ext cx="6705600" cy="431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2" y="6400801"/>
            <a:ext cx="11071654" cy="1996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*специализированное прикладное программное обеспечение-СППО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4518454" y="833274"/>
            <a:ext cx="2858529" cy="2092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СППО* «Клинические отделения"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741" y="130346"/>
            <a:ext cx="10962503" cy="76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Структура автоматизированной информационно-аналитической системы (АИАС)«Клиника»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942170" y="3060142"/>
            <a:ext cx="3109782" cy="2092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СППО* «Лаборатория»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7794" y="3125165"/>
            <a:ext cx="3097428" cy="2092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СППО* «Диагностика»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5222" y="312516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YS Text"/>
              </a:rPr>
              <a:t>Объединенный институт </a:t>
            </a:r>
            <a:endParaRPr lang="ru-RU" sz="2400" b="1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проблем информатики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 </a:t>
            </a:r>
            <a:endParaRPr lang="ru-RU" sz="2400" b="1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Национальной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 академии </a:t>
            </a:r>
            <a:endParaRPr lang="en-US" sz="2400" b="1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наук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Беларуси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 </a:t>
            </a:r>
            <a:endParaRPr lang="ru-RU" sz="2400" b="1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(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ОИПИ НАН Беларуси) 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3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Уровни пользователей АИАС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«Клиника»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6" y="1264031"/>
            <a:ext cx="3867690" cy="314368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12609" y="1264031"/>
            <a:ext cx="7505495" cy="54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Системный администратор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(от разработчика ПО)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Системный администратор (сотрудник отдела АСУ РНПЦДОГИ)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Пользователь с расширенными правами (заведующий отделения)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Пользователь с базовым доступом (врач КЛД)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Пользователь с ограниченным доступом (фельдшер-лаборант)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3" y="150941"/>
            <a:ext cx="10515600" cy="77169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частие ЛИС в лабораторной деятельности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27" y="922638"/>
            <a:ext cx="11582400" cy="5667632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 err="1" smtClean="0">
                <a:solidFill>
                  <a:schemeClr val="accent1">
                    <a:lumMod val="75000"/>
                  </a:schemeClr>
                </a:solidFill>
              </a:rPr>
              <a:t>Преаналитический</a:t>
            </a:r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</a:rPr>
              <a:t> этап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(создание электронных направлений,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штрих-кодов и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стикеров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</a:rPr>
              <a:t>Аналитический этап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(автоматическая подача информации на анализатор, контроль всех этапов выполнения исследования)</a:t>
            </a:r>
            <a:endParaRPr lang="ru-RU" sz="43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200" b="1" dirty="0" err="1" smtClean="0">
                <a:solidFill>
                  <a:schemeClr val="accent1">
                    <a:lumMod val="75000"/>
                  </a:schemeClr>
                </a:solidFill>
              </a:rPr>
              <a:t>Постаналитический</a:t>
            </a:r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</a:rPr>
              <a:t> этап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(формирование результата и отчета исследования, отправка в электронную карту пациента, формирование статистики по исследованиям, возможность контролировать динамику результатов, формирование статистической отчетности работы лаборатории)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87" y="71511"/>
            <a:ext cx="10515600" cy="80933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 в систему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878742"/>
            <a:ext cx="11845955" cy="10924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19" y="1688076"/>
            <a:ext cx="4782217" cy="24292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6" y="3080358"/>
            <a:ext cx="8068801" cy="32008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07" y="5623552"/>
            <a:ext cx="10637240" cy="11067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Стрелка углом 4"/>
          <p:cNvSpPr/>
          <p:nvPr/>
        </p:nvSpPr>
        <p:spPr>
          <a:xfrm rot="5400000">
            <a:off x="7053080" y="4545887"/>
            <a:ext cx="1262924" cy="892405"/>
          </a:xfrm>
          <a:prstGeom prst="bentArrow">
            <a:avLst>
              <a:gd name="adj1" fmla="val 25000"/>
              <a:gd name="adj2" fmla="val 27024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39" y="146161"/>
            <a:ext cx="2726434" cy="22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037"/>
            <a:ext cx="12016260" cy="71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1"/>
            <a:ext cx="12051957" cy="6815411"/>
          </a:xfrm>
        </p:spPr>
      </p:pic>
    </p:spTree>
    <p:extLst>
      <p:ext uri="{BB962C8B-B14F-4D97-AF65-F5344CB8AC3E}">
        <p14:creationId xmlns:p14="http://schemas.microsoft.com/office/powerpoint/2010/main" val="2487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665" y="90616"/>
            <a:ext cx="12134335" cy="6767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488</Words>
  <Application>Microsoft Office PowerPoint</Application>
  <PresentationFormat>Широкоэкранный</PresentationFormat>
  <Paragraphs>79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YS Text</vt:lpstr>
      <vt:lpstr>Тема Office</vt:lpstr>
      <vt:lpstr>Опыт применения лабораторной информационной системы в практике лечебного учреждения </vt:lpstr>
      <vt:lpstr>Становление ведения лабораторных документов</vt:lpstr>
      <vt:lpstr>*специализированное прикладное программное обеспечение-СППО</vt:lpstr>
      <vt:lpstr>Уровни пользователей АИАС «Клиника» </vt:lpstr>
      <vt:lpstr>Участие ЛИС в лабораторной деятельности</vt:lpstr>
      <vt:lpstr>Вход в систему</vt:lpstr>
      <vt:lpstr>Презентация PowerPoint</vt:lpstr>
      <vt:lpstr>Презентация PowerPoint</vt:lpstr>
      <vt:lpstr>Презентация PowerPoint</vt:lpstr>
      <vt:lpstr>Цветовые обозначения статуса исследования:</vt:lpstr>
      <vt:lpstr>Презентация PowerPoint</vt:lpstr>
      <vt:lpstr>Презентация PowerPoint</vt:lpstr>
      <vt:lpstr>Цветовые обозначения статуса исследования (аналитический этап):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формирования отчетов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применения лабораторной информационной системы в практике лечебного учреждения</dc:title>
  <dc:creator>Labzhernosek</dc:creator>
  <cp:lastModifiedBy>Labzhernosek</cp:lastModifiedBy>
  <cp:revision>75</cp:revision>
  <dcterms:created xsi:type="dcterms:W3CDTF">2022-11-28T15:00:34Z</dcterms:created>
  <dcterms:modified xsi:type="dcterms:W3CDTF">2022-12-09T15:12:47Z</dcterms:modified>
</cp:coreProperties>
</file>