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72" r:id="rId2"/>
    <p:sldId id="260" r:id="rId3"/>
    <p:sldId id="257" r:id="rId4"/>
    <p:sldId id="274" r:id="rId5"/>
    <p:sldId id="261" r:id="rId6"/>
    <p:sldId id="259" r:id="rId7"/>
    <p:sldId id="262" r:id="rId8"/>
    <p:sldId id="275" r:id="rId9"/>
    <p:sldId id="263" r:id="rId10"/>
    <p:sldId id="264" r:id="rId11"/>
    <p:sldId id="271" r:id="rId12"/>
    <p:sldId id="265" r:id="rId13"/>
    <p:sldId id="270" r:id="rId14"/>
    <p:sldId id="266" r:id="rId15"/>
    <p:sldId id="267" r:id="rId16"/>
    <p:sldId id="268" r:id="rId17"/>
    <p:sldId id="256" r:id="rId18"/>
    <p:sldId id="269" r:id="rId19"/>
    <p:sldId id="258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071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7646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61420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727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25756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2660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672631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525236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30129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6742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49154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47849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55669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089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33129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97994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5768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43A8DC-D88C-4BE7-A98C-456B0A2F2804}" type="datetimeFigureOut">
              <a:rPr lang="ru-BY" smtClean="0"/>
              <a:t>28.10.2020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5EFCBF7-440C-468F-961C-927C1188C7A0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917294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7D3C1C-19BD-4952-8C6D-A62AAC59C1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687" y="1710268"/>
            <a:ext cx="7583648" cy="1303866"/>
          </a:xfrm>
        </p:spPr>
        <p:txBody>
          <a:bodyPr>
            <a:normAutofit/>
          </a:bodyPr>
          <a:lstStyle/>
          <a:p>
            <a:pPr algn="ctr"/>
            <a:r>
              <a:rPr lang="ru-RU" sz="6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Парогенераторы</a:t>
            </a:r>
            <a:endParaRPr lang="ru-BY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A28ADC-7F45-4935-A4DD-F548DD1A6B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1432" y="3590488"/>
            <a:ext cx="8380602" cy="2374084"/>
          </a:xfrm>
        </p:spPr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</a:rPr>
              <a:t>Подготовила: врач-психиатр-нарколог УЗ ГКНД ПНО</a:t>
            </a:r>
          </a:p>
          <a:p>
            <a:pPr algn="r"/>
            <a:r>
              <a:rPr lang="ru-RU" dirty="0">
                <a:solidFill>
                  <a:schemeClr val="bg1"/>
                </a:solidFill>
              </a:rPr>
              <a:t>Михайловская Анастасия Эдуардовна</a:t>
            </a:r>
            <a:endParaRPr lang="ru-BY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51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38617-DC01-4FD9-A2A3-BEB0CC289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957" y="1887524"/>
            <a:ext cx="9622173" cy="2944535"/>
          </a:xfrm>
        </p:spPr>
        <p:txBody>
          <a:bodyPr>
            <a:noAutofit/>
          </a:bodyPr>
          <a:lstStyle/>
          <a:p>
            <a:r>
              <a:rPr lang="ru-BY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настоящее время в таких странах как Канада, Бразилия, Турция, Дания, Италия, Норвегия, Уругвай, Австралия, Иордания, Таиланд реклама, как и реализация электронных сигарет, запрещена на законодательном уровне.</a:t>
            </a:r>
            <a:br>
              <a:rPr lang="ru-BY" sz="40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37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4630072-B80D-4B43-AB7D-1A9410CC90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358" y="727745"/>
            <a:ext cx="7442236" cy="4965367"/>
          </a:xfrm>
        </p:spPr>
      </p:pic>
    </p:spTree>
    <p:extLst>
      <p:ext uri="{BB962C8B-B14F-4D97-AF65-F5344CB8AC3E}">
        <p14:creationId xmlns:p14="http://schemas.microsoft.com/office/powerpoint/2010/main" val="2174699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157973-8BF4-42E1-A064-C886E818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344" y="1291905"/>
            <a:ext cx="9848676" cy="488239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</a:pPr>
            <a:r>
              <a:rPr lang="ru-BY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Главная опасность </a:t>
            </a:r>
            <a:r>
              <a:rPr lang="ru-BY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вапорайзеров</a:t>
            </a:r>
            <a:r>
              <a:rPr lang="ru-BY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кроется в составе жидкости для их заправки, в которой содержатся:</a:t>
            </a:r>
            <a:br>
              <a:rPr lang="ru-BY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мощные канцерогены </a:t>
            </a:r>
            <a:r>
              <a:rPr lang="ru-BY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нитрозамин</a:t>
            </a:r>
            <a:r>
              <a:rPr lang="ru-BY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BY" sz="28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диэтиленгликоль</a:t>
            </a:r>
            <a:r>
              <a:rPr lang="ru-BY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Ученые доказали, что их содержание примерно в десять раз больше, чем в обычных сигаретах;</a:t>
            </a:r>
            <a:br>
              <a:rPr lang="ru-BY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800" b="1" i="1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формальдегид</a:t>
            </a:r>
            <a:r>
              <a:rPr lang="ru-BY" sz="28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ядовитое и высокотоксичное соединение, отравление которым может закончиться летальным исходом;</a:t>
            </a:r>
            <a:br>
              <a:rPr lang="ru-RU" sz="28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BY" sz="2800" b="1" i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ацетальдегид</a:t>
            </a:r>
            <a:r>
              <a:rPr lang="ru-BY" sz="2800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это канцероген, который не только отравляет организм, но и формирует привыкание (зависимость) к курению, а также повышает риск развития </a:t>
            </a:r>
            <a:r>
              <a:rPr lang="ru-BY" sz="2800" b="1" i="1" u="sng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болезни Альцгеймера</a:t>
            </a:r>
            <a:r>
              <a:rPr lang="ru-BY" sz="2800" b="1" i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BY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BY" sz="2800" dirty="0">
                <a:solidFill>
                  <a:schemeClr val="accent6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66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A16F6DE7-C354-42B5-BF9B-649A83B04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736" y="769689"/>
            <a:ext cx="9751202" cy="5119381"/>
          </a:xfrm>
        </p:spPr>
      </p:pic>
    </p:spTree>
    <p:extLst>
      <p:ext uri="{BB962C8B-B14F-4D97-AF65-F5344CB8AC3E}">
        <p14:creationId xmlns:p14="http://schemas.microsoft.com/office/powerpoint/2010/main" val="421104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A09007-1878-4028-92CE-A61D6EA5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1964" y="1996581"/>
            <a:ext cx="10016454" cy="2575419"/>
          </a:xfrm>
        </p:spPr>
        <p:txBody>
          <a:bodyPr>
            <a:normAutofit/>
          </a:bodyPr>
          <a:lstStyle/>
          <a:p>
            <a:pPr algn="ctr"/>
            <a:r>
              <a:rPr lang="ru-BY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Электронные</a:t>
            </a:r>
            <a:r>
              <a:rPr lang="ru-BY" sz="4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BY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сигареты</a:t>
            </a:r>
            <a:r>
              <a:rPr lang="ru-BY" sz="4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BY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</a:t>
            </a:r>
            <a:r>
              <a:rPr lang="ru-BY" sz="4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BY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никотина</a:t>
            </a:r>
            <a:r>
              <a:rPr lang="ru-RU" sz="4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BY" sz="4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990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3352DE-B55C-4FE8-9CBF-E77AD7BFE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505" y="1090570"/>
            <a:ext cx="10989578" cy="4848836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Мнимая безопасность для здоровья формирует стойкое привыкание (равно зависимость), причем как на физическом, так и на психологическом уровне;</a:t>
            </a:r>
            <a:br>
              <a:rPr lang="ru-RU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BY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Из-за нехватки привычных для курильщика ощущений насыщения никотином, человек начинает «парить» чаще и больше;</a:t>
            </a:r>
            <a:br>
              <a:rPr lang="ru-RU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BY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Легкие человека травмируются как при курении обычных сигарет, так и электронных. Чем чаще парильщик использует </a:t>
            </a:r>
            <a:r>
              <a:rPr lang="ru-BY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вейп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тем больше вреда он наносит своей дыхательной системе.</a:t>
            </a:r>
            <a:br>
              <a:rPr lang="ru-BY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51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EBDEE-B5A3-43AD-815C-DD3BFA6E3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" y="-125835"/>
            <a:ext cx="10779854" cy="652663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Жидкости без никотина все равно содержат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пропиленгликоль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который при нагревании негативно влияет на органы дыхания, а также способствует развитию или обострению многих тяжелых заболеваний (</a:t>
            </a:r>
            <a:r>
              <a:rPr lang="ru-BY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астма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BY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отек легких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BY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бронхит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хроническая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обструктивная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болезнь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легких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BY" sz="2400" b="1" i="1" u="sng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аллергия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бронхоспазм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BY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Содержащейся в </a:t>
            </a:r>
            <a:r>
              <a:rPr lang="ru-BY" sz="24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безникотиновых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жидкостях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глицерин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наносит вред кровообращению.</a:t>
            </a:r>
            <a:b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первый взгляд полностью безопасный состав жидкости для электронных сигарет без </a:t>
            </a:r>
            <a:r>
              <a:rPr lang="ru-BY" sz="2400" b="1" i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никотина</a:t>
            </a:r>
            <a:r>
              <a:rPr lang="ru-BY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трансформируется в сильные ядовитые соединения (канцерогены, альдегиды) при температурном воздействии.</a:t>
            </a:r>
            <a:br>
              <a:rPr lang="ru-BY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8037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4AE0D889-3229-476E-8AC1-BA13A2E462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408" y="497779"/>
            <a:ext cx="3650782" cy="5436491"/>
          </a:xfrm>
        </p:spPr>
      </p:pic>
    </p:spTree>
    <p:extLst>
      <p:ext uri="{BB962C8B-B14F-4D97-AF65-F5344CB8AC3E}">
        <p14:creationId xmlns:p14="http://schemas.microsoft.com/office/powerpoint/2010/main" val="1748284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974D1B8-F45B-45B6-BD49-46EB9715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895" y="1157681"/>
            <a:ext cx="11585197" cy="483671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Bef>
                <a:spcPts val="1500"/>
              </a:spcBef>
              <a:spcAft>
                <a:spcPts val="1500"/>
              </a:spcAft>
              <a:tabLst>
                <a:tab pos="457200" algn="l"/>
              </a:tabLst>
            </a:pPr>
            <a:r>
              <a:rPr lang="ru-BY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Ученые и медики абсолютно не поддерживают доводы парильщиков, хотя и принимают некоторые плюсы электронных сигарет и не берутся однозначно утверждать, что </a:t>
            </a:r>
            <a:r>
              <a:rPr lang="ru-BY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вейпы</a:t>
            </a:r>
            <a:r>
              <a:rPr lang="ru-BY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  </a:t>
            </a:r>
            <a:r>
              <a:rPr lang="ru-BY" sz="2800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никотинсодержащие</a:t>
            </a:r>
            <a:r>
              <a:rPr lang="ru-BY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жидкости вреднее обычных сигарет. К сожалению, на вопрос о том, какие менее вредны сигареты, а какие более нет однозначного ответа.</a:t>
            </a:r>
            <a:br>
              <a:rPr lang="ru-BY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дело в том, что в принципе курение или парение (абсолютно не важно, как называть этот процесс) наносит организму человека непоправимый вред. Поэтому лучше сто раз подумать, чем попасть в пожизненную зависимость от обычной или электронной сигареты.</a:t>
            </a:r>
            <a:br>
              <a:rPr lang="ru-BY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511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D55D7B9E-CEF2-4C1A-A282-714F97DBA6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993" y="1499532"/>
            <a:ext cx="5115195" cy="3614738"/>
          </a:xfrm>
        </p:spPr>
      </p:pic>
    </p:spTree>
    <p:extLst>
      <p:ext uri="{BB962C8B-B14F-4D97-AF65-F5344CB8AC3E}">
        <p14:creationId xmlns:p14="http://schemas.microsoft.com/office/powerpoint/2010/main" val="154146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F129809-D60E-4AB1-9299-F4DE406C8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187" y="612396"/>
            <a:ext cx="9454392" cy="4840447"/>
          </a:xfrm>
        </p:spPr>
        <p:txBody>
          <a:bodyPr>
            <a:noAutofit/>
          </a:bodyPr>
          <a:lstStyle/>
          <a:p>
            <a:r>
              <a:rPr lang="ru-BY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Электронная сигарета, парогенератор, </a:t>
            </a:r>
            <a:r>
              <a:rPr lang="ru-BY" sz="4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вапорайзер</a:t>
            </a:r>
            <a:r>
              <a:rPr lang="ru-BY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или </a:t>
            </a:r>
            <a:r>
              <a:rPr lang="ru-BY" sz="4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вейп</a:t>
            </a:r>
            <a:r>
              <a:rPr lang="ru-BY" sz="4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это устройство, которое создаёт высокодисперсный аэрозоль, простыми словами пар, предназначенный для вдыхания.</a:t>
            </a:r>
            <a:endParaRPr lang="ru-BY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66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77BB9-0FA4-4452-8E66-08AC83CE4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6520" y="4546832"/>
            <a:ext cx="7835319" cy="188752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здоровы! </a:t>
            </a:r>
            <a:endParaRPr lang="ru-BY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7C8F6BD-D563-4767-BCAA-3D11A8FA91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851" y="299368"/>
            <a:ext cx="6047419" cy="4187964"/>
          </a:xfrm>
        </p:spPr>
      </p:pic>
    </p:spTree>
    <p:extLst>
      <p:ext uri="{BB962C8B-B14F-4D97-AF65-F5344CB8AC3E}">
        <p14:creationId xmlns:p14="http://schemas.microsoft.com/office/powerpoint/2010/main" val="1482133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1043019-B75B-4927-9527-1E328A7BD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4821" y="1440808"/>
            <a:ext cx="3628310" cy="3614738"/>
          </a:xfrm>
        </p:spPr>
      </p:pic>
    </p:spTree>
    <p:extLst>
      <p:ext uri="{BB962C8B-B14F-4D97-AF65-F5344CB8AC3E}">
        <p14:creationId xmlns:p14="http://schemas.microsoft.com/office/powerpoint/2010/main" val="2458136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231917BF-AB53-4C70-B1CA-EFCF491E2E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083" y="442520"/>
            <a:ext cx="7296817" cy="5746244"/>
          </a:xfrm>
        </p:spPr>
      </p:pic>
    </p:spTree>
    <p:extLst>
      <p:ext uri="{BB962C8B-B14F-4D97-AF65-F5344CB8AC3E}">
        <p14:creationId xmlns:p14="http://schemas.microsoft.com/office/powerpoint/2010/main" val="4279092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E9C4A0-5AA5-4F61-AEE6-455BF34E4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294" y="964734"/>
            <a:ext cx="8565161" cy="4320330"/>
          </a:xfrm>
        </p:spPr>
        <p:txBody>
          <a:bodyPr>
            <a:noAutofit/>
          </a:bodyPr>
          <a:lstStyle/>
          <a:p>
            <a:r>
              <a:rPr lang="ru-BY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Рекламщики делали ставки еще и на тех людей, которые хотели бы бросить курить. Предполагалось, что польза электронных сигарет заключается в том, что они помогают избавиться от никотиновой зависимости.</a:t>
            </a:r>
            <a:br>
              <a:rPr lang="ru-BY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2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 descr="Изображение выглядит как мужчина, человек, зубы, зубная щетка&#10;&#10;Автоматически созданное описание">
            <a:extLst>
              <a:ext uri="{FF2B5EF4-FFF2-40B4-BE49-F238E27FC236}">
                <a16:creationId xmlns:a16="http://schemas.microsoft.com/office/drawing/2014/main" id="{8D192F89-272C-4EA4-B831-1BC3C91C52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42" y="639147"/>
            <a:ext cx="7581204" cy="5049082"/>
          </a:xfrm>
        </p:spPr>
      </p:pic>
    </p:spTree>
    <p:extLst>
      <p:ext uri="{BB962C8B-B14F-4D97-AF65-F5344CB8AC3E}">
        <p14:creationId xmlns:p14="http://schemas.microsoft.com/office/powerpoint/2010/main" val="48728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347CB-D2B7-4F8C-9FAE-F3757814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66" y="1090569"/>
            <a:ext cx="9018165" cy="4555222"/>
          </a:xfrm>
        </p:spPr>
        <p:txBody>
          <a:bodyPr>
            <a:noAutofit/>
          </a:bodyPr>
          <a:lstStyle/>
          <a:p>
            <a:r>
              <a:rPr lang="ru-BY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Однако еще в 2008 году Всемирная организация здравоохранения (далее ВОЗ) заявила, что нет никакой научной обоснованности заявлений производителей насчет того, что их товар эффективен в </a:t>
            </a:r>
            <a:r>
              <a:rPr lang="ru-BY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никотинозамещающей</a:t>
            </a:r>
            <a:r>
              <a:rPr lang="ru-BY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терапии.</a:t>
            </a:r>
            <a:br>
              <a:rPr lang="ru-BY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7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EC6FF607-3A62-4753-9B11-42A92BA23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91" y="442518"/>
            <a:ext cx="7558668" cy="5698074"/>
          </a:xfrm>
        </p:spPr>
      </p:pic>
    </p:spTree>
    <p:extLst>
      <p:ext uri="{BB962C8B-B14F-4D97-AF65-F5344CB8AC3E}">
        <p14:creationId xmlns:p14="http://schemas.microsoft.com/office/powerpoint/2010/main" val="363030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FDBEC9-AF41-4E58-A1FB-9EB063394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34" y="1921080"/>
            <a:ext cx="9538282" cy="3800212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ru-BY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следует запретить свободную продажу жидкостей с различными вкусовыми добавками, так как они повышают привлекательность </a:t>
            </a:r>
            <a:r>
              <a:rPr lang="ru-BY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вейпов</a:t>
            </a:r>
            <a:r>
              <a:rPr lang="ru-BY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BY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достаточных доказательств того, что парогенераторы помогают курильщикам справиться с никотиновой зависимостью;</a:t>
            </a:r>
            <a:br>
              <a:rPr lang="ru-BY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BY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 достаточных доказательств того, что парогенераторы помогают курильщикам справиться с никотиновой зависимостью;</a:t>
            </a:r>
            <a:br>
              <a:rPr lang="ru-BY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BY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BY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4317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229</TotalTime>
  <Words>538</Words>
  <Application>Microsoft Office PowerPoint</Application>
  <PresentationFormat>Широкоэкранный</PresentationFormat>
  <Paragraphs>14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Times New Roman</vt:lpstr>
      <vt:lpstr>Wingdings 3</vt:lpstr>
      <vt:lpstr>Сектор</vt:lpstr>
      <vt:lpstr>Парогенераторы</vt:lpstr>
      <vt:lpstr>Электронная сигарета, парогенератор, вапорайзер или вейп – это устройство, которое создаёт высокодисперсный аэрозоль, простыми словами пар, предназначенный для вдыхания.</vt:lpstr>
      <vt:lpstr>Презентация PowerPoint</vt:lpstr>
      <vt:lpstr>Презентация PowerPoint</vt:lpstr>
      <vt:lpstr>Рекламщики делали ставки еще и на тех людей, которые хотели бы бросить курить. Предполагалось, что польза электронных сигарет заключается в том, что они помогают избавиться от никотиновой зависимости. </vt:lpstr>
      <vt:lpstr>Презентация PowerPoint</vt:lpstr>
      <vt:lpstr>Однако еще в 2008 году Всемирная организация здравоохранения (далее ВОЗ) заявила, что нет никакой научной обоснованности заявлений производителей насчет того, что их товар эффективен в никотинозамещающей терапии. </vt:lpstr>
      <vt:lpstr>Презентация PowerPoint</vt:lpstr>
      <vt:lpstr>следует запретить свободную продажу жидкостей с различными вкусовыми добавками, так как они повышают привлекательность вейпов;  нет достаточных доказательств того, что парогенераторы помогают курильщикам справиться с никотиновой зависимостью;  нет достаточных доказательств того, что парогенераторы помогают курильщикам справиться с никотиновой зависимостью;  </vt:lpstr>
      <vt:lpstr>В настоящее время в таких странах как Канада, Бразилия, Турция, Дания, Италия, Норвегия, Уругвай, Австралия, Иордания, Таиланд реклама, как и реализация электронных сигарет, запрещена на законодательном уровне. </vt:lpstr>
      <vt:lpstr>Презентация PowerPoint</vt:lpstr>
      <vt:lpstr>Главная опасность вапорайзеров кроется в составе жидкости для их заправки, в которой содержатся: мощные канцерогены нитрозамин и диэтиленгликоль. Ученые доказали, что их содержание примерно в десять раз больше, чем в обычных сигаретах; формальдегид, ядовитое и высокотоксичное соединение, отравление которым может закончиться летальным исходом; ацетальдегид – это канцероген, который не только отравляет организм, но и формирует привыкание (зависимость) к курению, а также повышает риск развития болезни Альцгеймера.  </vt:lpstr>
      <vt:lpstr>Презентация PowerPoint</vt:lpstr>
      <vt:lpstr>Электронные сигареты без никотина  </vt:lpstr>
      <vt:lpstr>Мнимая безопасность для здоровья формирует стойкое привыкание (равно зависимость), причем как на физическом, так и на психологическом уровне;  Из-за нехватки привычных для курильщика ощущений насыщения никотином, человек начинает «парить» чаще и больше;  Легкие человека травмируются как при курении обычных сигарет, так и электронных. Чем чаще парильщик использует вейп, тем больше вреда он наносит своей дыхательной системе. </vt:lpstr>
      <vt:lpstr>Жидкости без никотина все равно содержат пропиленгликоль, который при нагревании негативно влияет на органы дыхания, а также способствует развитию или обострению многих тяжелых заболеваний (астма, отек легких, бронхит, хроническая обструктивная болезнь легких, аллергия, бронхоспазм). Содержащейся в безникотиновых жидкостях глицерин наносит вред кровообращению. На первый взгляд полностью безопасный состав жидкости для электронных сигарет без никотина трансформируется в сильные ядовитые соединения (канцерогены, альдегиды) при температурном воздействии. </vt:lpstr>
      <vt:lpstr>Презентация PowerPoint</vt:lpstr>
      <vt:lpstr>Ученые и медики абсолютно не поддерживают доводы парильщиков, хотя и принимают некоторые плюсы электронных сигарет и не берутся однозначно утверждать, что вейпы и  никотинсодержащие жидкости вреднее обычных сигарет. К сожалению, на вопрос о том, какие менее вредны сигареты, а какие более нет однозначного ответа. Все дело в том, что в принципе курение или парение (абсолютно не важно, как называть этот процесс) наносит организму человека непоправимый вред. Поэтому лучше сто раз подумать, чем попасть в пожизненную зависимость от обычной или электронной сигареты. </vt:lpstr>
      <vt:lpstr>Презентация PowerPoint</vt:lpstr>
      <vt:lpstr>Будьте здоровы!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15</cp:revision>
  <dcterms:created xsi:type="dcterms:W3CDTF">2020-10-21T14:53:04Z</dcterms:created>
  <dcterms:modified xsi:type="dcterms:W3CDTF">2020-10-28T15:28:32Z</dcterms:modified>
</cp:coreProperties>
</file>