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sldIdLst>
    <p:sldId id="256" r:id="rId3"/>
    <p:sldId id="285" r:id="rId4"/>
    <p:sldId id="286" r:id="rId5"/>
    <p:sldId id="302" r:id="rId6"/>
    <p:sldId id="287" r:id="rId7"/>
    <p:sldId id="303" r:id="rId8"/>
    <p:sldId id="291" r:id="rId9"/>
    <p:sldId id="304" r:id="rId10"/>
    <p:sldId id="295" r:id="rId11"/>
    <p:sldId id="299" r:id="rId12"/>
    <p:sldId id="298" r:id="rId13"/>
    <p:sldId id="300" r:id="rId14"/>
    <p:sldId id="301" r:id="rId15"/>
    <p:sldId id="294" r:id="rId16"/>
    <p:sldId id="293" r:id="rId17"/>
    <p:sldId id="296" r:id="rId18"/>
    <p:sldId id="305" r:id="rId19"/>
    <p:sldId id="292" r:id="rId20"/>
    <p:sldId id="288" r:id="rId21"/>
    <p:sldId id="290" r:id="rId22"/>
    <p:sldId id="306" r:id="rId23"/>
    <p:sldId id="289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F0"/>
    <a:srgbClr val="DADAE6"/>
    <a:srgbClr val="EDEDF5"/>
    <a:srgbClr val="607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A1A5D-5A81-47DB-BE2C-03E0990F0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9431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18D89D-FEB0-4064-AD3B-357BF020B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08CCA0-7AC9-4458-99BC-25257703B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985775-DA12-4519-AD4E-BF0D8B5A28A2}" type="datetimeFigureOut">
              <a:rPr lang="ru-RU" smtClean="0"/>
              <a:pPr/>
              <a:t>26.08.2022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7410E7-85CD-46DA-BC17-90383213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C549DF-D60D-41D0-9ADE-DA8EA16A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F1CE1-AE97-4474-A621-9FAA4F63F5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65543"/>
      </p:ext>
    </p:extLst>
  </p:cSld>
  <p:clrMapOvr>
    <a:masterClrMapping/>
  </p:clrMapOvr>
  <p:transition spd="slow" advTm="1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3F95C-774F-4E30-AE17-04AC0612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A740606-3AD8-42ED-B129-A3DEC06B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7C616E-EC5D-4161-B871-4DBFA23F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7A186C-6BE5-484A-94F6-B5CFB1FB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219265"/>
      </p:ext>
    </p:extLst>
  </p:cSld>
  <p:clrMapOvr>
    <a:masterClrMapping/>
  </p:clrMapOvr>
  <p:transition spd="slow" advTm="1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4059D37-F92B-4726-A34B-164AC46F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EB8A300-DCC2-4DBC-89F3-19460679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E01FBC-E1B1-44CF-B5F4-B0621F58B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77283"/>
      </p:ext>
    </p:extLst>
  </p:cSld>
  <p:clrMapOvr>
    <a:masterClrMapping/>
  </p:clrMapOvr>
  <p:transition spd="slow" advTm="1500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CDE81A-B789-490D-9823-1DCB79555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3DE41-335B-4255-BD1B-1BD5FD76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CDC965-EE27-49DE-926C-3E4E5F353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87F107-3B06-47AE-890B-4028A5F7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E7A224-216B-43E1-A95E-10F95BB0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BF9C8F-012F-410C-9624-42ADB56B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814661"/>
      </p:ext>
    </p:extLst>
  </p:cSld>
  <p:clrMapOvr>
    <a:masterClrMapping/>
  </p:clrMapOvr>
  <p:transition spd="slow" advTm="15000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FA0CA-376B-46DC-813B-5E5FBFAAC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EBA494-E82E-4757-A3C0-955EA65D1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117C38-1525-4DAA-A6A8-79732457C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361C5-F126-4C0B-AE3A-2CBA980E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4F4485-29FD-4F98-96FC-E5D8DCB9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42FB67-03FB-449E-89B5-DF67F63DA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768123"/>
      </p:ext>
    </p:extLst>
  </p:cSld>
  <p:clrMapOvr>
    <a:masterClrMapping/>
  </p:clrMapOvr>
  <p:transition spd="slow" advTm="15000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5B5E7-60F9-464C-B174-D06589C5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484D1-D333-4AE1-BBFC-CD1DEC20F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A59D6A-B58D-4E95-A396-200C9B9BC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B437D5-797B-49CA-AD3B-BE3CAF57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1F4BFD-DCAB-4FA8-B42C-658D6832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691375"/>
      </p:ext>
    </p:extLst>
  </p:cSld>
  <p:clrMapOvr>
    <a:masterClrMapping/>
  </p:clrMapOvr>
  <p:transition spd="slow" advTm="15000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DD7D349-5ABD-40CA-91CD-9AC19B7C0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8E4FE5-4CB9-457C-9776-A6FC25BBA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DF420E-C006-48BA-ACD0-A009889F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6841BA-4A5C-4F80-82B2-3FE13D1DF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5348BA-A8D9-4752-9849-D1F480476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169765"/>
      </p:ext>
    </p:extLst>
  </p:cSld>
  <p:clrMapOvr>
    <a:masterClrMapping/>
  </p:clrMapOvr>
  <p:transition spd="slow" advTm="15000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13AE58A-8293-49B6-A442-D9DF683F58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FF840-0737-4AFC-8A05-5C7DE3C6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714526-A577-426B-A8C6-1029E90FF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CC0D54-2DFB-46ED-B46C-7FA4E664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760647-8579-49BF-8D7C-4CC558DD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56B372-DBFE-470F-AA04-21387863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431415"/>
      </p:ext>
    </p:extLst>
  </p:cSld>
  <p:clrMapOvr>
    <a:masterClrMapping/>
  </p:clrMapOvr>
  <p:transition spd="slow" advTm="15000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E3507-7C0E-431E-9B42-5F094642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F13D2-4E05-4375-B245-14AA1CE69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4A1AE-5605-4495-836A-C4DFEE0D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D3DE68-C2F2-4202-999F-B2CE5EF35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B493A4-0F57-48EA-B651-ED842BB9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50315"/>
      </p:ext>
    </p:extLst>
  </p:cSld>
  <p:clrMapOvr>
    <a:masterClrMapping/>
  </p:clrMapOvr>
  <p:transition spd="slow" advTm="15000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B8256-3271-4F0D-884B-FE6743159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D472D7-13EE-4573-B2FE-0BB29B103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2F37AB-94CE-4E67-A824-6A9E3383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33F86E-2AB2-4865-A6BA-D69845CC3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EEDD80-7D8A-4FB2-8C9B-C3E5FEB75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24772"/>
      </p:ext>
    </p:extLst>
  </p:cSld>
  <p:clrMapOvr>
    <a:masterClrMapping/>
  </p:clrMapOvr>
  <p:transition spd="slow" advTm="15000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07142-1BA9-45F0-8285-80147A44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142AF7-FCAE-40BC-BC5D-92FB6D0B1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F13E3A-DB43-4B3F-9E11-9AEDB87BD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C6761E-6204-49A0-B391-56DF6F2E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006575-A647-439F-A1F9-53D98B39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D81586-F494-4AFA-8096-4A327CE1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25049"/>
      </p:ext>
    </p:extLst>
  </p:cSld>
  <p:clrMapOvr>
    <a:masterClrMapping/>
  </p:clrMapOvr>
  <p:transition spd="slow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2F858-143C-49BF-AC24-DDE5A5694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60709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A1AEBE-8905-4864-B3FD-4CD04946E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A079D8C-B135-4B29-9B74-4C89FD7E531F}"/>
              </a:ext>
            </a:extLst>
          </p:cNvPr>
          <p:cNvSpPr/>
          <p:nvPr userDrawn="1"/>
        </p:nvSpPr>
        <p:spPr>
          <a:xfrm>
            <a:off x="8625840" y="6644640"/>
            <a:ext cx="3600000" cy="213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F0D1648-B806-40EE-B6E3-7634106F579D}"/>
              </a:ext>
            </a:extLst>
          </p:cNvPr>
          <p:cNvSpPr/>
          <p:nvPr userDrawn="1"/>
        </p:nvSpPr>
        <p:spPr>
          <a:xfrm>
            <a:off x="0" y="-22383"/>
            <a:ext cx="3600000" cy="213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D45F2DE-3202-46E3-A4DF-1E1F8D2367F3}"/>
              </a:ext>
            </a:extLst>
          </p:cNvPr>
          <p:cNvSpPr/>
          <p:nvPr userDrawn="1"/>
        </p:nvSpPr>
        <p:spPr>
          <a:xfrm rot="16200000">
            <a:off x="8820811" y="3139757"/>
            <a:ext cx="6492875" cy="2133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4E4023C-83D7-4B9B-83E0-97AB0F4AC43B}"/>
              </a:ext>
            </a:extLst>
          </p:cNvPr>
          <p:cNvSpPr/>
          <p:nvPr userDrawn="1"/>
        </p:nvSpPr>
        <p:spPr>
          <a:xfrm rot="16200000">
            <a:off x="-3139758" y="3504883"/>
            <a:ext cx="6492875" cy="2133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804701"/>
      </p:ext>
    </p:extLst>
  </p:cSld>
  <p:clrMapOvr>
    <a:masterClrMapping/>
  </p:clrMapOvr>
  <p:transition spd="slow" advTm="15000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D5E65-C5D1-4D18-B86D-7504D58EF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DC3B7F-B235-4264-9750-5F57A9EF1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1CAEF5-F734-4DE5-BAD8-EB3A35AC0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D7A9022-B36C-4AAC-B83C-25D8F3318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9E7223-AD7F-492F-B215-5B7ED09D2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87B929-DDFD-483C-AB65-9C364EF7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C00D52-9754-43CB-A296-809ED0FC4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BC7812-F30D-4B60-A154-F5BD9447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160607"/>
      </p:ext>
    </p:extLst>
  </p:cSld>
  <p:clrMapOvr>
    <a:masterClrMapping/>
  </p:clrMapOvr>
  <p:transition spd="slow" advTm="15000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1CE0A-D409-4E57-8466-4BF73BBB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A9DF44-EE89-476B-8231-C721A10E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D88A40-AABF-4CFA-87CC-E6C06D45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06DA6E-93E8-40B5-BD72-ADB81483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446621"/>
      </p:ext>
    </p:extLst>
  </p:cSld>
  <p:clrMapOvr>
    <a:masterClrMapping/>
  </p:clrMapOvr>
  <p:transition spd="slow" advTm="15000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2D1CCD2-DF6A-4290-8438-1F6C99ED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50705F9-2569-4671-B9B2-88DEB69C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897548-FD7C-494C-B256-97EC74A9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360485"/>
      </p:ext>
    </p:extLst>
  </p:cSld>
  <p:clrMapOvr>
    <a:masterClrMapping/>
  </p:clrMapOvr>
  <p:transition spd="slow" advTm="15000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6BD1F-2E40-4176-A2FA-5FD45CC5E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90B6BB-5F30-4957-8E57-92D8CDC2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511DA2-2952-47A3-BE16-F6CBDC359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3CA829-E50B-4AF4-A50E-41F0A478F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7E7F7B-DCAD-46DE-8D86-12E83BC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3A2C29-75A4-410C-A2E1-889DCA00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7493"/>
      </p:ext>
    </p:extLst>
  </p:cSld>
  <p:clrMapOvr>
    <a:masterClrMapping/>
  </p:clrMapOvr>
  <p:transition spd="slow" advTm="15000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2C74AE-BFA7-4396-8406-0F44A6A8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434BFA-59BB-48F7-B355-C10EFEFF1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F963C0-246F-47F6-B7FF-886BD9CA5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013BE5-7E72-41A5-AAEA-19804577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B72F6E-CB55-46B9-859A-FE9807A6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47DF7E-C3B3-4F6D-84E8-3A211693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672882"/>
      </p:ext>
    </p:extLst>
  </p:cSld>
  <p:clrMapOvr>
    <a:masterClrMapping/>
  </p:clrMapOvr>
  <p:transition spd="slow" advTm="15000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F751D9-22E2-4EB8-9529-60178D9D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33DA6D-94DB-4AEE-977B-8B7C791D2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8E3468-5AB5-4CC2-9BE0-0184CC49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B3D100-A635-4C39-A865-BF31910FF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DCCFF5-2E13-4C43-86D1-5C3F7610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85649"/>
      </p:ext>
    </p:extLst>
  </p:cSld>
  <p:clrMapOvr>
    <a:masterClrMapping/>
  </p:clrMapOvr>
  <p:transition spd="slow" advTm="15000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7F432CD-4523-4BD8-92B7-36B66EBE9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48BF6-A502-4EB8-B58E-1CCB2E6E6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B85216-1B15-4B70-AD42-AC851BAA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E2A7A3-69F5-42EB-BD78-D0FE03B8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D0A078-F29E-4B94-9197-3303E752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37115"/>
      </p:ext>
    </p:extLst>
  </p:cSld>
  <p:clrMapOvr>
    <a:masterClrMapping/>
  </p:clrMapOvr>
  <p:transition spd="slow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2F858-143C-49BF-AC24-DDE5A569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70539" cy="1325563"/>
          </a:xfrm>
        </p:spPr>
        <p:txBody>
          <a:bodyPr/>
          <a:lstStyle>
            <a:lvl1pPr>
              <a:defRPr b="1">
                <a:solidFill>
                  <a:srgbClr val="60709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A1AEBE-8905-4864-B3FD-4CD04946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70539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8B632DE5-F5F2-4462-94DA-690026333B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32750" y="0"/>
            <a:ext cx="4159250" cy="6858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334460"/>
      </p:ext>
    </p:extLst>
  </p:cSld>
  <p:clrMapOvr>
    <a:masterClrMapping/>
  </p:clrMapOvr>
  <p:transition spd="slow" advTm="1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1134973-9603-4EB5-B737-91F29D4CD883}"/>
              </a:ext>
            </a:extLst>
          </p:cNvPr>
          <p:cNvSpPr/>
          <p:nvPr userDrawn="1"/>
        </p:nvSpPr>
        <p:spPr>
          <a:xfrm>
            <a:off x="563880" y="428043"/>
            <a:ext cx="11155680" cy="5991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AAB7C-7C1B-4105-BE24-F811EBB4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60709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ECA37A-4894-4A33-9EBE-8B2E3502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3A43-64E5-4616-89E6-626296516E98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30E9E2-71FB-4D16-B449-EA5254AC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F10A82-3FA8-48BC-A562-4BDCC940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69BD-07F3-416C-B560-DF49FE6E323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F0D9FAC9-46ED-4B2F-8516-B63FF23543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2301875"/>
            <a:ext cx="4895129" cy="156845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14">
            <a:extLst>
              <a:ext uri="{FF2B5EF4-FFF2-40B4-BE49-F238E27FC236}">
                <a16:creationId xmlns:a16="http://schemas.microsoft.com/office/drawing/2014/main" id="{4413139B-1729-455B-B830-4DAB12D9B25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58672" y="4428023"/>
            <a:ext cx="4879887" cy="135572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2" name="Текст 14">
            <a:extLst>
              <a:ext uri="{FF2B5EF4-FFF2-40B4-BE49-F238E27FC236}">
                <a16:creationId xmlns:a16="http://schemas.microsoft.com/office/drawing/2014/main" id="{222B09F7-7246-4274-A513-9BEACBF61E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53441" y="4428022"/>
            <a:ext cx="4879888" cy="135572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Рисунок 9">
            <a:extLst>
              <a:ext uri="{FF2B5EF4-FFF2-40B4-BE49-F238E27FC236}">
                <a16:creationId xmlns:a16="http://schemas.microsoft.com/office/drawing/2014/main" id="{4B61BE1B-0619-47D5-8D00-1DBE9B7F40B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58672" y="2320617"/>
            <a:ext cx="4940847" cy="1568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887571"/>
      </p:ext>
    </p:extLst>
  </p:cSld>
  <p:clrMapOvr>
    <a:masterClrMapping/>
  </p:clrMapOvr>
  <p:transition spd="slow" advTm="1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4E300-70A9-4046-B13A-C580CDF08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60709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941CF8-4508-43CA-BA33-C0B9ED753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7B9934-7384-4A83-8B0E-FFF486DDF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F36D14-7448-4ACB-B1EC-DDDAAA95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438533"/>
      </p:ext>
    </p:extLst>
  </p:cSld>
  <p:clrMapOvr>
    <a:masterClrMapping/>
  </p:clrMapOvr>
  <p:transition spd="slow" advTm="1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C2F858-143C-49BF-AC24-DDE5A5694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A1AEBE-8905-4864-B3FD-4CD04946E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28163461"/>
      </p:ext>
    </p:extLst>
  </p:cSld>
  <p:clrMapOvr>
    <a:masterClrMapping/>
  </p:clrMapOvr>
  <p:transition spd="slow" advTm="1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F616B-C814-43CB-9D66-2ACCE175F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AE93A1-6738-46E4-8F22-EE921A983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8392C-C9F7-4DEF-AA81-542C2AAC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0A34EB-7EF1-4575-A605-E6075A63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F6B72C-E973-4717-9B32-EB861DCB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19403"/>
      </p:ext>
    </p:extLst>
  </p:cSld>
  <p:clrMapOvr>
    <a:masterClrMapping/>
  </p:clrMapOvr>
  <p:transition spd="slow" advTm="1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AC03E-CC96-46B4-8F06-809941B6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83CB0-A9EB-4FCC-AFF1-9C0719455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519CA-8C32-464E-AB8C-C7DAE493B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389CDC-954B-4F3C-8708-20D835E73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21DA71-9B62-4B5B-9FC5-8A2FE4CE5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C5407C-33E1-4753-B9AC-F00DBA80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41642"/>
      </p:ext>
    </p:extLst>
  </p:cSld>
  <p:clrMapOvr>
    <a:masterClrMapping/>
  </p:clrMapOvr>
  <p:transition spd="slow" advTm="1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63584-63A5-4369-B563-05FB3555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8BDB9A-93BD-4EBA-9434-1716F8976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6B4D10-58E3-4843-B773-ACE304291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791276-15DC-4AAA-A29A-7294AAED5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984DE98-0C02-460E-AEB8-1FFCF6EE5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E545B8-BE5D-416A-A9C4-DD942138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3D84F0-63EB-4F1F-A304-21FC57730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BA2A66-252D-4BBD-AD7E-3C84EC958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85936"/>
      </p:ext>
    </p:extLst>
  </p:cSld>
  <p:clrMapOvr>
    <a:masterClrMapping/>
  </p:clrMapOvr>
  <p:transition spd="slow" advTm="1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69195-B136-450A-9EBB-E4D32554B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56AFD3-762E-431D-8169-48E9431F2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B0A7F1-90CF-4B8D-9FE0-9796384F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85775-DA12-4519-AD4E-BF0D8B5A28A2}" type="datetimeFigureOut">
              <a:rPr lang="ru-RU" smtClean="0"/>
              <a:t>26.08.2022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2E4D6C-F1D3-4A14-8D0D-B4CCD0AC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ACE525-741D-45DF-830F-DE1754B07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1CE1-AE97-4474-A621-9FAA4F63F5A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:a16="http://schemas.microsoft.com/office/drawing/2014/main" id="{5B02C175-E080-45D1-9C7B-D1AA06E5A429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72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  <p:sldLayoutId id="2147483661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ransition spd="slow" advTm="15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3E7BA86-4D76-4C2B-999B-C14B583D454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C8BC8C-292B-4CDF-954F-66CE93A46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784D0B-D367-44EA-BEA5-DB82A6580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5F8123-CC57-4371-8958-CD52FBBA0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5877B-B35E-461B-9D29-07C79B310F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3C2B53-EA4C-4FD4-92FD-783EF9307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0B0C6D-2273-4E5D-8EF6-21B5BC5EE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592EE-4A68-4962-8085-0437772714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0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slow" advTm="15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rea.ru/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innopolis.university/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www.bsuir.by/ru/memorandumy-2021" TargetMode="External"/><Relationship Id="rId5" Type="http://schemas.openxmlformats.org/officeDocument/2006/relationships/hyperlink" Target="https://etu.ru/" TargetMode="External"/><Relationship Id="rId4" Type="http://schemas.openxmlformats.org/officeDocument/2006/relationships/hyperlink" Target="https://mephi.r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neu.edu.kz/" TargetMode="External"/><Relationship Id="rId2" Type="http://schemas.openxmlformats.org/officeDocument/2006/relationships/hyperlink" Target="https://enu.kz/ru/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hyperlink" Target="https://www.bsuir.by/ru/memorandumy-202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kist_school.kist.re.kr/" TargetMode="Externa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uir.by/m/12_100229_1_134072.docx" TargetMode="External"/><Relationship Id="rId2" Type="http://schemas.openxmlformats.org/officeDocument/2006/relationships/hyperlink" Target="https://www.bsuir.by/m/12_100229_1_164988.docx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hyperlink" Target="https://www.bsuir.by/m/12_100229_1_164983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bsuir.by/m/12_100229_1_164982.docx" TargetMode="Externa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ums.bsu.by/images/docs/academic_mob/form-A-ZADANIE.docx" TargetMode="External"/><Relationship Id="rId7" Type="http://schemas.openxmlformats.org/officeDocument/2006/relationships/hyperlink" Target="https://www.bsuir.by/m/12_100229_1_164986.pdf" TargetMode="External"/><Relationship Id="rId2" Type="http://schemas.openxmlformats.org/officeDocument/2006/relationships/hyperlink" Target="https://www.bsuir.by/m/12_100229_1_164985.docx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www.bsuir.by/m/12_100229_1_164982.docx" TargetMode="External"/><Relationship Id="rId5" Type="http://schemas.openxmlformats.org/officeDocument/2006/relationships/hyperlink" Target="https://ums.bsu.by/images/docs/academic_mob/form-G-PROGRAMMA.docx" TargetMode="External"/><Relationship Id="rId4" Type="http://schemas.openxmlformats.org/officeDocument/2006/relationships/hyperlink" Target="https://www.bsuir.by/m/12_100229_1_164979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bsuir.by/m/12_100229_1_114049.doc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ravo.levonevsky.org/bazaby11/republic03/text412.htm" TargetMode="Externa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uir.by/ru/programmy-mobilnosti/obraztsy-dokumentov" TargetMode="External"/><Relationship Id="rId2" Type="http://schemas.openxmlformats.org/officeDocument/2006/relationships/hyperlink" Target="https://www.bsuir.by/ru/programmy-mobilnosti/oformlenie-komandirovki" TargetMode="Externa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hyperlink" Target="https://www.bsuir.by/ru/programmy-mobilnosti/poleznaya-informatsiy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A24C834-B741-4195-B095-CF0589AF7461}"/>
              </a:ext>
            </a:extLst>
          </p:cNvPr>
          <p:cNvSpPr/>
          <p:nvPr/>
        </p:nvSpPr>
        <p:spPr>
          <a:xfrm>
            <a:off x="0" y="465802"/>
            <a:ext cx="12192000" cy="4517678"/>
          </a:xfrm>
          <a:prstGeom prst="rect">
            <a:avLst/>
          </a:prstGeom>
          <a:solidFill>
            <a:srgbClr val="60709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F741A-A27B-4CE2-B7D3-79591874A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6354"/>
            <a:ext cx="9144000" cy="19431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>
                    <a:lumMod val="85000"/>
                  </a:schemeClr>
                </a:solidFill>
                <a:latin typeface="Garamond" panose="02020404030301010803" pitchFamily="18" charset="0"/>
              </a:rPr>
              <a:t>Организация академической мобильности в БГУИР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8D3D184-4321-4E38-BE07-42489AB6216D}"/>
              </a:ext>
            </a:extLst>
          </p:cNvPr>
          <p:cNvCxnSpPr>
            <a:cxnSpLocks/>
          </p:cNvCxnSpPr>
          <p:nvPr/>
        </p:nvCxnSpPr>
        <p:spPr>
          <a:xfrm>
            <a:off x="10789920" y="3420000"/>
            <a:ext cx="1188720" cy="0"/>
          </a:xfrm>
          <a:prstGeom prst="line">
            <a:avLst/>
          </a:prstGeom>
          <a:ln w="666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6A11B4B-69CF-4A51-9644-617C8A15784E}"/>
              </a:ext>
            </a:extLst>
          </p:cNvPr>
          <p:cNvCxnSpPr>
            <a:cxnSpLocks/>
          </p:cNvCxnSpPr>
          <p:nvPr/>
        </p:nvCxnSpPr>
        <p:spPr>
          <a:xfrm>
            <a:off x="137160" y="3421380"/>
            <a:ext cx="1188720" cy="0"/>
          </a:xfrm>
          <a:prstGeom prst="line">
            <a:avLst/>
          </a:prstGeom>
          <a:ln w="666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2329635" y="1026363"/>
            <a:ext cx="7410811" cy="1698278"/>
            <a:chOff x="1315836" y="1252584"/>
            <a:chExt cx="7410811" cy="1698278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1315836" y="2027532"/>
              <a:ext cx="7410811" cy="923330"/>
            </a:xfrm>
            <a:prstGeom prst="rect">
              <a:avLst/>
            </a:prstGeom>
            <a:grp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700" b="1" dirty="0">
                  <a:solidFill>
                    <a:schemeClr val="bg1">
                      <a:lumMod val="85000"/>
                    </a:schemeClr>
                  </a:solidFill>
                  <a:latin typeface="Garamond" panose="02020404030301010803" pitchFamily="18" charset="0"/>
                </a:rPr>
                <a:t>BELARUSIAN STATE UNIVERSITY OF</a:t>
              </a:r>
            </a:p>
            <a:p>
              <a:pPr algn="ctr"/>
              <a:r>
                <a:rPr lang="en-US" sz="2700" b="1" dirty="0">
                  <a:solidFill>
                    <a:schemeClr val="bg1">
                      <a:lumMod val="85000"/>
                    </a:schemeClr>
                  </a:solidFill>
                  <a:latin typeface="Garamond" panose="02020404030301010803" pitchFamily="18" charset="0"/>
                </a:rPr>
                <a:t>INFORMATICS AND RADIO ELECTRONICS</a:t>
              </a:r>
              <a:endParaRPr lang="ru-RU" sz="2700" b="1" dirty="0">
                <a:solidFill>
                  <a:schemeClr val="bg1">
                    <a:lumMod val="85000"/>
                  </a:schemeClr>
                </a:solidFill>
                <a:latin typeface="Garamond" panose="02020404030301010803" pitchFamily="18" charset="0"/>
              </a:endParaRPr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0841" y="1252584"/>
              <a:ext cx="1360801" cy="742674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847659276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1F8B25-A429-1426-8B0A-2D8644D0AB7C}"/>
              </a:ext>
            </a:extLst>
          </p:cNvPr>
          <p:cNvSpPr txBox="1">
            <a:spLocks/>
          </p:cNvSpPr>
          <p:nvPr/>
        </p:nvSpPr>
        <p:spPr>
          <a:xfrm>
            <a:off x="3580549" y="7176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Академическая мобильность в рамках международных </a:t>
            </a:r>
          </a:p>
          <a:p>
            <a:pPr algn="l"/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межправительственных, межведомственных и </a:t>
            </a:r>
          </a:p>
          <a:p>
            <a:pPr algn="l"/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межуниверситетских договоров 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a-ET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9D845-F7CB-99E4-7E25-1D890B4C5502}"/>
              </a:ext>
            </a:extLst>
          </p:cNvPr>
          <p:cNvSpPr txBox="1">
            <a:spLocks/>
          </p:cNvSpPr>
          <p:nvPr/>
        </p:nvSpPr>
        <p:spPr>
          <a:xfrm>
            <a:off x="1923047" y="2142997"/>
            <a:ext cx="8345905" cy="3516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Академическая мобильность в рамках: 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- международных межправительственных и межведомственных договоров: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Казахстан, Кыргызстан, Таджикистан, Туркменистан, Вьетнам, Монголия, Молдова, Сирия, Египет (актуальная информации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-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см.ссылку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https://www.bsuir.by/ru/programmy-mobilnosti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 и обращаться на факультеты; информация рассылается в деканаты) 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- прямых межуниверситетских договоров: около 40 стран 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https://www.bsuir.by/ru/memorandumy-2021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); договор должен предусматривать обмен обучающимися</a:t>
            </a:r>
            <a:endParaRPr lang="aa-ET" sz="200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9516141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id="{66F1B132-E98C-2875-1ED2-CB5F9FEC445D}"/>
              </a:ext>
            </a:extLst>
          </p:cNvPr>
          <p:cNvSpPr txBox="1">
            <a:spLocks/>
          </p:cNvSpPr>
          <p:nvPr/>
        </p:nvSpPr>
        <p:spPr>
          <a:xfrm>
            <a:off x="1710266" y="2342982"/>
            <a:ext cx="8881533" cy="260155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полный курс обучения ( I или II ступени высшего образования, аспирантура); </a:t>
            </a:r>
          </a:p>
          <a:p>
            <a:pPr indent="4492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обучение в течение 1 - 2 семестров; </a:t>
            </a:r>
          </a:p>
          <a:p>
            <a:pPr indent="4492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краткосрочное обучение (учебная/языковая практика, стажировка); </a:t>
            </a:r>
          </a:p>
          <a:p>
            <a:pPr indent="4492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программы двойных дипломов Соглашение или дополнительная программа устанавливают квоты мобильности, требования к участникам, финансовые условия и сроки подачи документов</a:t>
            </a:r>
            <a:endParaRPr lang="aa-ET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C111063-45E9-C3B9-BD4F-16CD31BAE7B2}"/>
              </a:ext>
            </a:extLst>
          </p:cNvPr>
          <p:cNvSpPr txBox="1">
            <a:spLocks/>
          </p:cNvSpPr>
          <p:nvPr/>
        </p:nvSpPr>
        <p:spPr>
          <a:xfrm>
            <a:off x="2144741" y="434475"/>
            <a:ext cx="10515600" cy="1337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ВИДЫ МОБИЛЬНОСТИ ОБУЧАЮЩИХСЯ В РАМКАХ СОГЛАШЕНИЙ: </a:t>
            </a:r>
            <a:endParaRPr lang="aa-ET" sz="2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5956106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9C4A216-DB5D-FB2E-3618-BE27E01EEB7F}"/>
              </a:ext>
            </a:extLst>
          </p:cNvPr>
          <p:cNvSpPr txBox="1">
            <a:spLocks/>
          </p:cNvSpPr>
          <p:nvPr/>
        </p:nvSpPr>
        <p:spPr>
          <a:xfrm>
            <a:off x="2172446" y="-1058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ПОРЯДОК ОТБОРА КАНДИДАТОВ НА ОБУЧЕНИЕ </a:t>
            </a:r>
            <a:endParaRPr lang="aa-ET" sz="2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9C50D48-75E2-48C3-48AD-88089C8F31E4}"/>
              </a:ext>
            </a:extLst>
          </p:cNvPr>
          <p:cNvSpPr txBox="1">
            <a:spLocks/>
          </p:cNvSpPr>
          <p:nvPr/>
        </p:nvSpPr>
        <p:spPr>
          <a:xfrm>
            <a:off x="1938529" y="1765005"/>
            <a:ext cx="9852977" cy="4742121"/>
          </a:xfrm>
          <a:prstGeom prst="rect">
            <a:avLst/>
          </a:prstGeom>
          <a:solidFill>
            <a:srgbClr val="E8E8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468313"/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Межгосударственные соглашения: </a:t>
            </a:r>
          </a:p>
          <a:p>
            <a:pPr marL="514350" indent="468313" algn="just">
              <a:buFont typeface="Arial" panose="020B0604020202020204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Докладная записка факультета в Центр продвижения образовательных услуг </a:t>
            </a:r>
            <a:b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</a:b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(отдел академической мобильности) с рекомендацией для участия в обмене; </a:t>
            </a:r>
          </a:p>
          <a:p>
            <a:pPr marL="514350" indent="468313" algn="just">
              <a:buFont typeface="Arial" panose="020B0604020202020204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Подготовка необходимых документов обучающимися; </a:t>
            </a:r>
          </a:p>
          <a:p>
            <a:pPr marL="514350" indent="468313" algn="just">
              <a:buFont typeface="Arial" panose="020B0604020202020204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Отбор кандидатов в БГУИР и направление материалов в Министерство образования Республики Беларусь или принимающей страны </a:t>
            </a:r>
          </a:p>
          <a:p>
            <a:pPr marL="514350" indent="468313"/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Межвузовские соглашения: </a:t>
            </a:r>
          </a:p>
          <a:p>
            <a:pPr marL="514350" indent="468313" algn="just">
              <a:buFont typeface="Arial" panose="020B0604020202020204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Докладная записка факультета в Центр продвижения образовательных услуг </a:t>
            </a:r>
            <a:b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</a:b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(отдел академической мобильности)с рекомендацией для участия в обмене; </a:t>
            </a:r>
          </a:p>
          <a:p>
            <a:pPr marL="514350" indent="468313" algn="just">
              <a:buFont typeface="Arial" panose="020B0604020202020204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Подготовка необходимых документов обучающимися; </a:t>
            </a:r>
          </a:p>
          <a:p>
            <a:pPr marL="514350" indent="468313" algn="just">
              <a:buFont typeface="Arial" panose="020B0604020202020204" pitchFamily="34" charset="0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Отбор кандидатов в БГУИР и направление материалов в университет-партнер;</a:t>
            </a:r>
            <a:endParaRPr lang="aa-ET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2717049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136A1F3-46C0-EF1F-7BA8-771F38CB2DBD}"/>
              </a:ext>
            </a:extLst>
          </p:cNvPr>
          <p:cNvSpPr txBox="1">
            <a:spLocks/>
          </p:cNvSpPr>
          <p:nvPr/>
        </p:nvSpPr>
        <p:spPr>
          <a:xfrm>
            <a:off x="1676400" y="2180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ВОЗМОЖНОСТИ ОБМЕНА С УНИВЕРСИТЕТАМИ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РОССИЙСКОЙ ФЕДЕРАЦИИ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09B5F882-B367-061C-C643-5AE751198CFB}"/>
              </a:ext>
            </a:extLst>
          </p:cNvPr>
          <p:cNvSpPr txBox="1">
            <a:spLocks/>
          </p:cNvSpPr>
          <p:nvPr/>
        </p:nvSpPr>
        <p:spPr>
          <a:xfrm>
            <a:off x="1407550" y="1915774"/>
            <a:ext cx="10293532" cy="4618063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850" algn="just">
              <a:lnSpc>
                <a:spcPct val="100000"/>
              </a:lnSpc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Осуществляется сотрудничество по обмену студентами и профессорско-преподавательским составом</a:t>
            </a:r>
            <a:b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</a:b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со следующими университетами:</a:t>
            </a:r>
          </a:p>
          <a:p>
            <a:pPr indent="450850"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АНО ВО «Университет </a:t>
            </a:r>
            <a:r>
              <a:rPr lang="ru-RU" sz="2000" dirty="0" err="1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Иннопоплис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»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;</a:t>
            </a:r>
          </a:p>
          <a:p>
            <a:pPr indent="450850"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3"/>
              </a:rPr>
              <a:t>Федеральное государственное бюджетное образовательное учреждение высшего образования «МИРЭА - Российский технологический университет»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;</a:t>
            </a:r>
          </a:p>
          <a:p>
            <a:pPr indent="450850"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4"/>
              </a:rPr>
              <a:t>Национальный исследовательский ядерный университет «МИФИ»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; </a:t>
            </a:r>
          </a:p>
          <a:p>
            <a:pPr indent="450850"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5"/>
              </a:rPr>
              <a:t>Санкт-Петербургский государственный электротехнический университет «ЛЭТИ» им. </a:t>
            </a:r>
            <a:r>
              <a:rPr lang="ru-RU" sz="2000" dirty="0" err="1">
                <a:latin typeface="Arial Narrow" panose="020B0606020202030204" pitchFamily="34" charset="0"/>
                <a:ea typeface="Verdana" panose="020B0604030504040204" pitchFamily="34" charset="0"/>
                <a:hlinkClick r:id="rId5"/>
              </a:rPr>
              <a:t>В.И.Ульянова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 </a:t>
            </a:r>
            <a:b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</a:b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и другими университетами в рамках заключенных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6"/>
              </a:rPr>
              <a:t>договоров о сотрудничестве в сфере образования и меморандумов о взаимопонимании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.</a:t>
            </a:r>
          </a:p>
          <a:p>
            <a:pPr indent="450850" algn="just">
              <a:lnSpc>
                <a:spcPct val="100000"/>
              </a:lnSpc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обмене могут принять участие студенты 2-3 курсов (4 курс при 5-летнем обучении) и магистратуры всех факультетов (кроме одногодичной магистратуры) со средним балл за весь период обучение – выше 7 баллов.</a:t>
            </a:r>
          </a:p>
          <a:p>
            <a:pPr algn="just"/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algn="just"/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860" y="9116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3022423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id="{09B5F882-B367-061C-C643-5AE751198CFB}"/>
              </a:ext>
            </a:extLst>
          </p:cNvPr>
          <p:cNvSpPr txBox="1">
            <a:spLocks/>
          </p:cNvSpPr>
          <p:nvPr/>
        </p:nvSpPr>
        <p:spPr>
          <a:xfrm>
            <a:off x="1439571" y="2551424"/>
            <a:ext cx="9914229" cy="3309110"/>
          </a:xfrm>
          <a:prstGeom prst="rect">
            <a:avLst/>
          </a:prstGeom>
          <a:solidFill>
            <a:srgbClr val="E8E8F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Осуществляется сотрудничество по обмену студентами и профессорско-преподавательским составом со следующими университетами:</a:t>
            </a:r>
          </a:p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НАО «Евразийский национальный университет им. Л.Н. Гумилева»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;</a:t>
            </a:r>
          </a:p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3"/>
              </a:rPr>
              <a:t>ТОО «Инновационный Евразийский Университет»; 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и другими университетами в рамках заключенных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4"/>
              </a:rPr>
              <a:t>договоров о сотрудничестве в сфере образования и меморандумов о взаимопонимании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.</a:t>
            </a:r>
          </a:p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обмене могут принять участие студенты 2-3 курсов (4 курс при 5-летнем обучении) и магистратуры всех факультетов (кроме одногодичной магистратуры) со средним балл за весь период обучение – выше 7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136A1F3-46C0-EF1F-7BA8-771F38CB2DBD}"/>
              </a:ext>
            </a:extLst>
          </p:cNvPr>
          <p:cNvSpPr txBox="1">
            <a:spLocks/>
          </p:cNvSpPr>
          <p:nvPr/>
        </p:nvSpPr>
        <p:spPr>
          <a:xfrm>
            <a:off x="838200" y="6836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ВОЗМОЖНОСТИ ОБМЕНА С УНИВЕРСИТЕТАМИ 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РЕСПУБЛИКИ КАЗАХСТАН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765" y="14133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2620858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6F110-4245-81E5-8B31-8AD00E34E85D}"/>
              </a:ext>
            </a:extLst>
          </p:cNvPr>
          <p:cNvSpPr txBox="1">
            <a:spLocks/>
          </p:cNvSpPr>
          <p:nvPr/>
        </p:nvSpPr>
        <p:spPr>
          <a:xfrm>
            <a:off x="1220045" y="962296"/>
            <a:ext cx="9038953" cy="8630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ВОЗМОЖНОСТИ ОБМЕНА С УНИВЕРСИТЕТАМИ 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РЕСПУБЛИКИ КОРЕЯ 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EED2B7-767E-E822-DB09-E14BEC79B5BB}"/>
              </a:ext>
            </a:extLst>
          </p:cNvPr>
          <p:cNvSpPr txBox="1">
            <a:spLocks/>
          </p:cNvSpPr>
          <p:nvPr/>
        </p:nvSpPr>
        <p:spPr>
          <a:xfrm>
            <a:off x="1956792" y="2006832"/>
            <a:ext cx="8302206" cy="4122788"/>
          </a:xfrm>
          <a:prstGeom prst="rect">
            <a:avLst/>
          </a:prstGeom>
          <a:solidFill>
            <a:srgbClr val="E8E8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	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БГУИР ежегодно направляет на обучение студентов в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Корейский институт науки и технологии (</a:t>
            </a:r>
            <a:r>
              <a:rPr lang="en-US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KIST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)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рамках белорусско-корейской образовательной программы осуществляемой Государственным комитетом по науке и технологиям Республики Беларусь.</a:t>
            </a:r>
          </a:p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Программа стажировки студентов/магистрантов KIST – это предварительная программа стажировок для соискателей, которые собираются подавать документы на программу школы KIST (магистр/доктор философии).</a:t>
            </a:r>
          </a:p>
          <a:p>
            <a:pPr indent="450850" algn="just"/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Принимать участие могут только студенты/магистранты, которые сохраняют свой статус студента/магистранта в текущих белорусских университетах, имеют право подать заявку на участие в этой программе, поскольку абитуриенты, окончившие университеты, не считаются студентами-исследователями</a:t>
            </a:r>
            <a:r>
              <a:rPr lang="ru-RU" sz="2000" dirty="0">
                <a:latin typeface="Arial Narrow" panose="020B0606020202030204" pitchFamily="34" charset="0"/>
              </a:rPr>
              <a:t>.</a:t>
            </a:r>
            <a:endParaRPr lang="aa-ET" sz="2000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955" y="165828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9824841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9E1133-3440-AEE5-A4CF-66CE7DCB81BF}"/>
              </a:ext>
            </a:extLst>
          </p:cNvPr>
          <p:cNvSpPr txBox="1">
            <a:spLocks/>
          </p:cNvSpPr>
          <p:nvPr/>
        </p:nvSpPr>
        <p:spPr>
          <a:xfrm>
            <a:off x="1379622" y="400942"/>
            <a:ext cx="10812378" cy="20198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cap="all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НАПРАВЛЕНИЕ ЗА ГРАНИЦУ ОБУЧАЮЩИХСЯ</a:t>
            </a:r>
          </a:p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Порядок оформления документов для направления за границу</a:t>
            </a:r>
          </a:p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для обучающихся БГУИР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</a:rPr>
            </a:br>
            <a:endParaRPr lang="aa-ET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ABDC53-F212-E40C-5432-9A98B8BBC122}"/>
              </a:ext>
            </a:extLst>
          </p:cNvPr>
          <p:cNvSpPr txBox="1">
            <a:spLocks/>
          </p:cNvSpPr>
          <p:nvPr/>
        </p:nvSpPr>
        <p:spPr>
          <a:xfrm>
            <a:off x="1174110" y="2293201"/>
            <a:ext cx="10383679" cy="3866145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Студенты, магистранты и аспиранты представляют в ОАМ ЦПОУ(</a:t>
            </a:r>
            <a:r>
              <a:rPr lang="ru-RU" sz="2000" dirty="0" err="1">
                <a:latin typeface="Arial Narrow" panose="020B0606020202030204" pitchFamily="34" charset="0"/>
                <a:ea typeface="Verdana" panose="020B0604030504040204" pitchFamily="34" charset="0"/>
              </a:rPr>
              <a:t>ул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 П. Бровки,6, </a:t>
            </a:r>
            <a:r>
              <a:rPr lang="ru-RU" sz="2000" dirty="0" err="1">
                <a:latin typeface="Arial Narrow" panose="020B0606020202030204" pitchFamily="34" charset="0"/>
                <a:ea typeface="Verdana" panose="020B0604030504040204" pitchFamily="34" charset="0"/>
              </a:rPr>
              <a:t>каб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 124) следующий пакет документов: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	1. докладную записку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3"/>
              </a:rPr>
              <a:t> 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 направлении за границу от факультета, МРК, ИИТ;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	2. Оригинал или копия приглашения. Перевод копии данного документа (если документы оформлены на иностранном языке) на русский, заверенный сотрудником ЦПОУ;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	3. Индивидуальный план обучения (для студентов и магистрантов) ИЛИ индивидуальный план исследований (для аспирантов и докторантов)</a:t>
            </a: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, если цель - "обучение", "прохождение практики", "прохождение стажировки", "проведение научных исследований«;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	4. Индивидуальный график сдачи сессии, подписанный руководством факультета (в случае необходимости переноса сдачи сессии).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Направления обучающихся за границу осуществляется на основании </a:t>
            </a: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  <a:hlinkClick r:id="rId4"/>
              </a:rPr>
              <a:t>Положения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. Документы в ОАМ ЦПОУ подаются </a:t>
            </a: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не менее чем за 10 рабочих дней до даты выезда за границу. 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algn="just"/>
            <a:endParaRPr lang="aa-ET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086" y="163358"/>
            <a:ext cx="1023407" cy="558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7361188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9E1133-3440-AEE5-A4CF-66CE7DCB81BF}"/>
              </a:ext>
            </a:extLst>
          </p:cNvPr>
          <p:cNvSpPr txBox="1">
            <a:spLocks/>
          </p:cNvSpPr>
          <p:nvPr/>
        </p:nvSpPr>
        <p:spPr>
          <a:xfrm>
            <a:off x="1919177" y="595424"/>
            <a:ext cx="1081237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all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НАПРАВЛЕНИЕ ЗА ГРАНИЦУ ОБУЧАЮЩИХСЯ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Порядок оформления документов для направления за границу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для обучающихся БГУИР</a:t>
            </a:r>
            <a:br>
              <a:rPr lang="ru-RU" sz="24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</a:rPr>
            </a:br>
            <a:endParaRPr lang="aa-ET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ABDC53-F212-E40C-5432-9A98B8BBC122}"/>
              </a:ext>
            </a:extLst>
          </p:cNvPr>
          <p:cNvSpPr txBox="1">
            <a:spLocks/>
          </p:cNvSpPr>
          <p:nvPr/>
        </p:nvSpPr>
        <p:spPr>
          <a:xfrm>
            <a:off x="1679945" y="1998301"/>
            <a:ext cx="10111563" cy="4466294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По возвращению из поездки необходимо представить: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indent="4445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ОАМ ЦПОУ (</a:t>
            </a:r>
            <a:r>
              <a:rPr lang="ru-RU" sz="2000" dirty="0" err="1">
                <a:latin typeface="Arial Narrow" panose="020B0606020202030204" pitchFamily="34" charset="0"/>
                <a:ea typeface="Verdana" panose="020B0604030504040204" pitchFamily="34" charset="0"/>
              </a:rPr>
              <a:t>ул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 П. Бровки,6, </a:t>
            </a:r>
            <a:r>
              <a:rPr lang="ru-RU" sz="2000" dirty="0" err="1">
                <a:latin typeface="Arial Narrow" panose="020B0606020202030204" pitchFamily="34" charset="0"/>
                <a:ea typeface="Verdana" panose="020B0604030504040204" pitchFamily="34" charset="0"/>
              </a:rPr>
              <a:t>каб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 124) — содержательный 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отчет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, подписанный обучающимся и руководителем факультета в течение 10-ти календарных дней;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бухгалтерию при оплате расходов за счет БГУИР — копии приказа с приложением вышеуказанных документов и документов, подтверждающих расходы (билеты, квитанции и т.д.) в течение 3-х рабочих дней со дня возращения из-за границы, исключая день прибытия.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Продление пребывания за границей сверх установленного приказом ректора срока,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ОАМ ЦПОУ подается  заявление обучающегося, оформленного в виде докладной записки на имя ректора об изменении сроков командирования</a:t>
            </a: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. 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Обо всех изменениях по поездке за границу необходимо сообщать в 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ОАМ ЦПОУ</a:t>
            </a: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 заблаговременно.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По всем вопросам, связанным с оформлением документов на направление за рубеж, обращаться: Отдел академической мобильности, контактный телефон: +375 17 293-22-64, адрес. ул. П.Бровки,6 к.124 корп.1</a:t>
            </a:r>
            <a:endParaRPr lang="aa-E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086" y="163358"/>
            <a:ext cx="1023407" cy="558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4537151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5102" y="411886"/>
            <a:ext cx="66874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Командировки работников БГУИР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F397B6-AB29-FE5F-1FBC-1FEAF395B222}"/>
              </a:ext>
            </a:extLst>
          </p:cNvPr>
          <p:cNvSpPr txBox="1">
            <a:spLocks/>
          </p:cNvSpPr>
          <p:nvPr/>
        </p:nvSpPr>
        <p:spPr>
          <a:xfrm>
            <a:off x="928774" y="1385390"/>
            <a:ext cx="10891087" cy="5225031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138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Порядок оформления служебных командировок за границу для работников БГУИР </a:t>
            </a:r>
          </a:p>
          <a:p>
            <a:pPr marL="84138" indent="457200"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Для оформления приказа о командировании за границу работник должен не позднее чем за 10 рабочих дней до отъезда представить в отдел академической мобильности Центра продвижения образовательных услуг (ул. </a:t>
            </a:r>
            <a:r>
              <a:rPr lang="ru-RU" sz="2000" dirty="0" err="1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П.Бровки</a:t>
            </a:r>
            <a:r>
              <a:rPr lang="ru-RU" sz="20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, 6, </a:t>
            </a:r>
            <a:r>
              <a:rPr lang="ru-RU" sz="2000" dirty="0" err="1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каб</a:t>
            </a:r>
            <a:r>
              <a:rPr lang="ru-RU" sz="20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. 124) следующие документы: </a:t>
            </a: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Докладную записку 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  <a:hlinkClick r:id="rId3"/>
            </a:endParaRP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4"/>
              </a:rPr>
              <a:t>Задание на служебную командировку за границу. </a:t>
            </a:r>
            <a:endParaRPr lang="ru-RU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Оригинал или копию официального приглашения (при наличии), его перевод, заверенный сотрудником ЦПОУ. </a:t>
            </a: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5"/>
              </a:rPr>
              <a:t>Программа пребывания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, расписанная по дням, при командировании на срок 5 дней и более</a:t>
            </a: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latin typeface="Arial Narrow" panose="020B0606020202030204" pitchFamily="34" charset="0"/>
                <a:ea typeface="Verdana" panose="020B0604030504040204" pitchFamily="34" charset="0"/>
              </a:rPr>
              <a:t>По возвращению из служебной командировки за границу работники университета представляют:</a:t>
            </a: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Не позднее 15 рабочих дней в бухгалтерию –   отчет об израсходованных суммах иностранной валюты и белорусских рублей; </a:t>
            </a: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в 10-ти-дневный срок в ЦПОУ (ул. П.Бровки,6 к.124-1 корп.) – содержательный 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6"/>
              </a:rPr>
              <a:t>отчет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 о командировке.</a:t>
            </a:r>
          </a:p>
          <a:p>
            <a:pPr marL="84138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Подробную информацию о порядке организации командировок за границу сотрудников БГУИР можно узнать в 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  <a:hlinkClick r:id="rId7"/>
              </a:rPr>
              <a:t>Положении</a:t>
            </a:r>
            <a:r>
              <a:rPr lang="ru-RU" sz="2000" dirty="0">
                <a:latin typeface="Arial Narrow" panose="020B0606020202030204" pitchFamily="34" charset="0"/>
                <a:ea typeface="Verdana" panose="020B0604030504040204" pitchFamily="34" charset="0"/>
              </a:rPr>
              <a:t>.</a:t>
            </a:r>
            <a:endParaRPr lang="aa-ET" sz="2000" dirty="0"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862921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2ED83F36-FAAF-EE71-0882-DB3248324719}"/>
              </a:ext>
            </a:extLst>
          </p:cNvPr>
          <p:cNvSpPr txBox="1">
            <a:spLocks/>
          </p:cNvSpPr>
          <p:nvPr/>
        </p:nvSpPr>
        <p:spPr>
          <a:xfrm>
            <a:off x="2273062" y="1343906"/>
            <a:ext cx="9118600" cy="5173852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Важным фактором развития академической мобильности является привлечение иностранных специалистов для чтения лекций, участия в конференциях, проведения научных исследований или выполнения другой учебной или научной работы в принимающем университете. Для осуществления данной деятельности Вы можете пригласить иностранных специалистов на краткосрочный период.  </a:t>
            </a:r>
          </a:p>
          <a:p>
            <a:pPr indent="449263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Краткосрочными, являются визиты иностранных граждан, приглашенных в Республику Беларусь на срок не более девяноста суток для чтения курса лекций, участия в конференциях, повышения квалификации или выполнения другой учебной (научной) работы в учреждениях образования Республики Беларусь.</a:t>
            </a:r>
          </a:p>
          <a:p>
            <a:pPr indent="449263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Приглашение иностранных специалистов в БГУИР осуществляется на основании 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докладной записки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структурного подразделения на имя начальника ЦПОУ. Просьба об оформлении бесплатной визы должна исходить от иностранного гражданина или учреждения, в котором он работает. Структурное подразделение ЦПОУ также может оформить 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дополнительное письмо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в Посольство Республики Беларусь о выдаче бесплатной визы.</a:t>
            </a:r>
          </a:p>
          <a:p>
            <a:endParaRPr lang="aa-ET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0C4DF54-558F-787B-1839-C530D48B1E31}"/>
              </a:ext>
            </a:extLst>
          </p:cNvPr>
          <p:cNvSpPr txBox="1">
            <a:spLocks/>
          </p:cNvSpPr>
          <p:nvPr/>
        </p:nvSpPr>
        <p:spPr>
          <a:xfrm>
            <a:off x="1981201" y="1494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all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ПРИГЛАШЕНИЕ ИНОСТРАННЫХ СПЕЦИАЛИСТОВ</a:t>
            </a:r>
            <a:br>
              <a:rPr lang="ru-RU" sz="2400" cap="all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</a:br>
            <a:endParaRPr lang="aa-ET" sz="24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829" y="66582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6567954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id="{0F9C2783-B0C4-BF01-214B-99B1786590D4}"/>
              </a:ext>
            </a:extLst>
          </p:cNvPr>
          <p:cNvSpPr txBox="1">
            <a:spLocks/>
          </p:cNvSpPr>
          <p:nvPr/>
        </p:nvSpPr>
        <p:spPr>
          <a:xfrm>
            <a:off x="1570182" y="2086882"/>
            <a:ext cx="897589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Arial Narrow" panose="020B0606020202030204" pitchFamily="34" charset="0"/>
              </a:rPr>
              <a:t>Академическая мобильность – обмен обучающимися, педагогическими работниками Республики Беларусь и иностранного государства в целях обучения, повышения квалификации, совершенствования педагогической деятельности. 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Arial Narrow" panose="020B0606020202030204" pitchFamily="34" charset="0"/>
              </a:rPr>
              <a:t>Академическая мобильность осуществляется на паритетной основе и носит временный характер. </a:t>
            </a:r>
          </a:p>
          <a:p>
            <a:pPr indent="444500"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latin typeface="Arial Narrow" panose="020B0606020202030204" pitchFamily="34" charset="0"/>
              </a:rPr>
              <a:t>Результаты обучения дополняют учебную траекторию/ профессиональную карьеру в своем университете </a:t>
            </a:r>
          </a:p>
          <a:p>
            <a:pPr algn="just"/>
            <a:endParaRPr lang="ru-RU" sz="1800" i="1" dirty="0">
              <a:latin typeface="Arial Narrow" panose="020B0606020202030204" pitchFamily="34" charset="0"/>
            </a:endParaRPr>
          </a:p>
          <a:p>
            <a:pPr algn="just"/>
            <a:endParaRPr lang="ru-RU" sz="1800" i="1" dirty="0">
              <a:latin typeface="Arial Narrow" panose="020B0606020202030204" pitchFamily="34" charset="0"/>
            </a:endParaRPr>
          </a:p>
          <a:p>
            <a:pPr algn="just"/>
            <a:endParaRPr lang="ru-RU" sz="1800" i="1" dirty="0">
              <a:latin typeface="Arial Narrow" panose="020B0606020202030204" pitchFamily="34" charset="0"/>
            </a:endParaRPr>
          </a:p>
          <a:p>
            <a:pPr algn="just"/>
            <a:endParaRPr lang="ru-RU" sz="1800" i="1" dirty="0">
              <a:latin typeface="Arial Narrow" panose="020B0606020202030204" pitchFamily="34" charset="0"/>
            </a:endParaRPr>
          </a:p>
          <a:p>
            <a:pPr algn="just"/>
            <a:r>
              <a:rPr lang="ru-RU" sz="1800" i="1" dirty="0">
                <a:latin typeface="Arial Narrow" panose="020B0606020202030204" pitchFamily="34" charset="0"/>
              </a:rPr>
              <a:t>Статья 113 Кодекса об образовании Республики Беларусь</a:t>
            </a:r>
            <a:endParaRPr lang="aa-ET" sz="1800" i="1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34788" y="1242154"/>
            <a:ext cx="8823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Организация академической мобильности в  БГУИР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7557179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5568653E-B11E-14C2-3A5F-E3932FEA852A}"/>
              </a:ext>
            </a:extLst>
          </p:cNvPr>
          <p:cNvSpPr txBox="1">
            <a:spLocks/>
          </p:cNvSpPr>
          <p:nvPr/>
        </p:nvSpPr>
        <p:spPr>
          <a:xfrm>
            <a:off x="957094" y="1456267"/>
            <a:ext cx="10940739" cy="5096933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Осуществление трудовой деятельности иностранными гражданами в БГУИР осуществляется только при условии получения </a:t>
            </a:r>
            <a:r>
              <a:rPr lang="ru-RU" sz="2100" b="1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специального разрешения</a:t>
            </a: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</a:t>
            </a:r>
            <a:r>
              <a:rPr lang="ru-RU" sz="2100" b="1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и заключения трудового договора</a:t>
            </a: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(</a:t>
            </a:r>
            <a:r>
              <a:rPr lang="ru-RU" sz="2100" i="1" dirty="0">
                <a:solidFill>
                  <a:srgbClr val="3076AF"/>
                </a:solidFill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закон «О внешней трудовой миграции»</a:t>
            </a: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).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Специальное разрешение на право занятия трудовой деятельностью в РБ оформляется УМС на основании</a:t>
            </a:r>
            <a:r>
              <a:rPr lang="ru-RU" sz="2100" dirty="0">
                <a:latin typeface="Arial Narrow" panose="020B0606020202030204" pitchFamily="34" charset="0"/>
                <a:ea typeface="Verdana" panose="020B0604030504040204" pitchFamily="34" charset="0"/>
              </a:rPr>
              <a:t> </a:t>
            </a:r>
            <a:r>
              <a:rPr lang="ru-RU" sz="2100" b="1" dirty="0">
                <a:latin typeface="Arial Narrow" panose="020B0606020202030204" pitchFamily="34" charset="0"/>
                <a:ea typeface="Verdana" panose="020B0604030504040204" pitchFamily="34" charset="0"/>
              </a:rPr>
              <a:t>докладной записки</a:t>
            </a: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структурного подразделения на имя ректора. Докладная записка согласуется ЦПОУ, Бухгалтерией, Центром кадровой работы.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Докладная записка на оформление специального разрешения подается в ЦПОУ не менее чем за 1 месяц до планируемого прибытия иностранного гражданина и должна иметь следующую информацию: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фамилия и имя приглашаемого гражданина;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гражданство;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образование, профессия, специальность (направление специальности, специализации), ученая степень;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обоснование необходимости привлечения иностранного гражданина для работы в БГУИР и планируемая должность в БГУИР.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Срок оформления специального разрешения  – 15 дней, срок действия - один год.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2100" dirty="0">
                <a:solidFill>
                  <a:srgbClr val="333333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После получения специального разрешения БГУИР заключает с иностранным гражданином  трудовой договор. Заключение трудового договора осуществляется Центром кадровой работы. В течение месяца со дня заключения трудового договора его необходимо представить на регистрацию  в Управление по гражданству и миграции Мингорисполкома.</a:t>
            </a:r>
          </a:p>
          <a:p>
            <a:endParaRPr lang="aa-ET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A80BDC93-4B5C-A5CE-2696-2111F8941882}"/>
              </a:ext>
            </a:extLst>
          </p:cNvPr>
          <p:cNvSpPr txBox="1">
            <a:spLocks/>
          </p:cNvSpPr>
          <p:nvPr/>
        </p:nvSpPr>
        <p:spPr>
          <a:xfrm>
            <a:off x="1871133" y="677333"/>
            <a:ext cx="10693039" cy="52939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all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ПРИГЛАШЕНИЕ ИНОСТРАННЫХ СПЕЦИАЛИСТОВ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20042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839084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5568653E-B11E-14C2-3A5F-E3932FEA852A}"/>
              </a:ext>
            </a:extLst>
          </p:cNvPr>
          <p:cNvSpPr txBox="1">
            <a:spLocks/>
          </p:cNvSpPr>
          <p:nvPr/>
        </p:nvSpPr>
        <p:spPr>
          <a:xfrm>
            <a:off x="1058333" y="1845734"/>
            <a:ext cx="10073955" cy="45338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l">
              <a:lnSpc>
                <a:spcPct val="10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Иностранным гражданам, прибывшим для работы в БГУИР, необходимо оформить регистрацию на время действия визы (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в течение 5 рабочих дней с момента въезда в РБ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)  и затем разрешение на временное проживание. Для этого структурное подразделение представляет в ЦПОУ следующие документы: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паспорт, его копия и копия визы;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копия нотариально заверенного (в Беларуси) перевода паспорта на русский язык;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копия специального разрешения;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копия трудового договора;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копия договора найма жилого помещения;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миграционная карта;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анкета-заявление для получения разрешения на временное проживание;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квитанция об оплате госпошлины;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медицинский страховой полис Республики Беларусь;</a:t>
            </a:r>
          </a:p>
          <a:p>
            <a:pPr indent="449263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3 фотографии (3х4) </a:t>
            </a:r>
          </a:p>
          <a:p>
            <a:endParaRPr lang="aa-ET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A80BDC93-4B5C-A5CE-2696-2111F8941882}"/>
              </a:ext>
            </a:extLst>
          </p:cNvPr>
          <p:cNvSpPr txBox="1">
            <a:spLocks/>
          </p:cNvSpPr>
          <p:nvPr/>
        </p:nvSpPr>
        <p:spPr>
          <a:xfrm>
            <a:off x="2700868" y="1024466"/>
            <a:ext cx="7535333" cy="61806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all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ПРИГЛАШЕНИЕ ИНОСТРАННЫХ СПЕЦИАЛИСТОВ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20042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8186563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AC00545-7F30-AE68-3BB1-E39DB7766390}"/>
              </a:ext>
            </a:extLst>
          </p:cNvPr>
          <p:cNvSpPr txBox="1">
            <a:spLocks/>
          </p:cNvSpPr>
          <p:nvPr/>
        </p:nvSpPr>
        <p:spPr>
          <a:xfrm>
            <a:off x="777597" y="809053"/>
            <a:ext cx="9312442" cy="14035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Полезные ссылки и контакты: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10266" y="2460679"/>
            <a:ext cx="7603067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Отдел академической мобильности Центра продвижения образовательных услуг</a:t>
            </a:r>
          </a:p>
          <a:p>
            <a:pPr marL="541338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Контакты: +375 17 293-22-64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Адрес. ул. П.Бровки,6 к.124-1 корп.</a:t>
            </a:r>
          </a:p>
          <a:p>
            <a:pPr marL="541338"/>
            <a:endParaRPr lang="ru-RU" sz="24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marL="541338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hlinkClick r:id="rId2"/>
              </a:rPr>
              <a:t>Оформление командировки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marL="541338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hlinkClick r:id="rId3"/>
              </a:rPr>
              <a:t>Образцы документов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hlinkClick r:id="rId3"/>
              </a:rPr>
              <a:t>локальные нормативные правовые акты в части выездов за рубеж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marL="541338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hlinkClick r:id="rId4"/>
              </a:rPr>
              <a:t>Полезная информация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6057086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0801" y="2313310"/>
            <a:ext cx="8830733" cy="3077766"/>
          </a:xfrm>
          <a:prstGeom prst="rect">
            <a:avLst/>
          </a:prstGeom>
          <a:solidFill>
            <a:srgbClr val="EDEDF5"/>
          </a:solidFill>
        </p:spPr>
        <p:txBody>
          <a:bodyPr wrap="square">
            <a:spAutoFit/>
          </a:bodyPr>
          <a:lstStyle/>
          <a:p>
            <a:pPr indent="449263" algn="just"/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Академическая мобильность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, как одно из направлений международного сотрудничества в сфере образования — это обмен обучающимися и педагогическими работниками Республики Беларусь и иностранного государства в целях обучения, повышения квалификации, совершенствования педагогической деятельности. При этом подобный обмен осуществляется, как правило, на паритетной основе и носит временный характер. Участники академических обменов после завершения обучения или стажировки возвращаются в свой вуз и продолжают там обучение или профессиональную деятельность (определение понятия «академическая мобильность» и описание форм ее реализации приводятся в Кодексе об образовании Республики Беларусь).</a:t>
            </a:r>
          </a:p>
          <a:p>
            <a:pPr algn="just"/>
            <a:endParaRPr lang="ru-RU" sz="1600" dirty="0">
              <a:solidFill>
                <a:srgbClr val="000000">
                  <a:alpha val="78000"/>
                </a:srgbClr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0000"/>
                </a:solidFill>
                <a:latin typeface="Verdana" panose="020B0604030504040204" pitchFamily="34" charset="0"/>
              </a:rPr>
              <a:t>  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90434" y="1196238"/>
            <a:ext cx="83980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15CAD"/>
                </a:solidFill>
                <a:latin typeface="Arial Narrow" panose="020B0606020202030204" pitchFamily="34" charset="0"/>
              </a:rPr>
              <a:t>Академическая мобильность: </a:t>
            </a:r>
          </a:p>
          <a:p>
            <a:r>
              <a:rPr lang="ru-RU" sz="2400" b="1" dirty="0">
                <a:solidFill>
                  <a:srgbClr val="015CAD"/>
                </a:solidFill>
                <a:latin typeface="Arial Narrow" panose="020B0606020202030204" pitchFamily="34" charset="0"/>
              </a:rPr>
              <a:t>основные понятия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613" y="129795"/>
            <a:ext cx="1140976" cy="622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1219462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0276" y="2097027"/>
            <a:ext cx="10329333" cy="4462760"/>
          </a:xfrm>
          <a:prstGeom prst="rect">
            <a:avLst/>
          </a:prstGeom>
          <a:solidFill>
            <a:srgbClr val="EDEDF5"/>
          </a:solidFill>
        </p:spPr>
        <p:txBody>
          <a:bodyPr wrap="square">
            <a:spAutoFit/>
          </a:bodyPr>
          <a:lstStyle/>
          <a:p>
            <a:pPr indent="449263" algn="just"/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Важно отметить, что иногда под академической мобильностью понимают также и обучение в зарубежном вузе с целью получения диплома. Это не совсем так. В основе академического обмена лежит идея интернационализации образования, когда в процесс обучения включается международная компонента. В каждой стране существуют свои академические традиции и посещая зарубежный вуз человек получает возможность дополнить свои компетенции чем-то особенным, чего нет в своей стране, в своем вузе. При этом, получение дополнительных международных компетенций включается в учебную траекторию у себя дома.</a:t>
            </a:r>
          </a:p>
          <a:p>
            <a:pPr indent="449263" algn="just"/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В специальной литературе, посвященной вопросам международного образования, также принято рассматривать выезд за рубеж для обучения с целью получения диплома вне понятия академическая мобильность. Под данным понятием же как раз понимается именно временное пребывание в зарубежном вузе с последующим возвращением в свою страну. Для этого используется специальный термин «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</a:rPr>
              <a:t>study-related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</a:rPr>
              <a:t>experiences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</a:rPr>
              <a:t>abroad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/ 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</a:rPr>
              <a:t>foreign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</a:rPr>
              <a:t>study-related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 Narrow" panose="020B0606020202030204" pitchFamily="34" charset="0"/>
              </a:rPr>
              <a:t>experiences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» – «зарубежный образовательный опыт».</a:t>
            </a:r>
          </a:p>
          <a:p>
            <a:pPr indent="449263" algn="just"/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Участниками академической мобильности в вузах являются студенты, магистранты, аспиранты, а также преподаватели, научные работники и административный персонал. Однако, цели и продолжительность академических визитов за рубеж для разных категорий существенно отличается.</a:t>
            </a:r>
          </a:p>
          <a:p>
            <a:pPr algn="just"/>
            <a:endParaRPr lang="ru-RU" sz="1600" dirty="0">
              <a:solidFill>
                <a:srgbClr val="000000">
                  <a:alpha val="78000"/>
                </a:srgbClr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0000"/>
                </a:solidFill>
                <a:latin typeface="Verdana" panose="020B0604030504040204" pitchFamily="34" charset="0"/>
              </a:rPr>
              <a:t>  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65096" y="1127484"/>
            <a:ext cx="4459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15CAD"/>
                </a:solidFill>
                <a:latin typeface="Arial Narrow" panose="020B0606020202030204" pitchFamily="34" charset="0"/>
              </a:rPr>
              <a:t>Академическая мобильность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613" y="129795"/>
            <a:ext cx="1140976" cy="622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008705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7653" y="86381"/>
            <a:ext cx="807935" cy="440941"/>
          </a:xfrm>
          <a:prstGeom prst="rect">
            <a:avLst/>
          </a:prstGeom>
          <a:noFill/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E2426EB-189F-D8E5-A0A0-90EA9A8BCC95}"/>
              </a:ext>
            </a:extLst>
          </p:cNvPr>
          <p:cNvSpPr txBox="1">
            <a:spLocks/>
          </p:cNvSpPr>
          <p:nvPr/>
        </p:nvSpPr>
        <p:spPr>
          <a:xfrm>
            <a:off x="1228354" y="944498"/>
            <a:ext cx="10473266" cy="5721078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just">
              <a:lnSpc>
                <a:spcPct val="120000"/>
              </a:lnSpc>
            </a:pPr>
            <a:r>
              <a:rPr lang="ru-RU" sz="7200" dirty="0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Так, студенты 1-й и 2-й ступеней высшего образования выезжают за рубеж для обучения в течение </a:t>
            </a:r>
            <a:b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</a:b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1—2 семестров. Возможен и более короткий срок нахождения в зарубежном вузе с целью прохождения интенсивных курсов или тренингов, однако, как правило, он должен быть не менее 3 месяцев. Обучение в зарубежном вузе осуществляется на основе индивидуального плана, согласованного с направляющим и принимающим вузами. По результату обучения студенту выдается академическая справка, которую он по возвращении представляет в свой деканат для получения признания результатов обучения за рубежом.</a:t>
            </a:r>
          </a:p>
          <a:p>
            <a:pPr indent="449263" algn="just">
              <a:lnSpc>
                <a:spcPct val="120000"/>
              </a:lnSpc>
            </a:pP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	Наряду с обучением по специальности целью академической мобильности студентов и магистрантов также может быть и </a:t>
            </a:r>
            <a:r>
              <a:rPr lang="ru-RU" sz="7200" b="1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прохождение производственной практики</a:t>
            </a: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. Важно отметить, что в Ереванском коммюнике министров образования стран Европейского пространства высшего образования (ЕПВО) (2015 г.) отдельно подчеркивается важность развития академической мобильности именно для прохождения производственной практики за рубежом.</a:t>
            </a:r>
          </a:p>
          <a:p>
            <a:pPr indent="449263" algn="just">
              <a:lnSpc>
                <a:spcPct val="120000"/>
              </a:lnSpc>
            </a:pP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	Сегодня данный тип академической мобильности рассматривается как наиболее перспективный, так как он дает возможность приобрести необходимые профессиональные компетенции международного уровня.</a:t>
            </a:r>
          </a:p>
          <a:p>
            <a:pPr indent="449263" algn="just">
              <a:lnSpc>
                <a:spcPct val="120000"/>
              </a:lnSpc>
            </a:pP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	Для аспирантов участие в академических обменах носит несколько иной характер: наряду с посещением углубленных спецкурсов они также осуществляют научно-исследовательскую деятельность, собирают материалы по теме своего диссертационного исследования в библиотеках или архивах, проводят эксперименты в лабораториях, участвуют в научных конференциях, посещают индивидуальные консультации своего научного руководителя. Сроки обучения за рубежом для аспирантов, как правило, составляют от 6 до 12 месяцев.</a:t>
            </a:r>
          </a:p>
          <a:p>
            <a:pPr algn="just">
              <a:lnSpc>
                <a:spcPct val="120000"/>
              </a:lnSpc>
            </a:pPr>
            <a:r>
              <a:rPr lang="ru-RU" sz="5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endParaRPr lang="ru-RU" sz="3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DCBE091-F7D2-67A0-8FB5-2354EE7D24B1}"/>
              </a:ext>
            </a:extLst>
          </p:cNvPr>
          <p:cNvSpPr/>
          <p:nvPr/>
        </p:nvSpPr>
        <p:spPr>
          <a:xfrm>
            <a:off x="4038114" y="296489"/>
            <a:ext cx="4459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15CAD"/>
                </a:solidFill>
                <a:latin typeface="Arial Narrow" panose="020B0606020202030204" pitchFamily="34" charset="0"/>
              </a:rPr>
              <a:t>Академическая мобильность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332547516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7653" y="86381"/>
            <a:ext cx="807935" cy="440941"/>
          </a:xfrm>
          <a:prstGeom prst="rect">
            <a:avLst/>
          </a:prstGeom>
          <a:noFill/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E2426EB-189F-D8E5-A0A0-90EA9A8BCC95}"/>
              </a:ext>
            </a:extLst>
          </p:cNvPr>
          <p:cNvSpPr txBox="1">
            <a:spLocks/>
          </p:cNvSpPr>
          <p:nvPr/>
        </p:nvSpPr>
        <p:spPr>
          <a:xfrm>
            <a:off x="1102124" y="1715653"/>
            <a:ext cx="10534841" cy="4639734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</a:rPr>
              <a:t>	</a:t>
            </a: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Отдельной категорией участников академической мобильности выступают работники вузов: ученые, преподаватели, административный персонал. Содержание </a:t>
            </a:r>
            <a:r>
              <a:rPr lang="ru-RU" sz="7200" b="1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академического визита</a:t>
            </a: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 в данном случае может включать как элементы научно-образовательной деятельности, так и преподавание. Например, ученые наряду с проведением научных исследований или посещением мастер-классов и тренингов также могут читать лекции, консультировать студентов или аспирантов.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	Продолжительность визитов в зарубежные вузы отличается: административные или педагогические визиты, как правило, носят кратко срочный характер, от 1,5 недель до 1 месяца; ученые же выезжают за рубеж на более длительный срок, от 6 до 12 месяцев. Следует отметить, что в национальной системе образования в качестве обобщающего названия научно-образовательного визита за рубеж работника вуза может использоваться термин «стажировка».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7200" dirty="0">
                <a:solidFill>
                  <a:srgbClr val="0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	Как любая институциональная деятельность, академическая мобильность базируется на ряде правил и процедур. Организационный механизм реализации академической мобильности может быть прописан в международном договоре, заключенном между двумя (иногда и более) вузами, международной программе, финансирующей обмены, либо в документе международного проекта, целью которого является организация академических обменов.</a:t>
            </a:r>
          </a:p>
          <a:p>
            <a:pPr algn="just">
              <a:lnSpc>
                <a:spcPct val="120000"/>
              </a:lnSpc>
            </a:pPr>
            <a:r>
              <a:rPr lang="ru-RU" sz="5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endParaRPr lang="ru-RU" sz="3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EB8008C-DF0B-5B16-92E9-56F93C706DD6}"/>
              </a:ext>
            </a:extLst>
          </p:cNvPr>
          <p:cNvSpPr/>
          <p:nvPr/>
        </p:nvSpPr>
        <p:spPr>
          <a:xfrm>
            <a:off x="3400805" y="896575"/>
            <a:ext cx="4459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15CAD"/>
                </a:solidFill>
                <a:latin typeface="Arial Narrow" panose="020B0606020202030204" pitchFamily="34" charset="0"/>
              </a:rPr>
              <a:t>Академическая мобильность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666450135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DE14B157-86C7-44E1-DDD5-6DD3C372ACDC}"/>
              </a:ext>
            </a:extLst>
          </p:cNvPr>
          <p:cNvSpPr txBox="1">
            <a:spLocks/>
          </p:cNvSpPr>
          <p:nvPr/>
        </p:nvSpPr>
        <p:spPr>
          <a:xfrm>
            <a:off x="1037577" y="1081961"/>
            <a:ext cx="10727267" cy="5621418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just">
              <a:lnSpc>
                <a:spcPct val="120000"/>
              </a:lnSpc>
            </a:pPr>
            <a:r>
              <a:rPr lang="ru-RU" sz="4200" dirty="0">
                <a:solidFill>
                  <a:srgbClr val="000000"/>
                </a:solidFill>
                <a:latin typeface="Arial Narrow" panose="020B0606020202030204" pitchFamily="34" charset="0"/>
              </a:rPr>
              <a:t>Сегодня в нашей стране привлечение студентов и преподавателей из-за рубежа, а также направление на обучение/стажировку белорусских студентов, ученых, преподавателей рассматривается как важная часть государственной политики. В бюджетах многих европейских государств запланированы расходы на финансирование как въездной, так и выездной мобильности. И Беларусь в данном случае не исключение: бюджетом нашей страны также предусмотрено выделение существенных ресурсов для поддержки выездной академической мобильности. Например, финансирование обучения и стажировки белорусских студентов, преподавателей и научных работников в зарубежных вузах финансируется в рамках Государственной программы развития высшего образования. </a:t>
            </a:r>
          </a:p>
          <a:p>
            <a:pPr indent="449263" algn="just">
              <a:lnSpc>
                <a:spcPct val="120000"/>
              </a:lnSpc>
            </a:pPr>
            <a:r>
              <a:rPr lang="ru-RU" sz="4200" dirty="0">
                <a:solidFill>
                  <a:srgbClr val="000000"/>
                </a:solidFill>
                <a:latin typeface="Arial Narrow" panose="020B0606020202030204" pitchFamily="34" charset="0"/>
              </a:rPr>
              <a:t>Кроме того, в республике действуют и целевые программы, финансирующие академическую мобильность в тех или иных научных областях. Например, Государственная программа подготовки кадров для ядерной энергетики и т. д.</a:t>
            </a:r>
          </a:p>
          <a:p>
            <a:pPr indent="449263" algn="just">
              <a:lnSpc>
                <a:spcPct val="120000"/>
              </a:lnSpc>
            </a:pPr>
            <a:r>
              <a:rPr lang="ru-RU" sz="4200" dirty="0">
                <a:solidFill>
                  <a:srgbClr val="000000"/>
                </a:solidFill>
                <a:latin typeface="Arial Narrow" panose="020B0606020202030204" pitchFamily="34" charset="0"/>
              </a:rPr>
              <a:t> Подобные программы существуют и за рубежом. При этом наряду с государственными бюджетами финансирование академической мобильности может выделяться и в рамках бюджетов или фондов объединений государств. У многих объединений государств также существуют свои фонды для финансирования академических обменов. Наряду с государственными или межгосударственными фондами финансирование выделяется и международными организациями.</a:t>
            </a:r>
          </a:p>
          <a:p>
            <a:endParaRPr lang="aa-ET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45475" y="287650"/>
            <a:ext cx="584967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Финансирование академической мобильности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421" y="154621"/>
            <a:ext cx="1061460" cy="579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7803496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DE14B157-86C7-44E1-DDD5-6DD3C372ACDC}"/>
              </a:ext>
            </a:extLst>
          </p:cNvPr>
          <p:cNvSpPr txBox="1">
            <a:spLocks/>
          </p:cNvSpPr>
          <p:nvPr/>
        </p:nvSpPr>
        <p:spPr>
          <a:xfrm>
            <a:off x="1459345" y="1525306"/>
            <a:ext cx="10280073" cy="4985674"/>
          </a:xfrm>
          <a:prstGeom prst="rect">
            <a:avLst/>
          </a:prstGeom>
          <a:solidFill>
            <a:srgbClr val="EDEDF5"/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4200" dirty="0">
                <a:solidFill>
                  <a:srgbClr val="000000"/>
                </a:solidFill>
                <a:latin typeface="Arial Narrow" panose="020B0606020202030204" pitchFamily="34" charset="0"/>
              </a:rPr>
              <a:t> Говоря о странах, межгосударственных объединениях или международных организациях, выделяющих средства для образовательных или научных проектов, принято использовать термин «доноры».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4200" dirty="0">
                <a:solidFill>
                  <a:srgbClr val="000000"/>
                </a:solidFill>
                <a:latin typeface="Arial Narrow" panose="020B0606020202030204" pitchFamily="34" charset="0"/>
              </a:rPr>
              <a:t>Средства для поддержки международной академической мобильности выделяют также организации и учреждения меньшего порядка: научно-образовательные ассоциации или общества, фонды образовательных и научно-исследовательских учреждений, коммерческих предприятий, компаний, частных лиц и т. д. </a:t>
            </a:r>
          </a:p>
          <a:p>
            <a:pPr indent="449263" algn="just">
              <a:lnSpc>
                <a:spcPct val="120000"/>
              </a:lnSpc>
              <a:spcBef>
                <a:spcPts val="0"/>
              </a:spcBef>
            </a:pPr>
            <a:r>
              <a:rPr lang="ru-RU" sz="4200" dirty="0">
                <a:solidFill>
                  <a:srgbClr val="000000"/>
                </a:solidFill>
                <a:latin typeface="Arial Narrow" panose="020B0606020202030204" pitchFamily="34" charset="0"/>
              </a:rPr>
              <a:t> Механизм выделения финансовых средств, как правило, предусматривает наличие специализированных агентств, которые управляют денежными потоками и обеспечивают доведение средств до конечных бенефициаров, т. е. студентов и преподавателей. Эту деятельность они осуществляют на основе так называемых программ и инструментов, т. е. набора определенных правил и процедур, выполнение которых обязательно для всех участников обмена: как для студентов и преподавателей, так и для принимающих вузов. Существует два основных способа выделения средств: первый — «прямой», когда агентство от лица фонда напрямую финансирует академическую мобильность студентов и преподавателей, и второй, «косвенный», когда средства выделяются через третью структуру — например, консорциум университетов или проектную команду.</a:t>
            </a:r>
          </a:p>
          <a:p>
            <a:endParaRPr lang="aa-ET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12602" y="503093"/>
            <a:ext cx="6101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15CAD"/>
                </a:solidFill>
                <a:latin typeface="Arial Narrow" panose="020B0606020202030204" pitchFamily="34" charset="0"/>
              </a:rPr>
              <a:t>Финансирование академической мобильности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421" y="154621"/>
            <a:ext cx="1061460" cy="579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5246718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82B923-0A58-81D3-373E-A4D06FE4EAA2}"/>
              </a:ext>
            </a:extLst>
          </p:cNvPr>
          <p:cNvSpPr txBox="1">
            <a:spLocks/>
          </p:cNvSpPr>
          <p:nvPr/>
        </p:nvSpPr>
        <p:spPr>
          <a:xfrm>
            <a:off x="360102" y="7811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Организация академической мобильности в  БГУИР</a:t>
            </a:r>
            <a:endParaRPr lang="aa-ET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DA17D7-9594-D980-8C3A-06A4C645DC7F}"/>
              </a:ext>
            </a:extLst>
          </p:cNvPr>
          <p:cNvSpPr txBox="1">
            <a:spLocks/>
          </p:cNvSpPr>
          <p:nvPr/>
        </p:nvSpPr>
        <p:spPr>
          <a:xfrm>
            <a:off x="1241790" y="2540247"/>
            <a:ext cx="10202065" cy="279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Verdana" panose="020B0604030504040204" pitchFamily="34" charset="0"/>
              </a:rPr>
              <a:t>международные межправительственные, межведомственные и межуниверситетские договоры; </a:t>
            </a:r>
          </a:p>
          <a:p>
            <a:pPr indent="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Verdana" panose="020B0604030504040204" pitchFamily="34" charset="0"/>
              </a:rPr>
              <a:t>международные проекты; </a:t>
            </a:r>
          </a:p>
          <a:p>
            <a:pPr indent="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Verdana" panose="020B0604030504040204" pitchFamily="34" charset="0"/>
              </a:rPr>
              <a:t>международные стипендиальные программы; </a:t>
            </a:r>
          </a:p>
          <a:p>
            <a:pPr indent="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 Narrow" panose="020B0606020202030204" pitchFamily="34" charset="0"/>
                <a:ea typeface="Verdana" panose="020B0604030504040204" pitchFamily="34" charset="0"/>
              </a:rPr>
              <a:t>платные программы обучения за рубежом</a:t>
            </a:r>
            <a:endParaRPr lang="aa-ET" dirty="0"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702" y="247579"/>
            <a:ext cx="1133634" cy="618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9607841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2730</Words>
  <Application>Microsoft Office PowerPoint</Application>
  <PresentationFormat>Широкоэкранный</PresentationFormat>
  <Paragraphs>149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Garamond</vt:lpstr>
      <vt:lpstr>Open Sans</vt:lpstr>
      <vt:lpstr>Verdana</vt:lpstr>
      <vt:lpstr>Wingdings</vt:lpstr>
      <vt:lpstr>Тема Office</vt:lpstr>
      <vt:lpstr>1_Тема Office</vt:lpstr>
      <vt:lpstr>Организация академической мобильности в БГУИР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Савельева Ж.Н.</cp:lastModifiedBy>
  <cp:revision>35</cp:revision>
  <dcterms:created xsi:type="dcterms:W3CDTF">2021-12-06T03:54:55Z</dcterms:created>
  <dcterms:modified xsi:type="dcterms:W3CDTF">2022-08-26T06:21:55Z</dcterms:modified>
</cp:coreProperties>
</file>