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365104"/>
            <a:ext cx="6552728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5445224"/>
            <a:ext cx="5760640" cy="1080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7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72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35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79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50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92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54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9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28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04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3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1A471-667C-47B7-AA03-21CCD88CA74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B7B03-DB75-4549-A0B3-6ECA9E379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87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25144"/>
            <a:ext cx="6624736" cy="1470025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Bookman Old Style" panose="02050604050505020204" pitchFamily="18" charset="0"/>
              </a:rPr>
              <a:t>О ДИПЛОМНОМЙ ПРОЕКТИРОВАНИИ СТУДЕНТОВ ДНЕВНОЙ, ЗАОЧНОЙ</a:t>
            </a:r>
            <a:br>
              <a:rPr lang="ru-RU" sz="2400" b="1" dirty="0">
                <a:latin typeface="Bookman Old Style" panose="02050604050505020204" pitchFamily="18" charset="0"/>
              </a:rPr>
            </a:br>
            <a:r>
              <a:rPr lang="ru-RU" sz="2400" b="1" dirty="0">
                <a:latin typeface="Bookman Old Style" panose="02050604050505020204" pitchFamily="18" charset="0"/>
              </a:rPr>
              <a:t>И ДИСТАНЦИОННОЙ ФОРМ ОБУЧЕНИЯ</a:t>
            </a:r>
            <a:br>
              <a:rPr lang="ru-RU" sz="2400" b="1" dirty="0">
                <a:latin typeface="Bookman Old Style" panose="02050604050505020204" pitchFamily="18" charset="0"/>
              </a:rPr>
            </a:br>
            <a:r>
              <a:rPr lang="ru-RU" sz="2400" b="1" dirty="0">
                <a:latin typeface="Bookman Old Style" panose="02050604050505020204" pitchFamily="18" charset="0"/>
              </a:rPr>
              <a:t>В 2021-2022 учебном году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492137C-6AE1-44DD-83F0-F0D8C17411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99" y="332656"/>
            <a:ext cx="3286981" cy="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4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88640"/>
            <a:ext cx="6696744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КОЛИЧЕСТВО ДИПЛОМНИКОВ</a:t>
            </a:r>
          </a:p>
        </p:txBody>
      </p:sp>
      <p:graphicFrame>
        <p:nvGraphicFramePr>
          <p:cNvPr id="25" name="Таблица 24">
            <a:extLst>
              <a:ext uri="{FF2B5EF4-FFF2-40B4-BE49-F238E27FC236}">
                <a16:creationId xmlns:a16="http://schemas.microsoft.com/office/drawing/2014/main" id="{38C4D2F5-B7C3-4F3E-BFE0-18FC9DE2C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05580"/>
              </p:ext>
            </p:extLst>
          </p:nvPr>
        </p:nvGraphicFramePr>
        <p:xfrm>
          <a:off x="304454" y="2780928"/>
          <a:ext cx="8516018" cy="2520278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489592">
                  <a:extLst>
                    <a:ext uri="{9D8B030D-6E8A-4147-A177-3AD203B41FA5}">
                      <a16:colId xmlns:a16="http://schemas.microsoft.com/office/drawing/2014/main" val="304552900"/>
                    </a:ext>
                  </a:extLst>
                </a:gridCol>
                <a:gridCol w="1259181">
                  <a:extLst>
                    <a:ext uri="{9D8B030D-6E8A-4147-A177-3AD203B41FA5}">
                      <a16:colId xmlns:a16="http://schemas.microsoft.com/office/drawing/2014/main" val="1412064784"/>
                    </a:ext>
                  </a:extLst>
                </a:gridCol>
                <a:gridCol w="1267813">
                  <a:extLst>
                    <a:ext uri="{9D8B030D-6E8A-4147-A177-3AD203B41FA5}">
                      <a16:colId xmlns:a16="http://schemas.microsoft.com/office/drawing/2014/main" val="3037198833"/>
                    </a:ext>
                  </a:extLst>
                </a:gridCol>
                <a:gridCol w="1389607">
                  <a:extLst>
                    <a:ext uri="{9D8B030D-6E8A-4147-A177-3AD203B41FA5}">
                      <a16:colId xmlns:a16="http://schemas.microsoft.com/office/drawing/2014/main" val="3186886391"/>
                    </a:ext>
                  </a:extLst>
                </a:gridCol>
                <a:gridCol w="2109825">
                  <a:extLst>
                    <a:ext uri="{9D8B030D-6E8A-4147-A177-3AD203B41FA5}">
                      <a16:colId xmlns:a16="http://schemas.microsoft.com/office/drawing/2014/main" val="2793426884"/>
                    </a:ext>
                  </a:extLst>
                </a:gridCol>
              </a:tblGrid>
              <a:tr h="8516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Специальность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Всего по кафедре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Дневное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Заочное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Дистанционное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extLst>
                  <a:ext uri="{0D108BD9-81ED-4DB2-BD59-A6C34878D82A}">
                    <a16:rowId xmlns:a16="http://schemas.microsoft.com/office/drawing/2014/main" val="1846351717"/>
                  </a:ext>
                </a:extLst>
              </a:tr>
              <a:tr h="333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МиКПРЭС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919052"/>
                  </a:ext>
                </a:extLst>
              </a:tr>
              <a:tr h="333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ИСиТвБМ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extLst>
                  <a:ext uri="{0D108BD9-81ED-4DB2-BD59-A6C34878D82A}">
                    <a16:rowId xmlns:a16="http://schemas.microsoft.com/office/drawing/2014/main" val="3419178877"/>
                  </a:ext>
                </a:extLst>
              </a:tr>
              <a:tr h="333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ПМС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784265"/>
                  </a:ext>
                </a:extLst>
              </a:tr>
              <a:tr h="333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ЭСБ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–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/>
                </a:tc>
                <a:extLst>
                  <a:ext uri="{0D108BD9-81ED-4DB2-BD59-A6C34878D82A}">
                    <a16:rowId xmlns:a16="http://schemas.microsoft.com/office/drawing/2014/main" val="3038254450"/>
                  </a:ext>
                </a:extLst>
              </a:tr>
              <a:tr h="33373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Итого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195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149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3573" marR="103573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231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9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FAD4A51-D718-4954-AD7F-A5ACD94DE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906369"/>
              </p:ext>
            </p:extLst>
          </p:nvPr>
        </p:nvGraphicFramePr>
        <p:xfrm>
          <a:off x="179512" y="1844824"/>
          <a:ext cx="8784976" cy="4863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2785">
                  <a:extLst>
                    <a:ext uri="{9D8B030D-6E8A-4147-A177-3AD203B41FA5}">
                      <a16:colId xmlns:a16="http://schemas.microsoft.com/office/drawing/2014/main" val="238892975"/>
                    </a:ext>
                  </a:extLst>
                </a:gridCol>
                <a:gridCol w="823968">
                  <a:extLst>
                    <a:ext uri="{9D8B030D-6E8A-4147-A177-3AD203B41FA5}">
                      <a16:colId xmlns:a16="http://schemas.microsoft.com/office/drawing/2014/main" val="1812228850"/>
                    </a:ext>
                  </a:extLst>
                </a:gridCol>
                <a:gridCol w="150253">
                  <a:extLst>
                    <a:ext uri="{9D8B030D-6E8A-4147-A177-3AD203B41FA5}">
                      <a16:colId xmlns:a16="http://schemas.microsoft.com/office/drawing/2014/main" val="2860433268"/>
                    </a:ext>
                  </a:extLst>
                </a:gridCol>
                <a:gridCol w="3602826">
                  <a:extLst>
                    <a:ext uri="{9D8B030D-6E8A-4147-A177-3AD203B41FA5}">
                      <a16:colId xmlns:a16="http://schemas.microsoft.com/office/drawing/2014/main" val="1136567503"/>
                    </a:ext>
                  </a:extLst>
                </a:gridCol>
                <a:gridCol w="775144">
                  <a:extLst>
                    <a:ext uri="{9D8B030D-6E8A-4147-A177-3AD203B41FA5}">
                      <a16:colId xmlns:a16="http://schemas.microsoft.com/office/drawing/2014/main" val="628363766"/>
                    </a:ext>
                  </a:extLst>
                </a:gridCol>
              </a:tblGrid>
              <a:tr h="380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Фамилия, имя, отчество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К-во дипломников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Фамилия, имя, отчество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К-во дипломников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62" marR="60062" marT="0" marB="0" anchor="b"/>
                </a:tc>
                <a:extLst>
                  <a:ext uri="{0D108BD9-81ED-4DB2-BD59-A6C34878D82A}">
                    <a16:rowId xmlns:a16="http://schemas.microsoft.com/office/drawing/2014/main" val="2343154912"/>
                  </a:ext>
                </a:extLst>
              </a:tr>
              <a:tr h="258942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Алексеев Виктор Федорович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Листратенко Владислав Викторович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256671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Алефиренко Виктор Михайлович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Лихачевский Дмитрий Викторович 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extLst>
                  <a:ext uri="{0D108BD9-81ED-4DB2-BD59-A6C34878D82A}">
                    <a16:rowId xmlns:a16="http://schemas.microsoft.com/office/drawing/2014/main" val="1559898910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Баранов Валентин Владимирович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Логин Владимир Михайлович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987520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Боднарь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Иван Васильевич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Матюшков Владимир Егорович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extLst>
                  <a:ext uri="{0D108BD9-81ED-4DB2-BD59-A6C34878D82A}">
                    <a16:rowId xmlns:a16="http://schemas.microsoft.com/office/drawing/2014/main" val="1261768163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Горбач Антон Петрович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Павлович Александр Эдуардович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457191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Гременок Валерий Феликсович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Петлицкая Татьяна Владимировна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extLst>
                  <a:ext uri="{0D108BD9-81ED-4DB2-BD59-A6C34878D82A}">
                    <a16:rowId xmlns:a16="http://schemas.microsoft.com/office/drawing/2014/main" val="1448587892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Гурский Михаил Семенович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Пискун Геннадий Адамович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534479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Ерошевская Анна Сергеевна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Поляковский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Виталий Викторович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extLst>
                  <a:ext uri="{0D108BD9-81ED-4DB2-BD59-A6C34878D82A}">
                    <a16:rowId xmlns:a16="http://schemas.microsoft.com/office/drawing/2014/main" val="3778114774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Ефименко Сергей Афанасьевич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Савицкая Дарья Георгиевна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954673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Игнатович Роман Олегович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Сыс Анна Дмитриевна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extLst>
                  <a:ext uri="{0D108BD9-81ED-4DB2-BD59-A6C34878D82A}">
                    <a16:rowId xmlns:a16="http://schemas.microsoft.com/office/drawing/2014/main" val="4253082259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Казючиц Владислав Олегович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Сычёва Юлия Сергеевна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362216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Калита Елена Викторовна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Тонкович Ирина Николаевна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extLst>
                  <a:ext uri="{0D108BD9-81ED-4DB2-BD59-A6C34878D82A}">
                    <a16:rowId xmlns:a16="http://schemas.microsoft.com/office/drawing/2014/main" val="867683065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Калита Ольга Викторовна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Фещенко Артём Александрович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883888"/>
                  </a:ext>
                </a:extLst>
              </a:tr>
              <a:tr h="212674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Коваленко Ирина Васильевна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Хорошко Виталий Викторович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extLst>
                  <a:ext uri="{0D108BD9-81ED-4DB2-BD59-A6C34878D82A}">
                    <a16:rowId xmlns:a16="http://schemas.microsoft.com/office/drawing/2014/main" val="1706603936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Колбун Виктор Сильвестрович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Шаталова Виктория Викторовна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41041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Котухов Алексей Валерьевич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Шелест Анна Вадимовна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extLst>
                  <a:ext uri="{0D108BD9-81ED-4DB2-BD59-A6C34878D82A}">
                    <a16:rowId xmlns:a16="http://schemas.microsoft.com/office/drawing/2014/main" val="166451376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Кузмин Игорь Андреевич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Ячин Николай Сергеевич 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626728"/>
                  </a:ext>
                </a:extLst>
              </a:tr>
              <a:tr h="193536"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Куприянов Никита Юрьевич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ctr"/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Ящук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Вероника Антоновна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062" marR="60062" marT="0" marB="0" anchor="b"/>
                </a:tc>
                <a:extLst>
                  <a:ext uri="{0D108BD9-81ED-4DB2-BD59-A6C34878D82A}">
                    <a16:rowId xmlns:a16="http://schemas.microsoft.com/office/drawing/2014/main" val="3872171686"/>
                  </a:ext>
                </a:extLst>
              </a:tr>
              <a:tr h="282221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186 чел. (преподаватели кафедры) + 9 чел. (другие руководители)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528" marR="93528" marT="46764" marB="46764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240238"/>
                  </a:ext>
                </a:extLst>
              </a:tr>
            </a:tbl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480A695-C30C-48F0-B531-1A59351EEECE}"/>
              </a:ext>
            </a:extLst>
          </p:cNvPr>
          <p:cNvSpPr txBox="1">
            <a:spLocks/>
          </p:cNvSpPr>
          <p:nvPr/>
        </p:nvSpPr>
        <p:spPr>
          <a:xfrm>
            <a:off x="323528" y="269776"/>
            <a:ext cx="61926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КОЛИЧЕСТВО ДИПЛОМНИКОВ</a:t>
            </a:r>
          </a:p>
          <a:p>
            <a:r>
              <a:rPr lang="ru-RU" sz="28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ЗАКРЕПЛЕННЫХ ЗА ОДНИМ РУКОВОДИТЕЛЕМ</a:t>
            </a:r>
          </a:p>
        </p:txBody>
      </p:sp>
    </p:spTree>
    <p:extLst>
      <p:ext uri="{BB962C8B-B14F-4D97-AF65-F5344CB8AC3E}">
        <p14:creationId xmlns:p14="http://schemas.microsoft.com/office/powerpoint/2010/main" val="104569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bf7c4a9c9a0ce1e8f78f63d3cfbf8806048bc1b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231</Words>
  <Application>Microsoft Office PowerPoint</Application>
  <PresentationFormat>Экран (4:3)</PresentationFormat>
  <Paragraphs>111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Times New Roman</vt:lpstr>
      <vt:lpstr>Тема Office</vt:lpstr>
      <vt:lpstr>О ДИПЛОМНОМЙ ПРОЕКТИРОВАНИИ СТУДЕНТОВ ДНЕВНОЙ, ЗАОЧНОЙ И ДИСТАНЦИОННОЙ ФОРМ ОБУЧЕНИЯ В 2021-2022 учебном году</vt:lpstr>
      <vt:lpstr>КОЛИЧЕСТВО ДИПЛОМНИКОВ</vt:lpstr>
      <vt:lpstr>Презентация PowerPoint</vt:lpstr>
    </vt:vector>
  </TitlesOfParts>
  <Company>http://presentation-creation.ru</Company>
  <LinksUpToDate>false</LinksUpToDate>
  <SharedDoc>false</SharedDoc>
  <HyperlinkBase>http://presentation-creation.ru/powerpoint-templates.html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 "Серверная"</dc:title>
  <dc:creator>obstinate</dc:creator>
  <cp:keywords>фон презентации, тема презентации, шаблон презентации</cp:keywords>
  <dc:description>Шаблон презентации с сайта http://presentation-creation.ru</dc:description>
  <cp:lastModifiedBy>АЛЕКСЕЕВ Виктор Федорович</cp:lastModifiedBy>
  <cp:revision>21</cp:revision>
  <dcterms:created xsi:type="dcterms:W3CDTF">2017-12-25T09:41:37Z</dcterms:created>
  <dcterms:modified xsi:type="dcterms:W3CDTF">2022-02-21T08:56:33Z</dcterms:modified>
  <cp:category/>
</cp:coreProperties>
</file>