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2" r:id="rId3"/>
    <p:sldMasterId id="2147483724" r:id="rId4"/>
    <p:sldMasterId id="2147483736" r:id="rId5"/>
    <p:sldMasterId id="2147483748" r:id="rId6"/>
  </p:sldMasterIdLst>
  <p:sldIdLst>
    <p:sldId id="256" r:id="rId7"/>
    <p:sldId id="421" r:id="rId8"/>
    <p:sldId id="338" r:id="rId9"/>
    <p:sldId id="344" r:id="rId10"/>
    <p:sldId id="345" r:id="rId11"/>
    <p:sldId id="339" r:id="rId12"/>
    <p:sldId id="340" r:id="rId13"/>
    <p:sldId id="351" r:id="rId14"/>
    <p:sldId id="350" r:id="rId15"/>
    <p:sldId id="347" r:id="rId16"/>
    <p:sldId id="349" r:id="rId17"/>
    <p:sldId id="361" r:id="rId18"/>
    <p:sldId id="360" r:id="rId19"/>
    <p:sldId id="348" r:id="rId20"/>
    <p:sldId id="427" r:id="rId21"/>
    <p:sldId id="318" r:id="rId22"/>
    <p:sldId id="429" r:id="rId23"/>
    <p:sldId id="342" r:id="rId24"/>
    <p:sldId id="343" r:id="rId25"/>
    <p:sldId id="430" r:id="rId26"/>
    <p:sldId id="374" r:id="rId27"/>
    <p:sldId id="375" r:id="rId28"/>
    <p:sldId id="380" r:id="rId29"/>
    <p:sldId id="381" r:id="rId30"/>
    <p:sldId id="382" r:id="rId31"/>
    <p:sldId id="383" r:id="rId32"/>
    <p:sldId id="384" r:id="rId33"/>
    <p:sldId id="385" r:id="rId34"/>
    <p:sldId id="387" r:id="rId35"/>
    <p:sldId id="388" r:id="rId36"/>
    <p:sldId id="389" r:id="rId37"/>
    <p:sldId id="390" r:id="rId38"/>
    <p:sldId id="393" r:id="rId39"/>
    <p:sldId id="398" r:id="rId40"/>
    <p:sldId id="394" r:id="rId41"/>
    <p:sldId id="395" r:id="rId42"/>
    <p:sldId id="396" r:id="rId43"/>
    <p:sldId id="397" r:id="rId44"/>
    <p:sldId id="392" r:id="rId45"/>
    <p:sldId id="386" r:id="rId46"/>
    <p:sldId id="376" r:id="rId47"/>
    <p:sldId id="423" r:id="rId48"/>
    <p:sldId id="426" r:id="rId49"/>
    <p:sldId id="424" r:id="rId50"/>
    <p:sldId id="364" r:id="rId51"/>
    <p:sldId id="365" r:id="rId52"/>
    <p:sldId id="366" r:id="rId53"/>
    <p:sldId id="404" r:id="rId54"/>
    <p:sldId id="403" r:id="rId55"/>
    <p:sldId id="402" r:id="rId56"/>
    <p:sldId id="401" r:id="rId57"/>
    <p:sldId id="399" r:id="rId58"/>
    <p:sldId id="400" r:id="rId59"/>
    <p:sldId id="408" r:id="rId60"/>
    <p:sldId id="407" r:id="rId61"/>
    <p:sldId id="406" r:id="rId62"/>
    <p:sldId id="405" r:id="rId63"/>
    <p:sldId id="415" r:id="rId64"/>
    <p:sldId id="414" r:id="rId65"/>
    <p:sldId id="412" r:id="rId66"/>
    <p:sldId id="413" r:id="rId67"/>
    <p:sldId id="410" r:id="rId68"/>
    <p:sldId id="416" r:id="rId69"/>
    <p:sldId id="409" r:id="rId70"/>
    <p:sldId id="417" r:id="rId71"/>
    <p:sldId id="418" r:id="rId72"/>
    <p:sldId id="419" r:id="rId73"/>
    <p:sldId id="420" r:id="rId7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66"/>
    <a:srgbClr val="FF3399"/>
    <a:srgbClr val="800080"/>
    <a:srgbClr val="993300"/>
    <a:srgbClr val="006600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76" autoAdjust="0"/>
  </p:normalViewPr>
  <p:slideViewPr>
    <p:cSldViewPr>
      <p:cViewPr varScale="1">
        <p:scale>
          <a:sx n="75" d="100"/>
          <a:sy n="75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509120"/>
            <a:ext cx="5036096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21288"/>
            <a:ext cx="6400800" cy="836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509120"/>
            <a:ext cx="5036096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21288"/>
            <a:ext cx="6400800" cy="836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27474-732F-4D87-94A7-7901A97C5E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68422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CDBEB-6DE5-4A8F-9D82-8B0DEC90E0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24372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A21C1-867D-42F4-9666-43B1F5C894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45442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0E6EB-7460-4E69-8520-EB9D56A317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89577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0AC06-79D8-432B-A94C-ED24D75DE5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23760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F5A25-E81D-4BC3-9BBF-1B1299CC25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8635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8FB8A-0095-4C4C-9C51-36D0392BDC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0582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C4262-50F5-4176-AD91-40A8900EA1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68633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5CDE1-8BEB-40E1-9E46-BD4D78303B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0042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23F58-CA7A-4913-BC7B-4C0B31BC5CC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43672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A000-4B01-41B7-BB10-D8A0462EF0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67752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509120"/>
            <a:ext cx="5036096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21288"/>
            <a:ext cx="6400800" cy="836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3FC41-86BF-445B-96B5-09EB17BF84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38766"/>
      </p:ext>
    </p:extLst>
  </p:cSld>
  <p:clrMapOvr>
    <a:masterClrMapping/>
  </p:clrMapOvr>
  <p:transition>
    <p:wheel spokes="2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17C50-53E5-4244-AEA5-481BC586CA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7056"/>
      </p:ext>
    </p:extLst>
  </p:cSld>
  <p:clrMapOvr>
    <a:masterClrMapping/>
  </p:clrMapOvr>
  <p:transition>
    <p:wheel spokes="2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0C996-2F26-4664-A9C8-DC47C7F72B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16989"/>
      </p:ext>
    </p:extLst>
  </p:cSld>
  <p:clrMapOvr>
    <a:masterClrMapping/>
  </p:clrMapOvr>
  <p:transition>
    <p:wheel spokes="2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9E074-E80E-4C6D-8A22-520A4CB589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80832"/>
      </p:ext>
    </p:extLst>
  </p:cSld>
  <p:clrMapOvr>
    <a:masterClrMapping/>
  </p:clrMapOvr>
  <p:transition>
    <p:wheel spokes="2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67FC0-5AD1-4616-ADA6-F0A04E0817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46882"/>
      </p:ext>
    </p:extLst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6B481-8CFE-41F5-8EF3-77DD45347E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60176"/>
      </p:ext>
    </p:extLst>
  </p:cSld>
  <p:clrMapOvr>
    <a:masterClrMapping/>
  </p:clrMapOvr>
  <p:transition>
    <p:wheel spokes="2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B7D75-1282-493C-9D2C-5B07EECDFC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05465"/>
      </p:ext>
    </p:extLst>
  </p:cSld>
  <p:clrMapOvr>
    <a:masterClrMapping/>
  </p:clrMapOvr>
  <p:transition>
    <p:wheel spokes="2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3D4B7-BB19-4202-9E92-AE2A847695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90493"/>
      </p:ext>
    </p:extLst>
  </p:cSld>
  <p:clrMapOvr>
    <a:masterClrMapping/>
  </p:clrMapOvr>
  <p:transition>
    <p:wheel spokes="2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21CB-0E6F-486C-9FF7-EC4072735E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17150"/>
      </p:ext>
    </p:extLst>
  </p:cSld>
  <p:clrMapOvr>
    <a:masterClrMapping/>
  </p:clrMapOvr>
  <p:transition>
    <p:wheel spokes="2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09697-E483-4772-B7CE-7908999645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81189"/>
      </p:ext>
    </p:extLst>
  </p:cSld>
  <p:clrMapOvr>
    <a:masterClrMapping/>
  </p:clrMapOvr>
  <p:transition>
    <p:wheel spokes="2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9FD2-983E-4514-BC5F-8AAEF6DA9A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16359"/>
      </p:ext>
    </p:extLst>
  </p:cSld>
  <p:clrMapOvr>
    <a:masterClrMapping/>
  </p:clrMapOvr>
  <p:transition>
    <p:wheel spokes="2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74B3FC41-86BF-445B-96B5-09EB17BF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17313"/>
      </p:ext>
    </p:extLst>
  </p:cSld>
  <p:clrMapOvr>
    <a:masterClrMapping/>
  </p:clrMapOvr>
  <p:transition>
    <p:wheel spokes="2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17C50-53E5-4244-AEA5-481BC586C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5848"/>
      </p:ext>
    </p:extLst>
  </p:cSld>
  <p:clrMapOvr>
    <a:masterClrMapping/>
  </p:clrMapOvr>
  <p:transition>
    <p:wheel spokes="2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0C996-2F26-4664-A9C8-DC47C7F72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79202"/>
      </p:ext>
    </p:extLst>
  </p:cSld>
  <p:clrMapOvr>
    <a:masterClrMapping/>
  </p:clrMapOvr>
  <p:transition>
    <p:wheel spokes="2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9E074-E80E-4C6D-8A22-520A4CB58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94629"/>
      </p:ext>
    </p:extLst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67FC0-5AD1-4616-ADA6-F0A04E081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84834"/>
      </p:ext>
    </p:extLst>
  </p:cSld>
  <p:clrMapOvr>
    <a:masterClrMapping/>
  </p:clrMapOvr>
  <p:transition>
    <p:wheel spokes="2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6B481-8CFE-41F5-8EF3-77DD4534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63212"/>
      </p:ext>
    </p:extLst>
  </p:cSld>
  <p:clrMapOvr>
    <a:masterClrMapping/>
  </p:clrMapOvr>
  <p:transition>
    <p:wheel spokes="2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B7D75-1282-493C-9D2C-5B07EECDF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43295"/>
      </p:ext>
    </p:extLst>
  </p:cSld>
  <p:clrMapOvr>
    <a:masterClrMapping/>
  </p:clrMapOvr>
  <p:transition>
    <p:wheel spokes="2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3D4B7-BB19-4202-9E92-AE2A847695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0456"/>
      </p:ext>
    </p:extLst>
  </p:cSld>
  <p:clrMapOvr>
    <a:masterClrMapping/>
  </p:clrMapOvr>
  <p:transition>
    <p:wheel spokes="2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321CB-0E6F-486C-9FF7-EC4072735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19944"/>
      </p:ext>
    </p:extLst>
  </p:cSld>
  <p:clrMapOvr>
    <a:masterClrMapping/>
  </p:clrMapOvr>
  <p:transition>
    <p:wheel spokes="2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09697-E483-4772-B7CE-790899964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18321"/>
      </p:ext>
    </p:extLst>
  </p:cSld>
  <p:clrMapOvr>
    <a:masterClrMapping/>
  </p:clrMapOvr>
  <p:transition>
    <p:wheel spokes="2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9FD2-983E-4514-BC5F-8AAEF6DA9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05768"/>
      </p:ext>
    </p:extLst>
  </p:cSld>
  <p:clrMapOvr>
    <a:masterClrMapping/>
  </p:clrMapOvr>
  <p:transition>
    <p:wheel spokes="2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A92D-E157-4E8B-BDB0-CC5446544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7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432" y="53752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7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432" y="53752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4F4B8D-F18A-430F-82E6-411E50D24B7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CCABC2-BD6D-4898-9B2A-F50B04BAFA7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03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2481C-A649-4083-84DB-9555957AC693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432" y="53752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4B8D-F18A-430F-82E6-411E50D24B7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4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4450FC-258E-47FC-A03F-05EFC24D0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4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wheel spokes="2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fld id="{1B4450FC-258E-47FC-A03F-05EFC24D0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>
    <p:wheel spokes="2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3A85D8-FE34-4217-ABF9-8969AFF5D155}"/>
              </a:ext>
            </a:extLst>
          </p:cNvPr>
          <p:cNvSpPr/>
          <p:nvPr/>
        </p:nvSpPr>
        <p:spPr>
          <a:xfrm>
            <a:off x="3851920" y="4941168"/>
            <a:ext cx="476726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ПРИКЛАДНЫЕ СИСТЕМЫ</a:t>
            </a:r>
            <a:b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ОБРАБОТКИ ДАННЫХ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9C5FE2-4DB9-4219-A08B-71BE61CCE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82" y="332656"/>
            <a:ext cx="2880320" cy="685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C05D87-5225-42E6-967E-0892D18F7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8" y="183871"/>
            <a:ext cx="897214" cy="10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4213" y="1601302"/>
            <a:ext cx="802798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 u="sng" dirty="0">
                <a:solidFill>
                  <a:srgbClr val="FFFF00"/>
                </a:solidFill>
              </a:rPr>
              <a:t>Аудиторные часы</a:t>
            </a:r>
            <a:r>
              <a:rPr lang="ru-RU" altLang="ru-RU" sz="2400" dirty="0"/>
              <a:t>			</a:t>
            </a:r>
            <a:r>
              <a:rPr lang="ru-RU" altLang="ru-RU" sz="2400" dirty="0">
                <a:solidFill>
                  <a:schemeClr val="bg1"/>
                </a:solidFill>
              </a:rPr>
              <a:t>- </a:t>
            </a:r>
            <a:r>
              <a:rPr lang="ru-RU" altLang="ru-RU" sz="2400" dirty="0">
                <a:solidFill>
                  <a:srgbClr val="FFFF00"/>
                </a:solidFill>
              </a:rPr>
              <a:t>50</a:t>
            </a:r>
            <a:r>
              <a:rPr lang="ru-RU" altLang="ru-RU" sz="2400" dirty="0">
                <a:solidFill>
                  <a:schemeClr val="bg1"/>
                </a:solidFill>
              </a:rPr>
              <a:t> часов</a:t>
            </a:r>
          </a:p>
          <a:p>
            <a:pPr algn="just"/>
            <a:r>
              <a:rPr lang="ru-RU" altLang="ru-RU" sz="2400" i="1" dirty="0">
                <a:solidFill>
                  <a:schemeClr val="bg1"/>
                </a:solidFill>
              </a:rPr>
              <a:t>в том числе:</a:t>
            </a:r>
          </a:p>
          <a:p>
            <a:pPr algn="just"/>
            <a:r>
              <a:rPr lang="ru-RU" altLang="ru-RU" sz="2400" dirty="0">
                <a:solidFill>
                  <a:schemeClr val="bg1"/>
                </a:solidFill>
              </a:rPr>
              <a:t>                  лекции				- 18 часов</a:t>
            </a:r>
          </a:p>
          <a:p>
            <a:pPr algn="just"/>
            <a:r>
              <a:rPr lang="ru-RU" altLang="ru-RU" sz="2400" dirty="0">
                <a:solidFill>
                  <a:schemeClr val="bg1"/>
                </a:solidFill>
              </a:rPr>
              <a:t>                  лабораторные работы	- 32 часа</a:t>
            </a:r>
          </a:p>
          <a:p>
            <a:pPr algn="just"/>
            <a:r>
              <a:rPr lang="ru-RU" altLang="ru-RU" sz="2400" b="1" u="sng" dirty="0">
                <a:solidFill>
                  <a:srgbClr val="FFFF00"/>
                </a:solidFill>
              </a:rPr>
              <a:t>Самостоятельная работа</a:t>
            </a:r>
            <a:r>
              <a:rPr lang="ru-RU" altLang="ru-RU" sz="2400" dirty="0"/>
              <a:t>		</a:t>
            </a:r>
            <a:r>
              <a:rPr lang="ru-RU" altLang="ru-RU" sz="2400" dirty="0">
                <a:solidFill>
                  <a:schemeClr val="bg1"/>
                </a:solidFill>
              </a:rPr>
              <a:t>- </a:t>
            </a:r>
            <a:r>
              <a:rPr lang="ru-RU" altLang="ru-RU" sz="2400" dirty="0">
                <a:solidFill>
                  <a:srgbClr val="FFFF00"/>
                </a:solidFill>
              </a:rPr>
              <a:t>40</a:t>
            </a:r>
            <a:r>
              <a:rPr lang="ru-RU" altLang="ru-RU" sz="2400" dirty="0">
                <a:solidFill>
                  <a:schemeClr val="bg1"/>
                </a:solidFill>
              </a:rPr>
              <a:t> часов</a:t>
            </a:r>
          </a:p>
          <a:p>
            <a:pPr algn="just"/>
            <a:r>
              <a:rPr lang="ru-RU" altLang="ru-RU" sz="2400" b="1" dirty="0">
                <a:solidFill>
                  <a:schemeClr val="bg1"/>
                </a:solidFill>
              </a:rPr>
              <a:t>ВСЕГО</a:t>
            </a:r>
            <a:r>
              <a:rPr lang="ru-RU" altLang="ru-RU" sz="2400" dirty="0"/>
              <a:t>					</a:t>
            </a:r>
            <a:r>
              <a:rPr lang="ru-RU" altLang="ru-RU" sz="2400" dirty="0">
                <a:solidFill>
                  <a:schemeClr val="bg1"/>
                </a:solidFill>
              </a:rPr>
              <a:t>-</a:t>
            </a: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rgbClr val="FFFF00"/>
                </a:solidFill>
              </a:rPr>
              <a:t>90</a:t>
            </a:r>
            <a:r>
              <a:rPr lang="ru-RU" altLang="ru-RU" sz="2400" b="1" dirty="0">
                <a:solidFill>
                  <a:srgbClr val="0033CC"/>
                </a:solidFill>
              </a:rPr>
              <a:t> </a:t>
            </a:r>
            <a:r>
              <a:rPr lang="ru-RU" altLang="ru-RU" sz="2400" dirty="0">
                <a:solidFill>
                  <a:schemeClr val="bg1"/>
                </a:solidFill>
              </a:rPr>
              <a:t>часов</a:t>
            </a:r>
            <a:r>
              <a:rPr lang="ru-RU" altLang="ru-RU" sz="2400" dirty="0"/>
              <a:t>		</a:t>
            </a:r>
          </a:p>
          <a:p>
            <a:pPr algn="just"/>
            <a:r>
              <a:rPr lang="ru-RU" altLang="ru-RU" sz="2400" b="1" u="sng" dirty="0">
                <a:solidFill>
                  <a:srgbClr val="FFFF00"/>
                </a:solidFill>
              </a:rPr>
              <a:t>Контроль знаний</a:t>
            </a:r>
          </a:p>
          <a:p>
            <a:pPr algn="just"/>
            <a:r>
              <a:rPr lang="ru-RU" altLang="ru-RU" sz="2400" dirty="0">
                <a:solidFill>
                  <a:schemeClr val="bg1"/>
                </a:solidFill>
              </a:rPr>
              <a:t>Опрос студентов на лекциях и лабораторных занятиях</a:t>
            </a:r>
          </a:p>
          <a:p>
            <a:pPr algn="just"/>
            <a:r>
              <a:rPr lang="ru-RU" altLang="ru-RU" sz="2400" dirty="0">
                <a:solidFill>
                  <a:schemeClr val="bg1"/>
                </a:solidFill>
              </a:rPr>
              <a:t>Учебный проект</a:t>
            </a:r>
          </a:p>
          <a:p>
            <a:pPr algn="just"/>
            <a:endParaRPr lang="ru-RU" altLang="ru-RU" sz="2400" dirty="0"/>
          </a:p>
          <a:p>
            <a:pPr algn="just"/>
            <a:r>
              <a:rPr lang="ru-RU" altLang="ru-RU" sz="2400" b="1" u="sng" dirty="0">
                <a:solidFill>
                  <a:srgbClr val="FFFF00"/>
                </a:solidFill>
              </a:rPr>
              <a:t>Итоговая аттестация</a:t>
            </a:r>
          </a:p>
          <a:p>
            <a:pPr algn="just"/>
            <a:r>
              <a:rPr lang="ru-RU" altLang="ru-RU" sz="2400" b="1" dirty="0">
                <a:solidFill>
                  <a:schemeClr val="bg1"/>
                </a:solidFill>
              </a:rPr>
              <a:t>Зачет</a:t>
            </a:r>
          </a:p>
        </p:txBody>
      </p:sp>
    </p:spTree>
    <p:extLst>
      <p:ext uri="{BB962C8B-B14F-4D97-AF65-F5344CB8AC3E}">
        <p14:creationId xmlns:p14="http://schemas.microsoft.com/office/powerpoint/2010/main" val="4088502972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8371" y="1589306"/>
            <a:ext cx="8290093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FFFF00"/>
                </a:solidFill>
              </a:rPr>
              <a:t>Раздел 1. Решение инженерно-экономических задач в электронной таблице </a:t>
            </a:r>
            <a:r>
              <a:rPr lang="ru-RU" altLang="ru-RU" sz="2400" b="1" dirty="0" err="1">
                <a:solidFill>
                  <a:srgbClr val="FFFF00"/>
                </a:solidFill>
              </a:rPr>
              <a:t>Excel</a:t>
            </a:r>
            <a:endParaRPr lang="ru-RU" altLang="ru-RU" sz="1000" b="1" dirty="0">
              <a:solidFill>
                <a:srgbClr val="FFFF00"/>
              </a:solidFill>
            </a:endParaRPr>
          </a:p>
          <a:p>
            <a:endParaRPr lang="ru-RU" altLang="ru-RU" sz="2400" b="1" u="sng" dirty="0">
              <a:solidFill>
                <a:schemeClr val="bg1"/>
              </a:solidFill>
            </a:endParaRPr>
          </a:p>
          <a:p>
            <a:r>
              <a:rPr lang="ru-RU" altLang="ru-RU" sz="2400" b="1" u="sng" dirty="0">
                <a:solidFill>
                  <a:schemeClr val="bg1"/>
                </a:solidFill>
              </a:rPr>
              <a:t>Темы</a:t>
            </a:r>
          </a:p>
          <a:p>
            <a:endParaRPr lang="ru-RU" altLang="ru-RU" sz="2400" b="1" u="sng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z="2200" dirty="0">
                <a:solidFill>
                  <a:schemeClr val="bg1"/>
                </a:solidFill>
              </a:rPr>
              <a:t>Технология и этапы разработки прикладного программного обеспечения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altLang="ru-RU" sz="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z="2200" dirty="0">
                <a:solidFill>
                  <a:schemeClr val="bg1"/>
                </a:solidFill>
              </a:rPr>
              <a:t>Математические и статистические функции в </a:t>
            </a:r>
            <a:r>
              <a:rPr lang="ru-RU" altLang="ru-RU" sz="2200" dirty="0" err="1">
                <a:solidFill>
                  <a:schemeClr val="bg1"/>
                </a:solidFill>
              </a:rPr>
              <a:t>Excel</a:t>
            </a:r>
            <a:endParaRPr lang="ru-RU" altLang="ru-RU" sz="2200" dirty="0">
              <a:solidFill>
                <a:schemeClr val="bg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altLang="ru-RU" sz="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z="2200" dirty="0">
                <a:solidFill>
                  <a:schemeClr val="bg1"/>
                </a:solidFill>
              </a:rPr>
              <a:t>Средства работы с табличными базами данных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altLang="ru-RU" sz="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z="2200" dirty="0">
                <a:solidFill>
                  <a:schemeClr val="bg1"/>
                </a:solidFill>
              </a:rPr>
              <a:t>Технология использования средств </a:t>
            </a:r>
            <a:r>
              <a:rPr lang="ru-RU" altLang="ru-RU" sz="2200" dirty="0" err="1">
                <a:solidFill>
                  <a:schemeClr val="bg1"/>
                </a:solidFill>
              </a:rPr>
              <a:t>Excel</a:t>
            </a:r>
            <a:r>
              <a:rPr lang="ru-RU" altLang="ru-RU" sz="2200" dirty="0">
                <a:solidFill>
                  <a:schemeClr val="bg1"/>
                </a:solidFill>
              </a:rPr>
              <a:t> для финансово-экономических расчетов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altLang="ru-RU" sz="8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sz="2200" dirty="0">
                <a:solidFill>
                  <a:schemeClr val="bg1"/>
                </a:solidFill>
              </a:rPr>
              <a:t>Информационные технологии для бизнес-процессов</a:t>
            </a:r>
            <a:r>
              <a:rPr lang="ru-RU" altLang="ru-RU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0240029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628800"/>
            <a:ext cx="8218085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Раздел 1. Решение инженерно-экономических задач в электронной таблице </a:t>
            </a:r>
            <a:r>
              <a:rPr kumimoji="0" lang="ru-RU" alt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Excel</a:t>
            </a:r>
            <a:endParaRPr kumimoji="0" lang="ru-RU" altLang="ru-RU" sz="1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Темы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Использование макросов в </a:t>
            </a:r>
            <a:r>
              <a:rPr kumimoji="0" lang="en-US" alt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Excel</a:t>
            </a:r>
            <a:endParaRPr kumimoji="0" lang="ru-RU" altLang="ru-RU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Поиск оптимальных решений средствами </a:t>
            </a:r>
            <a:r>
              <a:rPr kumimoji="0" lang="ru-RU" altLang="ru-RU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Excel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3" y="3629348"/>
            <a:ext cx="821808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Раздел 2. Универсальная математическая система </a:t>
            </a:r>
            <a:r>
              <a:rPr kumimoji="0" lang="en-US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MathCAD</a:t>
            </a:r>
            <a:endParaRPr kumimoji="0" lang="ru-RU" altLang="ru-RU" sz="1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Темы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Основы работы в  универсальной математической системе MathCAD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Обработка данных в  универсальной математической системе MathCAD</a:t>
            </a:r>
          </a:p>
        </p:txBody>
      </p:sp>
    </p:spTree>
    <p:extLst>
      <p:ext uri="{BB962C8B-B14F-4D97-AF65-F5344CB8AC3E}">
        <p14:creationId xmlns:p14="http://schemas.microsoft.com/office/powerpoint/2010/main" val="623332276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1988840"/>
            <a:ext cx="8290093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Раздел 3. Интегрированная система </a:t>
            </a:r>
            <a:r>
              <a:rPr kumimoji="0" lang="en-US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STATISTICA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Темы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Многомерная обработка экономических данных с использованием интегрированной системы  STATISTICA</a:t>
            </a:r>
            <a:r>
              <a:rPr kumimoji="0" lang="ru-RU" altLang="ru-RU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4005064"/>
            <a:ext cx="8316181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Раздел 4. Многопользовательский сетевой комплекс «Галактика»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Темы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Основы автоматизации в интегрированной информационной системе управления предприятием</a:t>
            </a:r>
          </a:p>
        </p:txBody>
      </p:sp>
    </p:spTree>
    <p:extLst>
      <p:ext uri="{BB962C8B-B14F-4D97-AF65-F5344CB8AC3E}">
        <p14:creationId xmlns:p14="http://schemas.microsoft.com/office/powerpoint/2010/main" val="973001142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7545" y="1700808"/>
            <a:ext cx="2088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Литература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5" y="2564904"/>
            <a:ext cx="8218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1. Старосты групп должны написать письмо-запрос на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E-mail: alexvikt.dist@gmail.com 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для получения перечня литературы и доступа к электронному варианту книг.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2. Старосты групп затем предоставят возможность всем студентам группы скачать полученную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3268389000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9968"/>
            <a:ext cx="64898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ПРОГРАММНОГО ОБЕСПЕЧЕНИЯ</a:t>
            </a:r>
            <a:endParaRPr kumimoji="0" lang="ru-RU" sz="2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0B2DA-6E62-4FFF-88D1-0317D8FE8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84976" cy="5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62015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17713"/>
            <a:ext cx="860676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 системным ПО понимается программное обеспечение, включающее в себя 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операционные системы, сетевое ПО, сервисные программы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разработки программ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(трансляторы, отладчики).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9E86CC-5902-4206-A960-6A983578F54A}"/>
              </a:ext>
            </a:extLst>
          </p:cNvPr>
          <p:cNvSpPr/>
          <p:nvPr/>
        </p:nvSpPr>
        <p:spPr>
          <a:xfrm>
            <a:off x="2195736" y="19968"/>
            <a:ext cx="64898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ПРОГРАММНОГО ОБЕСПЕЧЕНИЯ</a:t>
            </a:r>
            <a:endParaRPr kumimoji="0" lang="ru-RU" sz="2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/>
          </p:cNvSpPr>
          <p:nvPr/>
        </p:nvSpPr>
        <p:spPr bwMode="auto">
          <a:xfrm>
            <a:off x="2123728" y="188913"/>
            <a:ext cx="666311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80000"/>
              </a:lnSpc>
            </a:pPr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Bookman Old Style" pitchFamily="18" charset="0"/>
              </a:rPr>
              <a:t>Системное программное обеспечение</a:t>
            </a:r>
          </a:p>
        </p:txBody>
      </p:sp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179387" y="1336774"/>
            <a:ext cx="87852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/>
            <a:r>
              <a:rPr lang="ru-RU" sz="2400" b="1" i="1" dirty="0">
                <a:solidFill>
                  <a:srgbClr val="FFFF00"/>
                </a:solidFill>
              </a:rPr>
              <a:t>Системное программное обеспечение</a:t>
            </a:r>
            <a:r>
              <a:rPr lang="ru-RU" sz="2400" dirty="0">
                <a:solidFill>
                  <a:srgbClr val="FFFF00"/>
                </a:solidFill>
              </a:rPr>
              <a:t> включает в себя операционную систему и сервисные программы.</a:t>
            </a: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214491" y="2276475"/>
            <a:ext cx="8750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/>
            <a:r>
              <a:rPr lang="ru-RU" sz="2400" b="1" i="1" dirty="0">
                <a:solidFill>
                  <a:schemeClr val="bg1"/>
                </a:solidFill>
              </a:rPr>
              <a:t>Операционная система</a:t>
            </a:r>
            <a:r>
              <a:rPr lang="ru-RU" sz="2400" dirty="0">
                <a:solidFill>
                  <a:schemeClr val="bg1"/>
                </a:solidFill>
              </a:rPr>
              <a:t> - это комплекс программ, обеспечивающих совместное функционирование всех устройств компьютера и предоставляющих пользователю доступ к ресурсам компьютера.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659563" y="4941888"/>
            <a:ext cx="1943100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Программные </a:t>
            </a:r>
          </a:p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объекты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411413" y="4941888"/>
            <a:ext cx="1943100" cy="7905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Аппаратные </a:t>
            </a:r>
          </a:p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объекты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3348038" y="4581525"/>
            <a:ext cx="1655762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4932363" y="4581525"/>
            <a:ext cx="2303462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203575" y="3933825"/>
            <a:ext cx="3602038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Компьютер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16013" y="6021388"/>
            <a:ext cx="1943100" cy="646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Устройства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ввода и вывода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59563" y="5876925"/>
            <a:ext cx="1943100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Программы и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данные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03575" y="6021388"/>
            <a:ext cx="1943100" cy="646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Устройства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обработки</a:t>
            </a: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V="1">
            <a:off x="7524750" y="5589588"/>
            <a:ext cx="0" cy="35877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2555875" y="5734050"/>
            <a:ext cx="720725" cy="28733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H="1" flipV="1">
            <a:off x="3276600" y="5734050"/>
            <a:ext cx="574675" cy="28733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2195513" y="4510088"/>
            <a:ext cx="0" cy="3603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4859338" y="4510088"/>
            <a:ext cx="0" cy="3603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V="1">
            <a:off x="7885113" y="4510088"/>
            <a:ext cx="0" cy="3603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31913" y="3789363"/>
            <a:ext cx="1727200" cy="719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Аппаратный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интерфейс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76600" y="3789363"/>
            <a:ext cx="3095625" cy="719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Аппаратно-программный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интерфейс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659563" y="3789363"/>
            <a:ext cx="2305050" cy="719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Пользовательский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интерфейс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323528" y="1701800"/>
            <a:ext cx="86410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/>
            <a:r>
              <a:rPr lang="ru-RU" sz="2400" dirty="0">
                <a:solidFill>
                  <a:schemeClr val="bg1"/>
                </a:solidFill>
              </a:rPr>
              <a:t>Средства, обеспечивающие взаимосвязь между объектами этой системы, называют </a:t>
            </a:r>
            <a:r>
              <a:rPr lang="ru-RU" sz="2400" b="1" dirty="0">
                <a:solidFill>
                  <a:schemeClr val="bg1"/>
                </a:solidFill>
              </a:rPr>
              <a:t>интерфейсом.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732588" y="4941888"/>
            <a:ext cx="2160587" cy="1295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Средства 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взаимодействия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человека и 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компьютера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35375" y="4941888"/>
            <a:ext cx="2736850" cy="17287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Средства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взаимодействия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аппаратного и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программного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обеспечения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flipV="1">
            <a:off x="2700338" y="3429000"/>
            <a:ext cx="2232025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 flipV="1">
            <a:off x="4860925" y="3429000"/>
            <a:ext cx="2447925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132138" y="2781300"/>
            <a:ext cx="3602037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Интерфейс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116013" y="4941888"/>
            <a:ext cx="2160587" cy="15113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Средства 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взаимодействия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между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устройствами 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компьютера</a:t>
            </a: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4787900" y="3429000"/>
            <a:ext cx="0" cy="3603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66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284538"/>
            <a:ext cx="15001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924175"/>
            <a:ext cx="15478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3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852738"/>
            <a:ext cx="26622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581525"/>
            <a:ext cx="17811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323528" y="1620838"/>
            <a:ext cx="82091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/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b="1" dirty="0">
                <a:solidFill>
                  <a:schemeClr val="bg1"/>
                </a:solidFill>
              </a:rPr>
              <a:t>операционную систему</a:t>
            </a:r>
            <a:r>
              <a:rPr lang="ru-RU" sz="2000" dirty="0">
                <a:solidFill>
                  <a:schemeClr val="bg1"/>
                </a:solidFill>
              </a:rPr>
              <a:t> входят программы, поддерживающие диалог пользователя с компьютером: желая произвести некоторое действие, человек даёт ОС соответствующую команду. </a:t>
            </a:r>
          </a:p>
          <a:p>
            <a:pPr indent="182563" algn="just"/>
            <a:r>
              <a:rPr lang="ru-RU" sz="2000" dirty="0">
                <a:solidFill>
                  <a:schemeClr val="bg1"/>
                </a:solidFill>
              </a:rPr>
              <a:t>Наиболее распространённые ОС для персональных компьютеров: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1116013" y="4797425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Windows</a:t>
            </a:r>
            <a:endParaRPr lang="ru-RU" sz="2000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3851275" y="44370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Apple</a:t>
            </a:r>
            <a:endParaRPr lang="ru-RU" sz="2000"/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7092950" y="4581525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Linux</a:t>
            </a:r>
            <a:endParaRPr lang="ru-RU" sz="2000"/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5507038" y="6245225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Mac OS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6714104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1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1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0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allAtOnce"/>
      <p:bldP spid="18436" grpId="0" build="allAtOnce"/>
      <p:bldP spid="24" grpId="0" animBg="1"/>
      <p:bldP spid="24" grpId="1" animBg="1"/>
      <p:bldP spid="2" grpId="0" animBg="1"/>
      <p:bldP spid="2" grpId="1" animBg="1"/>
      <p:bldP spid="23" grpId="0" animBg="1"/>
      <p:bldP spid="2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457" grpId="0" build="allAtOnce"/>
      <p:bldP spid="15" grpId="0" animBg="1"/>
      <p:bldP spid="15" grpId="1" animBg="1"/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18471" grpId="0"/>
      <p:bldP spid="18472" grpId="0"/>
      <p:bldP spid="18473" grpId="0"/>
      <p:bldP spid="184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EE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/>
          </p:cNvSpPr>
          <p:nvPr/>
        </p:nvSpPr>
        <p:spPr bwMode="auto">
          <a:xfrm>
            <a:off x="785786" y="0"/>
            <a:ext cx="7962927" cy="7651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Сервисные программы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000100" y="2428868"/>
            <a:ext cx="3105150" cy="1890714"/>
            <a:chOff x="703" y="2024"/>
            <a:chExt cx="2001" cy="1056"/>
          </a:xfrm>
        </p:grpSpPr>
        <p:pic>
          <p:nvPicPr>
            <p:cNvPr id="1028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" y="2024"/>
              <a:ext cx="195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1" name="Rectangle 8"/>
            <p:cNvSpPr>
              <a:spLocks noChangeArrowheads="1"/>
            </p:cNvSpPr>
            <p:nvPr/>
          </p:nvSpPr>
          <p:spPr bwMode="auto">
            <a:xfrm>
              <a:off x="703" y="2024"/>
              <a:ext cx="1996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1071538" y="4357694"/>
            <a:ext cx="3097212" cy="1057276"/>
            <a:chOff x="2835" y="1933"/>
            <a:chExt cx="1926" cy="576"/>
          </a:xfrm>
        </p:grpSpPr>
        <p:pic>
          <p:nvPicPr>
            <p:cNvPr id="102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5" y="1933"/>
              <a:ext cx="192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9" name="Rectangle 9"/>
            <p:cNvSpPr>
              <a:spLocks noChangeArrowheads="1"/>
            </p:cNvSpPr>
            <p:nvPr/>
          </p:nvSpPr>
          <p:spPr bwMode="auto">
            <a:xfrm>
              <a:off x="2835" y="1933"/>
              <a:ext cx="1905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1042988" y="5500702"/>
            <a:ext cx="3095625" cy="1100123"/>
            <a:chOff x="2971" y="2568"/>
            <a:chExt cx="1950" cy="592"/>
          </a:xfrm>
        </p:grpSpPr>
        <p:pic>
          <p:nvPicPr>
            <p:cNvPr id="1027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2614"/>
              <a:ext cx="1914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7" name="Rectangle 10"/>
            <p:cNvSpPr>
              <a:spLocks noChangeArrowheads="1"/>
            </p:cNvSpPr>
            <p:nvPr/>
          </p:nvSpPr>
          <p:spPr bwMode="auto">
            <a:xfrm>
              <a:off x="2971" y="2568"/>
              <a:ext cx="1950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563938" y="836613"/>
            <a:ext cx="2230437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Сервисные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программы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87450" y="1484313"/>
            <a:ext cx="2230438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Обслуживание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дисков</a:t>
            </a:r>
          </a:p>
        </p:txBody>
      </p:sp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987550"/>
            <a:ext cx="81438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1989138"/>
            <a:ext cx="7064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6084888" y="2708275"/>
            <a:ext cx="12239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Winrar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7596188" y="2708275"/>
            <a:ext cx="12239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Winzip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372225" y="1341438"/>
            <a:ext cx="2230438" cy="3603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Архиваторы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372225" y="3068638"/>
            <a:ext cx="2230438" cy="576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Антивирусные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программы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72225" y="4868863"/>
            <a:ext cx="2519363" cy="576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Коммуникационные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программы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6084888" y="4508500"/>
            <a:ext cx="12239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DrWeb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7917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3789363"/>
            <a:ext cx="9382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8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3789363"/>
            <a:ext cx="6619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8101013" y="4508500"/>
            <a:ext cx="10429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Avast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5857892"/>
            <a:ext cx="6524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857892"/>
            <a:ext cx="6604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786454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8214" y="5857892"/>
            <a:ext cx="5762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28"/>
          <p:cNvSpPr>
            <a:spLocks noChangeShapeType="1"/>
          </p:cNvSpPr>
          <p:nvPr/>
        </p:nvSpPr>
        <p:spPr bwMode="auto">
          <a:xfrm rot="10800000" flipH="1">
            <a:off x="2627313" y="1196975"/>
            <a:ext cx="938212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 rot="10800000" flipH="1">
            <a:off x="5795963" y="1196975"/>
            <a:ext cx="21590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rot="10800000" flipH="1">
            <a:off x="6011863" y="1196975"/>
            <a:ext cx="0" cy="3960813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rot="10800000" flipH="1">
            <a:off x="6011863" y="1484313"/>
            <a:ext cx="36195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rot="10800000" flipH="1">
            <a:off x="6011863" y="3357563"/>
            <a:ext cx="36195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rot="10800000" flipH="1">
            <a:off x="6011863" y="5157788"/>
            <a:ext cx="36195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rot="10800000" flipH="1">
            <a:off x="4500563" y="1989138"/>
            <a:ext cx="0" cy="4176712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rot="10800000" flipH="1">
            <a:off x="4140200" y="3644900"/>
            <a:ext cx="36195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rot="10800000" flipH="1">
            <a:off x="4140200" y="5013325"/>
            <a:ext cx="36195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rot="10800000" flipH="1">
            <a:off x="4140200" y="6165850"/>
            <a:ext cx="36195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rot="10800000" flipH="1">
            <a:off x="2627313" y="1196975"/>
            <a:ext cx="0" cy="28733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rot="10800000" flipH="1">
            <a:off x="3419475" y="1989138"/>
            <a:ext cx="1081088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7936" name="Picture 4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7763" y="3789363"/>
            <a:ext cx="7588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37909" grpId="0"/>
      <p:bldP spid="37910" grpId="0"/>
      <p:bldP spid="3" grpId="0" animBg="1"/>
      <p:bldP spid="4" grpId="0" animBg="1"/>
      <p:bldP spid="5" grpId="0" animBg="1"/>
      <p:bldP spid="37916" grpId="0"/>
      <p:bldP spid="379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5364163" y="4581525"/>
            <a:ext cx="3600450" cy="2087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ввод текста программы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редактирование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отладка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компиляция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исполнение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работа  с  файлами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режим  помощи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rot="10800000" flipH="1">
            <a:off x="6948488" y="4221163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8" name="Заголовок 2"/>
          <p:cNvSpPr>
            <a:spLocks/>
          </p:cNvSpPr>
          <p:nvPr/>
        </p:nvSpPr>
        <p:spPr bwMode="auto">
          <a:xfrm>
            <a:off x="428596" y="0"/>
            <a:ext cx="8358246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4B4EB5">
                        <a:tint val="70000"/>
                        <a:satMod val="245000"/>
                      </a:srgbClr>
                    </a:gs>
                    <a:gs pos="75000">
                      <a:srgbClr val="4B4EB5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B4EB5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Системы программирования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42988" y="908050"/>
            <a:ext cx="7850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Программирование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это процесс создания программ, разработки всех типов программного обеспечения.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4348" y="1773238"/>
            <a:ext cx="8178827" cy="101566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Комплекс программных средств, предназначенных для разработки компьютерных программ на языке программирования, называют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системой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программирования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364163" y="3500438"/>
            <a:ext cx="3311525" cy="719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Режим 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систем программирования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214282" y="4572008"/>
            <a:ext cx="4032250" cy="2087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Создание, отладка и выполнение 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программ с целью: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решения вычислительных задач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обработки текстов и графики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создания системного ПО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создания прикладного ПО</a:t>
            </a:r>
            <a:endParaRPr kumimoji="0" lang="ru-RU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Line 28"/>
          <p:cNvSpPr>
            <a:spLocks noChangeShapeType="1"/>
          </p:cNvSpPr>
          <p:nvPr/>
        </p:nvSpPr>
        <p:spPr bwMode="auto">
          <a:xfrm rot="10800000" flipH="1">
            <a:off x="2484438" y="2857496"/>
            <a:ext cx="15860" cy="642942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Line 28"/>
          <p:cNvSpPr>
            <a:spLocks noChangeShapeType="1"/>
          </p:cNvSpPr>
          <p:nvPr/>
        </p:nvSpPr>
        <p:spPr bwMode="auto">
          <a:xfrm rot="10800000">
            <a:off x="6929454" y="2857496"/>
            <a:ext cx="19034" cy="642942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 rot="10800000" flipH="1">
            <a:off x="2143108" y="4214818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00100" y="3500438"/>
            <a:ext cx="2520950" cy="7191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Назначение систем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программирования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  <p:bldP spid="24580" grpId="0" animBg="1"/>
      <p:bldP spid="25" grpId="0" animBg="1"/>
      <p:bldP spid="2458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370A66C-24CC-4483-B117-1B630FD59BF1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600200"/>
            <a:ext cx="8497639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altLang="ru-RU" sz="2400" b="1" i="1" dirty="0">
                <a:solidFill>
                  <a:srgbClr val="FFFF00"/>
                </a:solidFill>
              </a:rPr>
              <a:t>Лектор</a:t>
            </a:r>
          </a:p>
          <a:p>
            <a:pPr marL="6350" indent="-63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altLang="ru-RU" sz="2400" b="1" dirty="0"/>
              <a:t>АЛЕКСЕЕВ Виктор Федорович – канд.техн.наук, доцент кафедры ПИКС</a:t>
            </a:r>
            <a:endParaRPr lang="en-US" altLang="ru-RU" sz="2400" b="1" dirty="0"/>
          </a:p>
          <a:p>
            <a:pPr marL="6350" indent="-63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ru-RU" altLang="ru-RU" sz="1200" b="1" dirty="0"/>
          </a:p>
          <a:p>
            <a:pPr marL="6350" indent="-635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i="1" dirty="0">
                <a:solidFill>
                  <a:srgbClr val="FFFF00"/>
                </a:solidFill>
              </a:rPr>
              <a:t>Консультации</a:t>
            </a:r>
            <a:r>
              <a:rPr lang="en-US" altLang="ru-RU" sz="2400" b="1" i="1" dirty="0">
                <a:solidFill>
                  <a:srgbClr val="FFFF00"/>
                </a:solidFill>
              </a:rPr>
              <a:t> (</a:t>
            </a:r>
            <a:r>
              <a:rPr lang="ru-RU" altLang="ru-RU" sz="2400" b="1" i="1" dirty="0">
                <a:solidFill>
                  <a:srgbClr val="FFFF00"/>
                </a:solidFill>
              </a:rPr>
              <a:t>ауд. 415а-1 корп.</a:t>
            </a:r>
            <a:r>
              <a:rPr lang="en-US" altLang="ru-RU" sz="2400" b="1" i="1" dirty="0">
                <a:solidFill>
                  <a:srgbClr val="FFFF00"/>
                </a:solidFill>
              </a:rPr>
              <a:t>)</a:t>
            </a:r>
            <a:endParaRPr lang="ru-RU" altLang="ru-RU" sz="2400" b="1" i="1" dirty="0">
              <a:solidFill>
                <a:srgbClr val="FFFF00"/>
              </a:solidFill>
            </a:endParaRPr>
          </a:p>
          <a:p>
            <a:pPr marL="6350" indent="-63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altLang="ru-RU" sz="2400" b="1" dirty="0"/>
              <a:t>График и время консультаций размещены на </a:t>
            </a:r>
            <a:r>
              <a:rPr lang="ru-RU" altLang="ru-RU" sz="2400" b="1" u="sng" dirty="0">
                <a:solidFill>
                  <a:srgbClr val="FFFF00"/>
                </a:solidFill>
              </a:rPr>
              <a:t>Персональной странице</a:t>
            </a:r>
            <a:r>
              <a:rPr lang="ru-RU" altLang="ru-RU" sz="2400" b="1" dirty="0"/>
              <a:t> на сайте кафедры проектирования информационно-компьютерных систем</a:t>
            </a:r>
          </a:p>
          <a:p>
            <a:pPr marL="6350" indent="-635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US" altLang="ru-RU" sz="1200" b="1" i="1" dirty="0">
              <a:solidFill>
                <a:srgbClr val="FFFF00"/>
              </a:solidFill>
            </a:endParaRPr>
          </a:p>
          <a:p>
            <a:pPr marL="6350" indent="-635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i="1" dirty="0">
                <a:solidFill>
                  <a:srgbClr val="FFFF00"/>
                </a:solidFill>
              </a:rPr>
              <a:t>Переписка</a:t>
            </a:r>
            <a:r>
              <a:rPr lang="en-US" altLang="ru-RU" sz="2400" b="1" i="1" dirty="0">
                <a:solidFill>
                  <a:srgbClr val="FFFF00"/>
                </a:solidFill>
              </a:rPr>
              <a:t> </a:t>
            </a:r>
            <a:r>
              <a:rPr lang="ru-RU" altLang="ru-RU" sz="2400" b="1" i="1" dirty="0">
                <a:solidFill>
                  <a:srgbClr val="FFFF00"/>
                </a:solidFill>
              </a:rPr>
              <a:t>по </a:t>
            </a:r>
            <a:r>
              <a:rPr lang="en-US" altLang="ru-RU" sz="2400" b="1" i="1" dirty="0">
                <a:solidFill>
                  <a:srgbClr val="FFFF00"/>
                </a:solidFill>
              </a:rPr>
              <a:t>E-mail</a:t>
            </a:r>
            <a:endParaRPr lang="ru-RU" altLang="ru-RU" sz="2400" b="1" i="1" dirty="0">
              <a:solidFill>
                <a:srgbClr val="FFFF00"/>
              </a:solidFill>
            </a:endParaRPr>
          </a:p>
          <a:p>
            <a:pPr marL="6350" indent="-635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u="sng" dirty="0" err="1"/>
              <a:t>alexvikt.dist@gmail</a:t>
            </a:r>
            <a:r>
              <a:rPr lang="ru-RU" altLang="ru-RU" u="sng" dirty="0"/>
              <a:t>.</a:t>
            </a:r>
            <a:r>
              <a:rPr lang="en-US" altLang="ru-RU" u="sng" dirty="0"/>
              <a:t>com</a:t>
            </a:r>
            <a:endParaRPr lang="ru-RU" altLang="ru-RU" u="sng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6CB112-CE4E-4468-B3BB-02A2B4DB6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09022"/>
            <a:ext cx="1913580" cy="191358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44DDAC-16FA-45B2-843A-6F7C6F0770ED}"/>
              </a:ext>
            </a:extLst>
          </p:cNvPr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spc="5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СВЕДЕНИЯ</a:t>
            </a:r>
            <a:endParaRPr kumimoji="0" lang="ru-RU" sz="40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FF0000">
                      <a:satMod val="155000"/>
                    </a:srgbClr>
                  </a:gs>
                  <a:gs pos="100000">
                    <a:srgbClr val="FF0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1344226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/>
          </p:cNvSpPr>
          <p:nvPr/>
        </p:nvSpPr>
        <p:spPr bwMode="auto">
          <a:xfrm>
            <a:off x="971550" y="188913"/>
            <a:ext cx="7632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4B4EB5">
                        <a:tint val="70000"/>
                        <a:satMod val="245000"/>
                      </a:srgbClr>
                    </a:gs>
                    <a:gs pos="75000">
                      <a:srgbClr val="4B4EB5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B4EB5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Прикладное программное обеспечение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87450" y="1052513"/>
            <a:ext cx="7777163" cy="1044575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Программы, с помощью которых пользователь может работать с разными видами информации, принято называть </a:t>
            </a: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прикладными программами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или </a:t>
            </a:r>
            <a:r>
              <a:rPr kumimoji="0" lang="ru-RU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приложениями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543550" y="3573463"/>
            <a:ext cx="3600450" cy="3095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издательские системы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бухгалтерские программы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программы компьютерного 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моделирования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математические пакеты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геоинформационные 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системы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медицинские экспертные 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системы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учебники, тренажёры, </a:t>
            </a:r>
          </a:p>
          <a:p>
            <a:pPr marL="179388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словари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rot="10800000" flipH="1">
            <a:off x="7127875" y="3213100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327650" y="2492375"/>
            <a:ext cx="3311525" cy="719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Приложения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специального назначения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116013" y="3573463"/>
            <a:ext cx="4211637" cy="2735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текстовые редакторы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электронные таблицы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графические редакторы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редакторы презентаций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мультимедиа проигрыватели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системы управления базами 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данных</a:t>
            </a:r>
          </a:p>
        </p:txBody>
      </p:sp>
      <p:sp>
        <p:nvSpPr>
          <p:cNvPr id="2" name="Line 28"/>
          <p:cNvSpPr>
            <a:spLocks noChangeShapeType="1"/>
          </p:cNvSpPr>
          <p:nvPr/>
        </p:nvSpPr>
        <p:spPr bwMode="auto">
          <a:xfrm rot="10800000" flipH="1">
            <a:off x="2663825" y="2133600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Line 28"/>
          <p:cNvSpPr>
            <a:spLocks noChangeShapeType="1"/>
          </p:cNvSpPr>
          <p:nvPr/>
        </p:nvSpPr>
        <p:spPr bwMode="auto">
          <a:xfrm rot="10800000" flipH="1">
            <a:off x="6983413" y="2133600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 rot="10800000" flipH="1">
            <a:off x="3095625" y="3213100"/>
            <a:ext cx="0" cy="358775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38275" y="2492375"/>
            <a:ext cx="2520950" cy="719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Приложения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общего назначения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187450" y="1052513"/>
            <a:ext cx="7705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84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Наибольшее распространение получили следующие офисные пакеты:  </a:t>
            </a:r>
          </a:p>
          <a:p>
            <a:pPr marL="0" marR="0" lvl="0" indent="84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Microsoft Office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для операционных систем Windows и Mac OS;</a:t>
            </a:r>
          </a:p>
          <a:p>
            <a:pPr marL="0" marR="0" lvl="0" indent="841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OpenOffice.org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для операционных систем Windows и Linux.</a:t>
            </a:r>
          </a:p>
        </p:txBody>
      </p:sp>
      <p:pic>
        <p:nvPicPr>
          <p:cNvPr id="2663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140075"/>
            <a:ext cx="28257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2995613"/>
            <a:ext cx="28114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5076825" y="3284538"/>
            <a:ext cx="3168650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Редакторы презентаций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116013" y="1773238"/>
            <a:ext cx="3313112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marR="0" lvl="1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Текстовые редакторы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4932363" y="1773238"/>
            <a:ext cx="33845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marR="0" lvl="1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Электронные таблицы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1116013" y="3284538"/>
            <a:ext cx="3313112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Графические редакторы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5435600" y="4941888"/>
            <a:ext cx="2736850" cy="790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Системы управления </a:t>
            </a:r>
          </a:p>
          <a:p>
            <a:pPr marL="179388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базами данных</a:t>
            </a: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1116013" y="4868863"/>
            <a:ext cx="2376487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179388" marR="0" lvl="1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Мультимедийные </a:t>
            </a:r>
          </a:p>
          <a:p>
            <a:pPr marL="179388" marR="0" lvl="1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проигрыватели</a:t>
            </a:r>
          </a:p>
        </p:txBody>
      </p: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2420938"/>
            <a:ext cx="822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349500"/>
            <a:ext cx="828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4005263"/>
            <a:ext cx="890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5876925"/>
            <a:ext cx="787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3789363"/>
            <a:ext cx="8620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2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5876925"/>
            <a:ext cx="8286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Picture 2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5876925"/>
            <a:ext cx="7826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1187450" y="119697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Логотипы офисных программ</a:t>
            </a:r>
          </a:p>
        </p:txBody>
      </p:sp>
      <p:pic>
        <p:nvPicPr>
          <p:cNvPr id="26653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675" y="2492375"/>
            <a:ext cx="68103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488" y="2349500"/>
            <a:ext cx="8159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0338" y="3933825"/>
            <a:ext cx="847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488" y="4005263"/>
            <a:ext cx="674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Picture 3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950" y="5876925"/>
            <a:ext cx="7921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7" grpId="1" animBg="1"/>
      <p:bldP spid="26628" grpId="0" animBg="1"/>
      <p:bldP spid="26628" grpId="1" animBg="1"/>
      <p:bldP spid="25" grpId="0" animBg="1"/>
      <p:bldP spid="25" grpId="1" animBg="1"/>
      <p:bldP spid="26631" grpId="0" animBg="1"/>
      <p:bldP spid="26631" grpId="1" animBg="1"/>
      <p:bldP spid="5" grpId="0" animBg="1"/>
      <p:bldP spid="5" grpId="1" animBg="1"/>
      <p:bldP spid="26636" grpId="0"/>
      <p:bldP spid="26636" grpId="1"/>
      <p:bldP spid="26639" grpId="0" animBg="1"/>
      <p:bldP spid="26640" grpId="0" animBg="1"/>
      <p:bldP spid="26642" grpId="0" animBg="1"/>
      <p:bldP spid="26643" grpId="0" animBg="1"/>
      <p:bldP spid="26644" grpId="0" animBg="1"/>
      <p:bldP spid="266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0808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kern="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r>
              <a:rPr lang="ru-RU" sz="2800" b="1" kern="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2400" b="1" kern="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ПОНЯТИЕ И КЛАССИФИКАЦИЯ ПАКЕТОВ ПРИКЛАДНЫХ ПРОГРАММ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3205" y="2593360"/>
            <a:ext cx="61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Определение. Этапы развития</a:t>
            </a:r>
            <a:endParaRPr lang="ru-RU" sz="2000" b="1" i="0" dirty="0">
              <a:solidFill>
                <a:schemeClr val="bg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01137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solidFill>
                  <a:srgbClr val="FFFF00"/>
                </a:solidFill>
              </a:rPr>
              <a:t>Прикладной</a:t>
            </a:r>
            <a:r>
              <a:rPr lang="ru-RU" sz="2200" i="1" dirty="0">
                <a:solidFill>
                  <a:schemeClr val="bg1"/>
                </a:solidFill>
              </a:rPr>
              <a:t> называют программу для решения конкретной задачи пользователя.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886022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С развитием компьютерных технологий были выделены наборы взаимосвязанных задач, которые требовалось решать в интересах определенных групп пользователей. Естественно было объединить прикладные программы связанных задач в комплекс программ, разработать такой комплекс централизованно и поставлять его отдельным пользователям и заинтересованным организациям. 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sz="800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С конца 1960-х годов многофункциональные комплексы взаимосвязанных программ стали называть пакетами прикладных программ (ППП).</a:t>
            </a:r>
          </a:p>
        </p:txBody>
      </p:sp>
    </p:spTree>
    <p:extLst>
      <p:ext uri="{BB962C8B-B14F-4D97-AF65-F5344CB8AC3E}">
        <p14:creationId xmlns:p14="http://schemas.microsoft.com/office/powerpoint/2010/main" val="693685161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927860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Формальной границы между прикладной программой и 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ППП нет, поскольку любой ППП можно рассматривать как прикладную программу. По мере разработки все большего числа прикладных программ появлялись и 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новые определения того, что следует понимать под пакетом программ.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Вместе с тем концепция ППП, переход от отдельных программ к пакетам - это переход к новому качеству прикладного программного обеспечения (ПО).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Рассмотрим концепцию ППП на примере программ для решения расчетных задач. Все многообразие прикладного ПО можно разделить на два больших класса: «</a:t>
            </a:r>
            <a:r>
              <a:rPr lang="ru-RU" sz="2000" i="1" dirty="0">
                <a:solidFill>
                  <a:srgbClr val="FFFF00"/>
                </a:solidFill>
              </a:rPr>
              <a:t>расчетчики</a:t>
            </a:r>
            <a:r>
              <a:rPr lang="ru-RU" sz="2000" dirty="0">
                <a:solidFill>
                  <a:schemeClr val="bg1"/>
                </a:solidFill>
              </a:rPr>
              <a:t>» и «</a:t>
            </a:r>
            <a:r>
              <a:rPr lang="ru-RU" sz="2000" i="1" dirty="0">
                <a:solidFill>
                  <a:srgbClr val="FFFF00"/>
                </a:solidFill>
              </a:rPr>
              <a:t>анализаторы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458496"/>
      </p:ext>
    </p:extLst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06436"/>
            <a:ext cx="878497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i="1" dirty="0">
                <a:solidFill>
                  <a:srgbClr val="FFFF00"/>
                </a:solidFill>
              </a:rPr>
              <a:t>Расчетными</a:t>
            </a:r>
            <a:r>
              <a:rPr lang="ru-RU" sz="1700" dirty="0">
                <a:solidFill>
                  <a:schemeClr val="bg1"/>
                </a:solidFill>
              </a:rPr>
              <a:t> будем называть задачи, в которых входные и выходные данные являются числовыми, решение задачи получается в результате применения математических методов. К 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расчетным задачам можно отнести выполнение расчетов по формулам, решение систем линейных и нелинейных уравнений, численное дифференцирование и интегрирование, определение экстремумов функций и т.п.</a:t>
            </a:r>
          </a:p>
          <a:p>
            <a:pPr algn="just"/>
            <a:endParaRPr lang="ru-RU" sz="1700" dirty="0">
              <a:solidFill>
                <a:schemeClr val="bg1"/>
              </a:solidFill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</a:rPr>
              <a:t>Исходные данные для решения расчетной задачи могут задаваться или все сразу в начале выполнения программы, или поступать порциями (записями, сообщениями).</a:t>
            </a:r>
            <a:endParaRPr lang="en-US" sz="1700" dirty="0">
              <a:solidFill>
                <a:schemeClr val="bg1"/>
              </a:solidFill>
            </a:endParaRPr>
          </a:p>
          <a:p>
            <a:pPr algn="just"/>
            <a:endParaRPr lang="en-US" sz="1700" dirty="0">
              <a:solidFill>
                <a:schemeClr val="bg1"/>
              </a:solidFill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</a:rPr>
              <a:t>Решение многих расчетных задач укладывается в типовую схему, включающую последовательные шаги ввода исходных данных, выполнения вычислений и вывода результатов. В ряде случаев решение расчетных задач сводится к последовательному применению нескольких алгоритмов (программ). Например, при решении систем обыкновенных дифференциальных уравнений может потребоваться сначала провести расчет начальных условий и коэффициентов уравнений, а затем вычислить обобщенные характеристики исследуемого процесса по заданным формулам.</a:t>
            </a:r>
          </a:p>
        </p:txBody>
      </p:sp>
    </p:spTree>
    <p:extLst>
      <p:ext uri="{BB962C8B-B14F-4D97-AF65-F5344CB8AC3E}">
        <p14:creationId xmlns:p14="http://schemas.microsoft.com/office/powerpoint/2010/main" val="845512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060843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Можно выделить </a:t>
            </a:r>
            <a:r>
              <a:rPr lang="ru-RU" sz="2200" i="1" dirty="0">
                <a:solidFill>
                  <a:srgbClr val="FFFF00"/>
                </a:solidFill>
              </a:rPr>
              <a:t>несколько типовых подходов к организации применения ЭВМ для решения расчетных задач</a:t>
            </a:r>
            <a:r>
              <a:rPr lang="ru-RU" sz="2200" dirty="0">
                <a:solidFill>
                  <a:schemeClr val="bg1"/>
                </a:solidFill>
              </a:rPr>
              <a:t>. Эти подходы, рассматриваемые в историческом плане, можно считать этапами развития ППП: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1. При возникновении потребности в решении конкретной задачи составляется и отлаживается программа или несколько последовательно выполняемых программ. Для программирования используется один из универсальных языков программирования.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538831806"/>
      </p:ext>
    </p:extLst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44824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 Заранее </a:t>
            </a:r>
            <a:r>
              <a:rPr lang="ru-RU" sz="2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составляются подпрограммы реализации типовых шагов алгоритмов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например, для реализации методов численного анализа, преобразования форм представления данных и т.п. Такие готовые подпрограммы накапливаются в форме исходных или объектных модулей в библиотеке. При составлении прикладной программы в нее включаются обращения к библиотечным подпрограммам. Сами библиотечные подпрограммы присоединяются к прикладной программе в процессе трансляции (исходные модули) или при редактировании связей (объектные модули).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Библиотеку готовых подпрограмм уже можно рассматривать как ППП, используемый совместно с прикладной программой.</a:t>
            </a:r>
            <a:endParaRPr lang="ru-RU" sz="22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95132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15782"/>
            <a:ext cx="835292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3. Для совокупности родственных задач разрабатывается ППП, охватывающий некоторую предметную область. Здесь </a:t>
            </a:r>
            <a:r>
              <a:rPr lang="ru-RU" sz="2200" i="1" dirty="0">
                <a:solidFill>
                  <a:srgbClr val="FFFF00"/>
                </a:solidFill>
              </a:rPr>
              <a:t>ППП - это совокупность программных модулей, между которыми установлены связи по управлению и по данным в соответствии с решаемой прикладной задачей</a:t>
            </a:r>
            <a:r>
              <a:rPr lang="ru-RU" sz="2200" dirty="0">
                <a:solidFill>
                  <a:schemeClr val="bg1"/>
                </a:solidFill>
              </a:rPr>
              <a:t>. Модули пакета могут объединяться в программы, а программы - использовать общие файлы данных. Для запуска программ пакета в нужной последовательности могут использоваться средства операционной системы. Для решения новой прикладной задачи нужно готовить соответствующие исходные данные и разрабатывать последовательность обращений к операционной системе (ОС) для выполнения программ пакета в требуемой последовательности.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857263908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060848"/>
            <a:ext cx="82900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4. Дальнейшим развитием ППП стало построение пакетов с собственным языком управления - входным языком пакета (ВЯ). От пользователя требуется составление описания задачи, которую требуется решить на ВЯ пакета и подготовка необходимых данных. Для запуска такого пакета обычно требуются минимальные сведения об используемой ОС.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Перечисленные выше четыре подхода к применению ЭВМ предполагают различную квалификацию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1601407338"/>
      </p:ext>
    </p:extLst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628800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Для реализации </a:t>
            </a:r>
            <a:r>
              <a:rPr lang="ru-RU" sz="2000" i="1" dirty="0">
                <a:solidFill>
                  <a:srgbClr val="FFFF00"/>
                </a:solidFill>
              </a:rPr>
              <a:t>первого подхода </a:t>
            </a:r>
            <a:r>
              <a:rPr lang="ru-RU" sz="2000" dirty="0">
                <a:solidFill>
                  <a:schemeClr val="bg1"/>
                </a:solidFill>
              </a:rPr>
              <a:t>требуется знание языка программирования, языка управления ОС и знание прикладной предметной области. То есть первый подход типичен для специалиста в области прикладного программирования.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Это в полной мере относится и </a:t>
            </a:r>
            <a:r>
              <a:rPr lang="ru-RU" sz="2000" i="1" dirty="0">
                <a:solidFill>
                  <a:srgbClr val="FFFF00"/>
                </a:solidFill>
              </a:rPr>
              <a:t>ко второму подходу</a:t>
            </a:r>
            <a:r>
              <a:rPr lang="ru-RU" sz="2000" dirty="0">
                <a:solidFill>
                  <a:schemeClr val="bg1"/>
                </a:solidFill>
              </a:rPr>
              <a:t>, где применение библиотек подпрограмм обеспечивает повышение производительности труда прикладного программиста.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i="1" dirty="0">
                <a:solidFill>
                  <a:srgbClr val="FFFF00"/>
                </a:solidFill>
              </a:rPr>
              <a:t>В третьем подходе </a:t>
            </a:r>
            <a:r>
              <a:rPr lang="ru-RU" sz="2000" dirty="0">
                <a:solidFill>
                  <a:schemeClr val="bg1"/>
                </a:solidFill>
              </a:rPr>
              <a:t>функции прикладного программиста и пользователя пакета разделены. Прикладной программист разрабатывает пакет программ, для чего обычно требуется более высокий уровень квалификации, чем для разработки отдельных программ. От пользователя пакета требуются знание правил применения пакета и квалификация в той предметной области, к которой относятся задачи, решаемые с применением пакета, а также ограниченные сведения об используемой ОС.</a:t>
            </a:r>
          </a:p>
        </p:txBody>
      </p:sp>
    </p:spTree>
    <p:extLst>
      <p:ext uri="{BB962C8B-B14F-4D97-AF65-F5344CB8AC3E}">
        <p14:creationId xmlns:p14="http://schemas.microsoft.com/office/powerpoint/2010/main" val="1248764293"/>
      </p:ext>
    </p:extLst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204864"/>
            <a:ext cx="8290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Четвертый подход 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 от пользователя пакета еще меньшей квалификации в области программирования, для него достаточно изучить сравнительно несложный входной язык пакета.</a:t>
            </a:r>
          </a:p>
          <a:p>
            <a:pPr algn="just"/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 «пакет прикладных программ»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 к комплексам программ различной сложности и назначения. Отметим, что наряду с этим термином все чаще используются понятия 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программного приложения или информационно-вычислительной системы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92288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72" y="1700808"/>
            <a:ext cx="82180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Место дисциплины.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Дисциплина «Прикладные системы обработки данных» изучается студентами учреждений высшего образования, обучающимися по специальности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1-40 01 02 Информационные системы и технологии по направлению 1-40 01 02-02 Информационные системы и технологии (в экономике)</a:t>
            </a:r>
            <a:r>
              <a:rPr lang="ru-RU" b="1" kern="0" dirty="0">
                <a:solidFill>
                  <a:srgbClr val="FFFF00"/>
                </a:solidFill>
              </a:rPr>
              <a:t>,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1-40 01 02-02 Информационные системы и технологии (в логистике</a:t>
            </a:r>
            <a:r>
              <a:rPr lang="ru-RU" b="1" kern="0" dirty="0">
                <a:solidFill>
                  <a:srgbClr val="FFFF00"/>
                </a:solidFill>
              </a:rPr>
              <a:t>) и 1-40 01 02-10 Информационные системы и технологии (в бизнес-менеджменте)</a:t>
            </a:r>
            <a:r>
              <a:rPr lang="ru-RU" kern="0" dirty="0">
                <a:solidFill>
                  <a:schemeClr val="bg1"/>
                </a:solidFill>
              </a:rPr>
              <a:t> в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соответствии с требованиями образовательного стандарта ОСВО 1-40 01 02-2021 и учебного плана указанных специальностей.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Учебная дисциплина «Прикладные системы обработки данных» занимает важное место среди других дисциплин в процессе подготовки специалистов с высшим образованием в области информационных систем и технологий по направлениям в экономике и логистике. Она предусматривает изучение различных пакетов прикладных программ и дальнейшее их использование в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15708621"/>
      </p:ext>
    </p:extLst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72816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Пакеты прикладных программ (ППП) </a:t>
            </a:r>
            <a:r>
              <a:rPr lang="ru-RU" sz="2000" dirty="0">
                <a:solidFill>
                  <a:schemeClr val="bg1"/>
                </a:solidFill>
              </a:rPr>
              <a:t>служат программным инструментарием решения функциональных задач и являются самым многочисленным классом программных продуктов. В данный класс входят программные продукты, выполняющие обработку информации различных предметных областей.</a:t>
            </a:r>
          </a:p>
          <a:p>
            <a:pPr algn="just"/>
            <a:endParaRPr lang="ru-RU" sz="2000" b="1" i="1" dirty="0">
              <a:solidFill>
                <a:srgbClr val="FFFF00"/>
              </a:solidFill>
            </a:endParaRPr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Пакет прикладных программ </a:t>
            </a:r>
            <a:r>
              <a:rPr lang="ru-RU" sz="2000" dirty="0">
                <a:solidFill>
                  <a:schemeClr val="bg1"/>
                </a:solidFill>
              </a:rPr>
              <a:t>– комплекс взаимосвязанных программ для решения задач определенного класса конкретной предметной области.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Совместимость программ, составляющих ППП, означает возможность их взаимного использования, общность структуры управляющих данных и используемых информационных массивов. Кроме того, ППП следует рассматривать как самостоятельное программное изделие, как особый вид прикладного ПО.</a:t>
            </a:r>
          </a:p>
        </p:txBody>
      </p:sp>
    </p:spTree>
    <p:extLst>
      <p:ext uri="{BB962C8B-B14F-4D97-AF65-F5344CB8AC3E}">
        <p14:creationId xmlns:p14="http://schemas.microsoft.com/office/powerpoint/2010/main" val="1035035837"/>
      </p:ext>
    </p:extLst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701" y="1628800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Можно выделить некоторые </a:t>
            </a:r>
            <a:r>
              <a:rPr lang="ru-RU" sz="2200" b="1" i="1" dirty="0">
                <a:solidFill>
                  <a:srgbClr val="FFFF00"/>
                </a:solidFill>
              </a:rPr>
              <a:t>общие свойства ППП</a:t>
            </a:r>
            <a:r>
              <a:rPr lang="ru-RU" sz="2200" dirty="0">
                <a:solidFill>
                  <a:schemeClr val="bg1"/>
                </a:solidFill>
              </a:rPr>
              <a:t>: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1. Пакет состоит из нескольких программных единиц.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2. Пакет предназначен для решения определенного класса задач, и в пределах своего класса обладает определенной универсальностью, т.е. позволяет решать большинство задач этого класса.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3. Пакет допускает настройку на конкретные условия применения, т.е. в пакете предусмотрены средства управления, позволяющие выбирать конкретные возможности из числа предусмотренных.</a:t>
            </a:r>
          </a:p>
        </p:txBody>
      </p:sp>
    </p:spTree>
    <p:extLst>
      <p:ext uri="{BB962C8B-B14F-4D97-AF65-F5344CB8AC3E}">
        <p14:creationId xmlns:p14="http://schemas.microsoft.com/office/powerpoint/2010/main" val="2409545241"/>
      </p:ext>
    </p:extLst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2816"/>
            <a:ext cx="82900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4. Пакет разработан с учетом возможности его использования за пределами той организации, в которой он создан, и удовлетворяет общим требованиям к программному изделию: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marL="625475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соответствует существующим стандартам;</a:t>
            </a:r>
          </a:p>
          <a:p>
            <a:pPr marL="625475" indent="-342900" algn="just"/>
            <a:endParaRPr lang="ru-RU" sz="800" dirty="0">
              <a:solidFill>
                <a:schemeClr val="bg1"/>
              </a:solidFill>
            </a:endParaRPr>
          </a:p>
          <a:p>
            <a:pPr marL="625475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снабжается пользовательской документацией;</a:t>
            </a:r>
          </a:p>
          <a:p>
            <a:pPr marL="625475" indent="-342900" algn="just"/>
            <a:endParaRPr lang="ru-RU" sz="800" dirty="0">
              <a:solidFill>
                <a:schemeClr val="bg1"/>
              </a:solidFill>
            </a:endParaRPr>
          </a:p>
          <a:p>
            <a:pPr marL="625475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допускает возможность послепродажного обслуживания;</a:t>
            </a:r>
          </a:p>
          <a:p>
            <a:pPr marL="625475" indent="-342900" algn="just"/>
            <a:endParaRPr lang="ru-RU" sz="800" dirty="0">
              <a:solidFill>
                <a:schemeClr val="bg1"/>
              </a:solidFill>
            </a:endParaRPr>
          </a:p>
          <a:p>
            <a:pPr marL="625475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имеет установленную цену;</a:t>
            </a:r>
          </a:p>
          <a:p>
            <a:pPr marL="625475" indent="-342900" algn="just"/>
            <a:endParaRPr lang="ru-RU" sz="800" dirty="0">
              <a:solidFill>
                <a:schemeClr val="bg1"/>
              </a:solidFill>
            </a:endParaRPr>
          </a:p>
          <a:p>
            <a:pPr marL="625475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документация и способы применения пакета ориентированы на пользователя, имеющего определенный уровень квалификации в той области знаний, к которой относятся решаемые пакетом задачи.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098" y="58772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  <a:latin typeface="Open Sans"/>
              </a:rPr>
              <a:t>Поскольку ППП предназначен для решения задач определенного класса, можно говорить о функциональном назначении пакета.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03409"/>
      </p:ext>
    </p:extLst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216184" y="155892"/>
            <a:ext cx="6571902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6699"/>
                </a:solidFill>
              </a:rPr>
              <a:t>СТРУКТУРА  ПРОГРАММНОГО  ОБЕСПЕЧЕНИЯ  ПК</a:t>
            </a:r>
          </a:p>
        </p:txBody>
      </p:sp>
      <p:sp>
        <p:nvSpPr>
          <p:cNvPr id="2052" name="Rectangle 15"/>
          <p:cNvSpPr>
            <a:spLocks noChangeArrowheads="1"/>
          </p:cNvSpPr>
          <p:nvPr/>
        </p:nvSpPr>
        <p:spPr bwMode="auto">
          <a:xfrm>
            <a:off x="0" y="549275"/>
            <a:ext cx="9144000" cy="630872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53" name="Line 27"/>
          <p:cNvSpPr>
            <a:spLocks noChangeShapeType="1"/>
          </p:cNvSpPr>
          <p:nvPr/>
        </p:nvSpPr>
        <p:spPr bwMode="auto">
          <a:xfrm>
            <a:off x="576263" y="549275"/>
            <a:ext cx="0" cy="5292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Line 28"/>
          <p:cNvSpPr>
            <a:spLocks noChangeShapeType="1"/>
          </p:cNvSpPr>
          <p:nvPr/>
        </p:nvSpPr>
        <p:spPr bwMode="auto">
          <a:xfrm>
            <a:off x="3606800" y="404813"/>
            <a:ext cx="28575" cy="482441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Line 29"/>
          <p:cNvSpPr>
            <a:spLocks noChangeShapeType="1"/>
          </p:cNvSpPr>
          <p:nvPr/>
        </p:nvSpPr>
        <p:spPr bwMode="auto">
          <a:xfrm>
            <a:off x="6985000" y="549275"/>
            <a:ext cx="0" cy="381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Rectangle 23"/>
          <p:cNvSpPr>
            <a:spLocks noChangeArrowheads="1"/>
          </p:cNvSpPr>
          <p:nvPr/>
        </p:nvSpPr>
        <p:spPr bwMode="auto">
          <a:xfrm>
            <a:off x="250825" y="790575"/>
            <a:ext cx="2125663" cy="563563"/>
          </a:xfrm>
          <a:prstGeom prst="rect">
            <a:avLst/>
          </a:prstGeom>
          <a:solidFill>
            <a:srgbClr val="FFFF99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Системное  ПО</a:t>
            </a:r>
          </a:p>
        </p:txBody>
      </p:sp>
      <p:sp>
        <p:nvSpPr>
          <p:cNvPr id="2057" name="Rectangle 25"/>
          <p:cNvSpPr>
            <a:spLocks noChangeArrowheads="1"/>
          </p:cNvSpPr>
          <p:nvPr/>
        </p:nvSpPr>
        <p:spPr bwMode="auto">
          <a:xfrm>
            <a:off x="2592388" y="790575"/>
            <a:ext cx="2266950" cy="563563"/>
          </a:xfrm>
          <a:prstGeom prst="rect">
            <a:avLst/>
          </a:prstGeom>
          <a:solidFill>
            <a:srgbClr val="FFFF99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Прикладное  ПО</a:t>
            </a:r>
          </a:p>
        </p:txBody>
      </p:sp>
      <p:sp>
        <p:nvSpPr>
          <p:cNvPr id="2058" name="Rectangle 26"/>
          <p:cNvSpPr>
            <a:spLocks noChangeArrowheads="1"/>
          </p:cNvSpPr>
          <p:nvPr/>
        </p:nvSpPr>
        <p:spPr bwMode="auto">
          <a:xfrm>
            <a:off x="5076825" y="790575"/>
            <a:ext cx="3816350" cy="563563"/>
          </a:xfrm>
          <a:prstGeom prst="rect">
            <a:avLst/>
          </a:prstGeom>
          <a:solidFill>
            <a:srgbClr val="FFFF99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Системы программирования</a:t>
            </a:r>
          </a:p>
        </p:txBody>
      </p:sp>
      <p:sp>
        <p:nvSpPr>
          <p:cNvPr id="2059" name="Text Box 32"/>
          <p:cNvSpPr txBox="1">
            <a:spLocks noChangeArrowheads="1"/>
          </p:cNvSpPr>
          <p:nvPr/>
        </p:nvSpPr>
        <p:spPr bwMode="auto">
          <a:xfrm>
            <a:off x="1439863" y="1625600"/>
            <a:ext cx="3455987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3300"/>
                </a:solidFill>
              </a:rPr>
              <a:t>Прикладное ПО</a:t>
            </a:r>
            <a:r>
              <a:rPr lang="ru-RU" altLang="ru-RU" sz="1400" dirty="0">
                <a:solidFill>
                  <a:srgbClr val="000000"/>
                </a:solidFill>
              </a:rPr>
              <a:t> – это программы, с помощью которых пользователь имеет возможность решать свои информационные задачи, не прибегая к программированию. </a:t>
            </a:r>
            <a:endParaRPr lang="ru-RU" altLang="ru-RU" sz="14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60" name="Text Box 36"/>
          <p:cNvSpPr txBox="1">
            <a:spLocks noChangeArrowheads="1"/>
          </p:cNvSpPr>
          <p:nvPr/>
        </p:nvSpPr>
        <p:spPr bwMode="auto">
          <a:xfrm>
            <a:off x="250825" y="2990850"/>
            <a:ext cx="3025775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ru-RU" altLang="ru-RU" sz="1400" b="1" dirty="0">
                <a:solidFill>
                  <a:srgbClr val="FF3300"/>
                </a:solidFill>
              </a:rPr>
              <a:t>Системное программное обеспечение</a:t>
            </a:r>
            <a:r>
              <a:rPr lang="ru-RU" altLang="ru-RU" sz="1400" dirty="0">
                <a:solidFill>
                  <a:srgbClr val="000000"/>
                </a:solidFill>
              </a:rPr>
              <a:t> – обязательная часть ПО. Его ядро составляет </a:t>
            </a:r>
            <a:r>
              <a:rPr lang="ru-RU" altLang="ru-RU" sz="1400" b="1" dirty="0">
                <a:solidFill>
                  <a:srgbClr val="FF3300"/>
                </a:solidFill>
              </a:rPr>
              <a:t>операционная  система</a:t>
            </a:r>
            <a:r>
              <a:rPr lang="ru-RU" altLang="ru-RU" sz="1400" dirty="0">
                <a:solidFill>
                  <a:srgbClr val="000000"/>
                </a:solidFill>
              </a:rPr>
              <a:t>  (ОС). </a:t>
            </a:r>
          </a:p>
        </p:txBody>
      </p:sp>
      <p:sp>
        <p:nvSpPr>
          <p:cNvPr id="2061" name="Text Box 33"/>
          <p:cNvSpPr txBox="1">
            <a:spLocks noChangeArrowheads="1"/>
          </p:cNvSpPr>
          <p:nvPr/>
        </p:nvSpPr>
        <p:spPr bwMode="auto">
          <a:xfrm>
            <a:off x="5075238" y="1595438"/>
            <a:ext cx="3852862" cy="18374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90000"/>
              </a:spcBef>
              <a:buFontTx/>
              <a:buNone/>
            </a:pPr>
            <a:r>
              <a:rPr lang="ru-RU" altLang="ru-RU" sz="1400" b="1" dirty="0">
                <a:solidFill>
                  <a:srgbClr val="FF3300"/>
                </a:solidFill>
              </a:rPr>
              <a:t>Системы программирования</a:t>
            </a:r>
            <a:r>
              <a:rPr lang="ru-RU" altLang="ru-RU" sz="1400" dirty="0">
                <a:solidFill>
                  <a:srgbClr val="000000"/>
                </a:solidFill>
              </a:rPr>
              <a:t> – это инструменты для работы программистов, ориентированные на определенный язык программирования. </a:t>
            </a:r>
          </a:p>
          <a:p>
            <a:pPr algn="just"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ru-RU" altLang="ru-RU" sz="1400" b="1" dirty="0">
                <a:solidFill>
                  <a:srgbClr val="FF3300"/>
                </a:solidFill>
              </a:rPr>
              <a:t>Язык программирования</a:t>
            </a:r>
            <a:r>
              <a:rPr lang="ru-RU" altLang="ru-RU" sz="1400" dirty="0">
                <a:solidFill>
                  <a:srgbClr val="000000"/>
                </a:solidFill>
              </a:rPr>
              <a:t> – это фиксированная система обозначений для описания алгоритмов и структур данных.</a:t>
            </a:r>
          </a:p>
        </p:txBody>
      </p:sp>
      <p:sp>
        <p:nvSpPr>
          <p:cNvPr id="2062" name="Text Box 38"/>
          <p:cNvSpPr txBox="1">
            <a:spLocks noChangeArrowheads="1"/>
          </p:cNvSpPr>
          <p:nvPr/>
        </p:nvSpPr>
        <p:spPr bwMode="auto">
          <a:xfrm>
            <a:off x="6516688" y="3644900"/>
            <a:ext cx="2411412" cy="3043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9000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Множество языков программирования разного уровня и назначения:  </a:t>
            </a:r>
          </a:p>
          <a:p>
            <a:pPr marL="0" lvl="1" algn="just" eaLnBrk="1" hangingPunct="1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Языки низкого уровня (машинные коды и ассемблер);</a:t>
            </a:r>
          </a:p>
          <a:p>
            <a:pPr marL="0" lvl="1" algn="just" eaLnBrk="1" hangingPunct="1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Средний уровень ( C, Фортран …. );</a:t>
            </a:r>
          </a:p>
          <a:p>
            <a:pPr marL="0" lvl="1" algn="just" eaLnBrk="1" hangingPunct="1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Высокий уровень (C++, </a:t>
            </a:r>
            <a:r>
              <a:rPr lang="ru-RU" altLang="ru-RU" sz="1400" dirty="0" err="1">
                <a:solidFill>
                  <a:srgbClr val="000000"/>
                </a:solidFill>
              </a:rPr>
              <a:t>Java</a:t>
            </a:r>
            <a:r>
              <a:rPr lang="ru-RU" altLang="ru-RU" sz="1400" dirty="0">
                <a:solidFill>
                  <a:srgbClr val="000000"/>
                </a:solidFill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</a:rPr>
              <a:t>Python</a:t>
            </a:r>
            <a:r>
              <a:rPr lang="ru-RU" altLang="ru-RU" sz="1400" dirty="0">
                <a:solidFill>
                  <a:srgbClr val="000000"/>
                </a:solidFill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</a:rPr>
              <a:t>Ruby</a:t>
            </a:r>
            <a:r>
              <a:rPr lang="ru-RU" altLang="ru-RU" sz="1400" dirty="0">
                <a:solidFill>
                  <a:srgbClr val="000000"/>
                </a:solidFill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</a:rPr>
              <a:t>JavaScript</a:t>
            </a:r>
            <a:r>
              <a:rPr lang="ru-RU" altLang="ru-RU" sz="1400" dirty="0">
                <a:solidFill>
                  <a:srgbClr val="000000"/>
                </a:solidFill>
              </a:rPr>
              <a:t> ...);</a:t>
            </a:r>
          </a:p>
          <a:p>
            <a:pPr marL="0" lvl="1" algn="just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 . . . . . . . . . .  </a:t>
            </a:r>
            <a:endParaRPr lang="ru-RU" altLang="ru-RU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63" name="Line 41"/>
          <p:cNvSpPr>
            <a:spLocks noChangeShapeType="1"/>
          </p:cNvSpPr>
          <p:nvPr/>
        </p:nvSpPr>
        <p:spPr bwMode="auto">
          <a:xfrm>
            <a:off x="3635375" y="5229225"/>
            <a:ext cx="5048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Text Box 40"/>
          <p:cNvSpPr txBox="1">
            <a:spLocks noChangeArrowheads="1"/>
          </p:cNvSpPr>
          <p:nvPr/>
        </p:nvSpPr>
        <p:spPr bwMode="auto">
          <a:xfrm>
            <a:off x="3924300" y="4797425"/>
            <a:ext cx="2411413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400" b="1" dirty="0">
                <a:solidFill>
                  <a:srgbClr val="FF3300"/>
                </a:solidFill>
              </a:rPr>
              <a:t>Прикладное   ПО    специального назначения 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065" name="Line 42"/>
          <p:cNvSpPr>
            <a:spLocks noChangeShapeType="1"/>
          </p:cNvSpPr>
          <p:nvPr/>
        </p:nvSpPr>
        <p:spPr bwMode="auto">
          <a:xfrm>
            <a:off x="3635375" y="3897313"/>
            <a:ext cx="5048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3924300" y="3644900"/>
            <a:ext cx="241141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400" b="1" dirty="0">
                <a:solidFill>
                  <a:srgbClr val="FF3300"/>
                </a:solidFill>
              </a:rPr>
              <a:t>Прикладное     ПО    общего назначения 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067" name="Line 46"/>
          <p:cNvSpPr>
            <a:spLocks noChangeShapeType="1"/>
          </p:cNvSpPr>
          <p:nvPr/>
        </p:nvSpPr>
        <p:spPr bwMode="auto">
          <a:xfrm>
            <a:off x="576263" y="4473575"/>
            <a:ext cx="5048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8" name="Line 47"/>
          <p:cNvSpPr>
            <a:spLocks noChangeShapeType="1"/>
          </p:cNvSpPr>
          <p:nvPr/>
        </p:nvSpPr>
        <p:spPr bwMode="auto">
          <a:xfrm>
            <a:off x="574675" y="5157788"/>
            <a:ext cx="5048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9" name="Line 48"/>
          <p:cNvSpPr>
            <a:spLocks noChangeShapeType="1"/>
          </p:cNvSpPr>
          <p:nvPr/>
        </p:nvSpPr>
        <p:spPr bwMode="auto">
          <a:xfrm>
            <a:off x="574675" y="5805488"/>
            <a:ext cx="5048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0" name="Text Box 43"/>
          <p:cNvSpPr txBox="1">
            <a:spLocks noChangeArrowheads="1"/>
          </p:cNvSpPr>
          <p:nvPr/>
        </p:nvSpPr>
        <p:spPr bwMode="auto">
          <a:xfrm>
            <a:off x="863600" y="4221163"/>
            <a:ext cx="2411413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ru-RU" altLang="ru-RU" sz="1400" b="1">
                <a:solidFill>
                  <a:srgbClr val="FF3300"/>
                </a:solidFill>
              </a:rPr>
              <a:t>Операционная  система  (ОС)</a:t>
            </a: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2071" name="Text Box 44"/>
          <p:cNvSpPr txBox="1">
            <a:spLocks noChangeArrowheads="1"/>
          </p:cNvSpPr>
          <p:nvPr/>
        </p:nvSpPr>
        <p:spPr bwMode="auto">
          <a:xfrm>
            <a:off x="863600" y="5013325"/>
            <a:ext cx="24114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ru-RU" altLang="ru-RU" sz="1400" b="1">
                <a:solidFill>
                  <a:srgbClr val="FF3300"/>
                </a:solidFill>
              </a:rPr>
              <a:t>Диалоговые оболочки</a:t>
            </a: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2072" name="Text Box 45"/>
          <p:cNvSpPr txBox="1">
            <a:spLocks noChangeArrowheads="1"/>
          </p:cNvSpPr>
          <p:nvPr/>
        </p:nvSpPr>
        <p:spPr bwMode="auto">
          <a:xfrm>
            <a:off x="863600" y="5589588"/>
            <a:ext cx="24114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ru-RU" altLang="ru-RU" sz="1400" b="1">
                <a:solidFill>
                  <a:srgbClr val="FF3300"/>
                </a:solidFill>
              </a:rPr>
              <a:t>Сервисные программы</a:t>
            </a: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2073" name="Text Box 49"/>
          <p:cNvSpPr txBox="1">
            <a:spLocks noChangeArrowheads="1"/>
          </p:cNvSpPr>
          <p:nvPr/>
        </p:nvSpPr>
        <p:spPr bwMode="auto">
          <a:xfrm>
            <a:off x="3924300" y="4221163"/>
            <a:ext cx="2411413" cy="42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Пакет прикладных программ  </a:t>
            </a:r>
            <a:r>
              <a:rPr lang="en-US" altLang="ru-RU" sz="1200">
                <a:solidFill>
                  <a:srgbClr val="000000"/>
                </a:solidFill>
              </a:rPr>
              <a:t>MS Office</a:t>
            </a:r>
            <a:r>
              <a:rPr lang="ru-RU" altLang="ru-RU" sz="1200">
                <a:solidFill>
                  <a:srgbClr val="000000"/>
                </a:solidFill>
              </a:rPr>
              <a:t>, компьютерные игры</a:t>
            </a:r>
            <a:endParaRPr lang="ru-RU" altLang="ru-RU" sz="1200" b="1" i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74" name="Text Box 51"/>
          <p:cNvSpPr txBox="1">
            <a:spLocks noChangeArrowheads="1"/>
          </p:cNvSpPr>
          <p:nvPr/>
        </p:nvSpPr>
        <p:spPr bwMode="auto">
          <a:xfrm>
            <a:off x="3924300" y="5549900"/>
            <a:ext cx="2411413" cy="1082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>
                <a:solidFill>
                  <a:srgbClr val="000000"/>
                </a:solidFill>
              </a:rPr>
              <a:t> бухгалтерские программы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>
                <a:solidFill>
                  <a:srgbClr val="000000"/>
                </a:solidFill>
              </a:rPr>
              <a:t> математические пакеты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>
                <a:solidFill>
                  <a:srgbClr val="000000"/>
                </a:solidFill>
              </a:rPr>
              <a:t> экспертные системы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>
                <a:solidFill>
                  <a:srgbClr val="000000"/>
                </a:solidFill>
              </a:rPr>
              <a:t> обучающие программы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>
                <a:solidFill>
                  <a:srgbClr val="000000"/>
                </a:solidFill>
              </a:rPr>
              <a:t> конструкторские пакеты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>
                <a:solidFill>
                  <a:srgbClr val="000000"/>
                </a:solidFill>
              </a:rPr>
              <a:t> графические пакеты</a:t>
            </a:r>
            <a:endParaRPr lang="ru-RU" altLang="ru-RU" sz="1200" b="1" i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02156"/>
      </p:ext>
    </p:extLst>
  </p:cSld>
  <p:clrMapOvr>
    <a:masterClrMapping/>
  </p:clrMapOvr>
  <p:transition spd="med" advClick="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Доклад прикладное программное обеспечение 5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18085" cy="472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404664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ПРИКЛАДНОЕ  ПРОГРАММНОЕ 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900042613"/>
      </p:ext>
    </p:extLst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0" y="555625"/>
            <a:ext cx="9144000" cy="630237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7" name="Text Box 42"/>
          <p:cNvSpPr txBox="1">
            <a:spLocks noChangeArrowheads="1"/>
          </p:cNvSpPr>
          <p:nvPr/>
        </p:nvSpPr>
        <p:spPr bwMode="auto">
          <a:xfrm>
            <a:off x="150813" y="703263"/>
            <a:ext cx="8813800" cy="973137"/>
          </a:xfrm>
          <a:prstGeom prst="rect">
            <a:avLst/>
          </a:prstGeom>
          <a:solidFill>
            <a:srgbClr val="FFFFCC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3300"/>
                </a:solidFill>
              </a:rPr>
              <a:t>Прикладное программное обеспечение  (ППО)</a:t>
            </a:r>
            <a:r>
              <a:rPr lang="ru-RU" altLang="ru-RU" sz="1800" b="1" dirty="0"/>
              <a:t> – </a:t>
            </a:r>
            <a:r>
              <a:rPr lang="ru-RU" altLang="ru-RU" sz="1800" dirty="0"/>
              <a:t>это комплекс программ,        с помощью которых пользователь может решать свои информационные задачи из самых разных предметных областей, не прибегая к программированию</a:t>
            </a:r>
          </a:p>
        </p:txBody>
      </p:sp>
      <p:sp>
        <p:nvSpPr>
          <p:cNvPr id="3078" name="Line 43"/>
          <p:cNvSpPr>
            <a:spLocks noChangeShapeType="1"/>
          </p:cNvSpPr>
          <p:nvPr/>
        </p:nvSpPr>
        <p:spPr bwMode="auto">
          <a:xfrm flipV="1">
            <a:off x="2879725" y="1676400"/>
            <a:ext cx="0" cy="3238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Line 44"/>
          <p:cNvSpPr>
            <a:spLocks noChangeShapeType="1"/>
          </p:cNvSpPr>
          <p:nvPr/>
        </p:nvSpPr>
        <p:spPr bwMode="auto">
          <a:xfrm flipV="1">
            <a:off x="7488238" y="1676400"/>
            <a:ext cx="0" cy="3238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68" name="Group 120"/>
          <p:cNvGraphicFramePr>
            <a:graphicFrameLocks noGrp="1"/>
          </p:cNvGraphicFramePr>
          <p:nvPr/>
        </p:nvGraphicFramePr>
        <p:xfrm>
          <a:off x="107950" y="1892300"/>
          <a:ext cx="5184775" cy="4553037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ППО общего назначения</a:t>
                      </a: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Набор прикладных программ, полезных большинству пользователей независимо от их профессиональных интересов.</a:t>
                      </a: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Текстовые редакторы     и процессоры</a:t>
                      </a: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WordPad, MS Word, MS Publisher, Promt, 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Сократ</a:t>
                      </a: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Графические редакторы и графические пакеты</a:t>
                      </a: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Paint, MS PhotoDraw, Corel Xara,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Corel Draw, Adobe Photoshop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Системы управления базами данных (СУБД)</a:t>
                      </a: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 Access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Табличные процессоры</a:t>
                      </a: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 Excel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Пакеты мультимедийных презентаций</a:t>
                      </a: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 PowerPoint, Movie Maker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Коммуникационные программы</a:t>
                      </a: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Internet Explorer, Mozilla Firefox, Opera, MS Outlook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7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Компьютерные игровые программы</a:t>
                      </a:r>
                    </a:p>
                  </a:txBody>
                  <a:tcPr marT="45712" marB="45712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69" name="Group 121"/>
          <p:cNvGraphicFramePr>
            <a:graphicFrameLocks noGrp="1"/>
          </p:cNvGraphicFramePr>
          <p:nvPr/>
        </p:nvGraphicFramePr>
        <p:xfrm>
          <a:off x="5472113" y="1892300"/>
          <a:ext cx="3529012" cy="4678364"/>
        </p:xfrm>
        <a:graphic>
          <a:graphicData uri="http://schemas.openxmlformats.org/drawingml/2006/table">
            <a:tbl>
              <a:tblPr/>
              <a:tblGrid>
                <a:gridCol w="352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7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ППО специального назначения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Специализированные программы (профессионально ориентированные)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решения информационных задач, предназначенные для узкого круга пользователей.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Музыкальные и звуковые редакторы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Бухгалтерские программы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 пакеты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Экспертные системы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Математические пакеты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Системы автоматизированного проектирования (САПР)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Электронные образовательные издания и ресурсы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28913" y="83870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ПРИКЛАДНОЕ  ПРОГРАММНОЕ 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1769237243"/>
      </p:ext>
    </p:extLst>
  </p:cSld>
  <p:clrMapOvr>
    <a:masterClrMapping/>
  </p:clrMapOvr>
  <p:transition spd="med" advClick="0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28"/>
          <p:cNvSpPr>
            <a:spLocks noChangeShapeType="1"/>
          </p:cNvSpPr>
          <p:nvPr/>
        </p:nvSpPr>
        <p:spPr bwMode="auto">
          <a:xfrm>
            <a:off x="1800225" y="1808163"/>
            <a:ext cx="0" cy="9366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29"/>
          <p:cNvSpPr>
            <a:spLocks noChangeShapeType="1"/>
          </p:cNvSpPr>
          <p:nvPr/>
        </p:nvSpPr>
        <p:spPr bwMode="auto">
          <a:xfrm>
            <a:off x="6551613" y="1844675"/>
            <a:ext cx="0" cy="936625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Rectangle 24"/>
          <p:cNvSpPr>
            <a:spLocks noChangeArrowheads="1"/>
          </p:cNvSpPr>
          <p:nvPr/>
        </p:nvSpPr>
        <p:spPr bwMode="auto">
          <a:xfrm>
            <a:off x="215900" y="765175"/>
            <a:ext cx="8712200" cy="1295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431800" y="873125"/>
            <a:ext cx="8280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C6600"/>
                </a:solidFill>
              </a:rPr>
              <a:t>Системы программирования</a:t>
            </a:r>
            <a:r>
              <a:rPr lang="ru-RU" altLang="ru-RU" sz="2000">
                <a:solidFill>
                  <a:srgbClr val="CC6600"/>
                </a:solidFill>
              </a:rPr>
              <a:t> – это универсальные средства работы с информацией, инструменты для работы программистов, ориентированные на определенный язык программирования</a:t>
            </a:r>
          </a:p>
        </p:txBody>
      </p:sp>
      <p:grpSp>
        <p:nvGrpSpPr>
          <p:cNvPr id="4105" name="Group 34"/>
          <p:cNvGrpSpPr>
            <a:grpSpLocks/>
          </p:cNvGrpSpPr>
          <p:nvPr/>
        </p:nvGrpSpPr>
        <p:grpSpPr bwMode="auto">
          <a:xfrm>
            <a:off x="215900" y="2457450"/>
            <a:ext cx="4284663" cy="3851275"/>
            <a:chOff x="136" y="1548"/>
            <a:chExt cx="2404" cy="2426"/>
          </a:xfrm>
        </p:grpSpPr>
        <p:sp>
          <p:nvSpPr>
            <p:cNvPr id="4109" name="AutoShape 25"/>
            <p:cNvSpPr>
              <a:spLocks noChangeArrowheads="1"/>
            </p:cNvSpPr>
            <p:nvPr/>
          </p:nvSpPr>
          <p:spPr bwMode="auto">
            <a:xfrm>
              <a:off x="136" y="1548"/>
              <a:ext cx="2404" cy="58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Назначение  систем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программирования</a:t>
              </a:r>
            </a:p>
          </p:txBody>
        </p:sp>
        <p:sp>
          <p:nvSpPr>
            <p:cNvPr id="4110" name="Rectangle 30"/>
            <p:cNvSpPr>
              <a:spLocks noChangeArrowheads="1"/>
            </p:cNvSpPr>
            <p:nvPr/>
          </p:nvSpPr>
          <p:spPr bwMode="auto">
            <a:xfrm>
              <a:off x="136" y="2273"/>
              <a:ext cx="2404" cy="17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40000"/>
                </a:spcBef>
                <a:buFontTx/>
                <a:buNone/>
              </a:pPr>
              <a:r>
                <a:rPr lang="ru-RU" altLang="ru-RU" sz="1600"/>
                <a:t>Создание, отладка и выполнение </a:t>
              </a:r>
            </a:p>
            <a:p>
              <a:pPr lvl="1" eaLnBrk="1" hangingPunct="1">
                <a:spcBef>
                  <a:spcPct val="40000"/>
                </a:spcBef>
                <a:buFontTx/>
                <a:buNone/>
              </a:pPr>
              <a:r>
                <a:rPr lang="ru-RU" altLang="ru-RU" sz="1600"/>
                <a:t>программ с целью:</a:t>
              </a:r>
              <a:endParaRPr lang="en-US" altLang="ru-RU" sz="1600"/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решения вычислительных задач</a:t>
              </a:r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обработки текстов и графики</a:t>
              </a:r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создания системного ПО</a:t>
              </a:r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создания прикладного ПО</a:t>
              </a:r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и пр.</a:t>
              </a:r>
            </a:p>
          </p:txBody>
        </p:sp>
      </p:grpSp>
      <p:grpSp>
        <p:nvGrpSpPr>
          <p:cNvPr id="4106" name="Group 33"/>
          <p:cNvGrpSpPr>
            <a:grpSpLocks/>
          </p:cNvGrpSpPr>
          <p:nvPr/>
        </p:nvGrpSpPr>
        <p:grpSpPr bwMode="auto">
          <a:xfrm>
            <a:off x="4824413" y="2457450"/>
            <a:ext cx="4103687" cy="3851275"/>
            <a:chOff x="2766" y="1548"/>
            <a:chExt cx="2858" cy="2426"/>
          </a:xfrm>
        </p:grpSpPr>
        <p:sp>
          <p:nvSpPr>
            <p:cNvPr id="4107" name="AutoShape 27"/>
            <p:cNvSpPr>
              <a:spLocks noChangeArrowheads="1"/>
            </p:cNvSpPr>
            <p:nvPr/>
          </p:nvSpPr>
          <p:spPr bwMode="auto">
            <a:xfrm>
              <a:off x="2766" y="1548"/>
              <a:ext cx="2858" cy="58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Режимы  работы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систем  программирования</a:t>
              </a:r>
            </a:p>
          </p:txBody>
        </p:sp>
        <p:sp>
          <p:nvSpPr>
            <p:cNvPr id="4108" name="Rectangle 32"/>
            <p:cNvSpPr>
              <a:spLocks noChangeArrowheads="1"/>
            </p:cNvSpPr>
            <p:nvPr/>
          </p:nvSpPr>
          <p:spPr bwMode="auto">
            <a:xfrm>
              <a:off x="2789" y="2273"/>
              <a:ext cx="2813" cy="17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800"/>
                <a:t> </a:t>
              </a:r>
              <a:r>
                <a:rPr lang="ru-RU" altLang="ru-RU" sz="1600" i="1"/>
                <a:t>ввод текста программы</a:t>
              </a:r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редактирование</a:t>
              </a:r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отладка</a:t>
              </a:r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компиляция</a:t>
              </a:r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исполнение</a:t>
              </a:r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работа  с  файлами</a:t>
              </a:r>
            </a:p>
            <a:p>
              <a:pPr lvl="1" eaLnBrk="1" hangingPunct="1">
                <a:spcBef>
                  <a:spcPct val="40000"/>
                </a:spcBef>
                <a:buFontTx/>
                <a:buChar char="•"/>
              </a:pPr>
              <a:r>
                <a:rPr lang="ru-RU" altLang="ru-RU" sz="1600" i="1"/>
                <a:t> режим  помощи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43808" y="166628"/>
            <a:ext cx="4592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</a:rPr>
              <a:t>СИСТЕМЫ  ПРОГРАММИРОВАНИЯ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546819457"/>
      </p:ext>
    </p:extLst>
  </p:cSld>
  <p:clrMapOvr>
    <a:masterClrMapping/>
  </p:clrMapOvr>
  <p:transition spd="med" advClick="0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5"/>
          <p:cNvSpPr>
            <a:spLocks noChangeArrowheads="1"/>
          </p:cNvSpPr>
          <p:nvPr/>
        </p:nvSpPr>
        <p:spPr bwMode="auto">
          <a:xfrm>
            <a:off x="0" y="549275"/>
            <a:ext cx="9144000" cy="630872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5" name="Line 34"/>
          <p:cNvSpPr>
            <a:spLocks noChangeShapeType="1"/>
          </p:cNvSpPr>
          <p:nvPr/>
        </p:nvSpPr>
        <p:spPr bwMode="auto">
          <a:xfrm flipV="1">
            <a:off x="1403350" y="1627188"/>
            <a:ext cx="0" cy="3238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Line 35"/>
          <p:cNvSpPr>
            <a:spLocks noChangeShapeType="1"/>
          </p:cNvSpPr>
          <p:nvPr/>
        </p:nvSpPr>
        <p:spPr bwMode="auto">
          <a:xfrm flipV="1">
            <a:off x="7632700" y="1627188"/>
            <a:ext cx="0" cy="3238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Line 36"/>
          <p:cNvSpPr>
            <a:spLocks noChangeShapeType="1"/>
          </p:cNvSpPr>
          <p:nvPr/>
        </p:nvSpPr>
        <p:spPr bwMode="auto">
          <a:xfrm flipV="1">
            <a:off x="4284663" y="1627188"/>
            <a:ext cx="0" cy="3238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7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98032"/>
              </p:ext>
            </p:extLst>
          </p:nvPr>
        </p:nvGraphicFramePr>
        <p:xfrm>
          <a:off x="120650" y="1927225"/>
          <a:ext cx="2506663" cy="4559300"/>
        </p:xfrm>
        <a:graphic>
          <a:graphicData uri="http://schemas.openxmlformats.org/drawingml/2006/table">
            <a:tbl>
              <a:tblPr/>
              <a:tblGrid>
                <a:gridCol w="146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6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Операционная система</a:t>
                      </a:r>
                    </a:p>
                  </a:txBody>
                  <a:tcPr marT="45728" marB="4572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34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Набор программ, управляющих оперативной памятью, процессором, внешними устройствами и файлами, ведущих диалог с пользователем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</a:p>
                  </a:txBody>
                  <a:tcPr marT="45728" marB="4572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91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Большинство современных операционных систем для персональных компьютеров являются </a:t>
                      </a:r>
                      <a:r>
                        <a:rPr kumimoji="0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многозадачными</a:t>
                      </a:r>
                    </a:p>
                  </a:txBody>
                  <a:tcPr marT="45728" marB="4572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ОС общего назначения</a:t>
                      </a:r>
                    </a:p>
                  </a:txBody>
                  <a:tcPr marT="45728" marB="4572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Сетевые ОС</a:t>
                      </a:r>
                    </a:p>
                  </a:txBody>
                  <a:tcPr marT="45728" marB="4572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2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Microsoft 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Ubuntu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Android, iOS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Windows 7/ 8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10</a:t>
                      </a:r>
                      <a:endParaRPr kumimoji="0" lang="en-US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Linux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Windows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93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7200"/>
              </p:ext>
            </p:extLst>
          </p:nvPr>
        </p:nvGraphicFramePr>
        <p:xfrm>
          <a:off x="6011863" y="1924050"/>
          <a:ext cx="3024187" cy="4678827"/>
        </p:xfrm>
        <a:graphic>
          <a:graphicData uri="http://schemas.openxmlformats.org/drawingml/2006/table">
            <a:tbl>
              <a:tblPr/>
              <a:tblGrid>
                <a:gridCol w="165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39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Сервисные программы</a:t>
                      </a: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6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Множество специальных программ обслуживающего (сервисного) 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характера.</a:t>
                      </a: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Диагностичес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-кие программы</a:t>
                      </a: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Sandra,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Test CPU,     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3D Mark,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3D </a:t>
                      </a:r>
                      <a:r>
                        <a:rPr kumimoji="0" lang="en-US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Winbench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Программы обслуживания дисков</a:t>
                      </a: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Norton Speed Disk, Norton Disk Doctor, Norton Unerase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7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Программы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для работы  </a:t>
                      </a:r>
                      <a:endParaRPr kumimoji="0" lang="en-US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с 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CD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/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DVD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Easy CD Creator, Nero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Архиваторы </a:t>
                      </a: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WinRar, WinZip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Антивирусные программы</a:t>
                      </a: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Norton Antivirus, AVP, DrWeb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Вьюверы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, плейеры</a:t>
                      </a: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ACDSee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WinAmp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195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61419"/>
              </p:ext>
            </p:extLst>
          </p:nvPr>
        </p:nvGraphicFramePr>
        <p:xfrm>
          <a:off x="2771775" y="1927225"/>
          <a:ext cx="3095625" cy="4690111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Операционные оболочки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Программы, выполняющие роль посредника между пользователем и программным обеспечением компьютера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облегчение для пользователя выполнения файловых операций (быстрый поиск, копирование, удаление и пр.)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более удобный запуск приложений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возможность более быстрого перехода от одного приложения к другому при многозадачном режиме работы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Примеры операционных оболочек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Norton Commander (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 DOS)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Commander 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(для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 Windows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Commander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(для </a:t>
                      </a:r>
                      <a:r>
                        <a:rPr kumimoji="0" lang="en-US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 Windows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86" name="Text Box 33"/>
          <p:cNvSpPr txBox="1">
            <a:spLocks noChangeArrowheads="1"/>
          </p:cNvSpPr>
          <p:nvPr/>
        </p:nvSpPr>
        <p:spPr bwMode="auto">
          <a:xfrm>
            <a:off x="187325" y="712788"/>
            <a:ext cx="8813800" cy="973137"/>
          </a:xfrm>
          <a:prstGeom prst="rect">
            <a:avLst/>
          </a:prstGeom>
          <a:solidFill>
            <a:srgbClr val="FFFFCC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3300"/>
                </a:solidFill>
              </a:rPr>
              <a:t>Системное программное обеспечение</a:t>
            </a:r>
            <a:r>
              <a:rPr lang="ru-RU" altLang="ru-RU" sz="1800" b="1"/>
              <a:t> – </a:t>
            </a:r>
            <a:r>
              <a:rPr lang="ru-RU" altLang="ru-RU" sz="1800"/>
              <a:t>это комплекс программ, обеспечивающих выполнение  общих для всех программ технических задач, взаимодействие с аппаратурой, диалог с пользователем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0886" y="122942"/>
            <a:ext cx="6440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</a:rPr>
              <a:t>СИСТЕМНОЕ ПРОГРАММНОЕ 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2068648416"/>
      </p:ext>
    </p:extLst>
  </p:cSld>
  <p:clrMapOvr>
    <a:masterClrMapping/>
  </p:clrMapOvr>
  <p:transition spd="med" advClick="0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/>
          <p:cNvSpPr>
            <a:spLocks noChangeArrowheads="1"/>
          </p:cNvSpPr>
          <p:nvPr/>
        </p:nvSpPr>
        <p:spPr bwMode="auto">
          <a:xfrm>
            <a:off x="0" y="800819"/>
            <a:ext cx="9144000" cy="5724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194844" y="194350"/>
            <a:ext cx="394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00"/>
                </a:solidFill>
              </a:rPr>
              <a:t>ОПЕРАЦИОННАЯ  СИСТЕМА</a:t>
            </a:r>
          </a:p>
        </p:txBody>
      </p:sp>
      <p:graphicFrame>
        <p:nvGraphicFramePr>
          <p:cNvPr id="2133" name="Group 85"/>
          <p:cNvGraphicFramePr>
            <a:graphicFrameLocks noGrp="1"/>
          </p:cNvGraphicFramePr>
          <p:nvPr/>
        </p:nvGraphicFramePr>
        <p:xfrm>
          <a:off x="3563938" y="728663"/>
          <a:ext cx="5329237" cy="2268538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Функции  операционной  системы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 gridSpan="2"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Диалог с пользователем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87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Управление  ресурсами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процессорным  временем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внутренней  памятью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внешними  устройствами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  с  файлами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63" name="Rectangle 23"/>
          <p:cNvSpPr>
            <a:spLocks noChangeArrowheads="1"/>
          </p:cNvSpPr>
          <p:nvPr/>
        </p:nvSpPr>
        <p:spPr bwMode="auto">
          <a:xfrm>
            <a:off x="250825" y="765175"/>
            <a:ext cx="3025775" cy="2193925"/>
          </a:xfrm>
          <a:prstGeom prst="rect">
            <a:avLst/>
          </a:prstGeom>
          <a:solidFill>
            <a:srgbClr val="FFFFCC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64" name="Text Box 24"/>
          <p:cNvSpPr txBox="1">
            <a:spLocks noChangeArrowheads="1"/>
          </p:cNvSpPr>
          <p:nvPr/>
        </p:nvSpPr>
        <p:spPr bwMode="auto">
          <a:xfrm>
            <a:off x="358775" y="765175"/>
            <a:ext cx="2754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Операционная  система</a:t>
            </a:r>
          </a:p>
        </p:txBody>
      </p:sp>
      <p:sp>
        <p:nvSpPr>
          <p:cNvPr id="6165" name="Oval 25"/>
          <p:cNvSpPr>
            <a:spLocks noChangeArrowheads="1"/>
          </p:cNvSpPr>
          <p:nvPr/>
        </p:nvSpPr>
        <p:spPr bwMode="auto">
          <a:xfrm>
            <a:off x="431800" y="1617663"/>
            <a:ext cx="1116013" cy="1055687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33CC"/>
                </a:solidFill>
              </a:rPr>
              <a:t>ядро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33CC"/>
                </a:solidFill>
              </a:rPr>
              <a:t>ОС</a:t>
            </a:r>
          </a:p>
        </p:txBody>
      </p:sp>
      <p:sp>
        <p:nvSpPr>
          <p:cNvPr id="6166" name="Rectangle 26"/>
          <p:cNvSpPr>
            <a:spLocks noChangeArrowheads="1"/>
          </p:cNvSpPr>
          <p:nvPr/>
        </p:nvSpPr>
        <p:spPr bwMode="auto">
          <a:xfrm>
            <a:off x="1692275" y="1457325"/>
            <a:ext cx="757238" cy="73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67" name="Rectangle 28"/>
          <p:cNvSpPr>
            <a:spLocks noChangeArrowheads="1"/>
          </p:cNvSpPr>
          <p:nvPr/>
        </p:nvSpPr>
        <p:spPr bwMode="auto">
          <a:xfrm>
            <a:off x="1871663" y="1658938"/>
            <a:ext cx="757237" cy="73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68" name="Rectangle 29"/>
          <p:cNvSpPr>
            <a:spLocks noChangeArrowheads="1"/>
          </p:cNvSpPr>
          <p:nvPr/>
        </p:nvSpPr>
        <p:spPr bwMode="auto">
          <a:xfrm>
            <a:off x="2051050" y="1862138"/>
            <a:ext cx="757238" cy="73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69" name="Rectangle 30"/>
          <p:cNvSpPr>
            <a:spLocks noChangeArrowheads="1"/>
          </p:cNvSpPr>
          <p:nvPr/>
        </p:nvSpPr>
        <p:spPr bwMode="auto">
          <a:xfrm>
            <a:off x="2230438" y="2063750"/>
            <a:ext cx="757237" cy="73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файлы</a:t>
            </a:r>
          </a:p>
        </p:txBody>
      </p:sp>
      <p:sp>
        <p:nvSpPr>
          <p:cNvPr id="6170" name="Rectangle 33"/>
          <p:cNvSpPr>
            <a:spLocks noChangeArrowheads="1"/>
          </p:cNvSpPr>
          <p:nvPr/>
        </p:nvSpPr>
        <p:spPr bwMode="auto">
          <a:xfrm>
            <a:off x="323850" y="3365500"/>
            <a:ext cx="1296988" cy="76993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33CC"/>
                </a:solidFill>
              </a:rPr>
              <a:t>ОЗУ</a:t>
            </a:r>
          </a:p>
        </p:txBody>
      </p:sp>
      <p:sp>
        <p:nvSpPr>
          <p:cNvPr id="6171" name="Rectangle 35"/>
          <p:cNvSpPr>
            <a:spLocks noChangeArrowheads="1"/>
          </p:cNvSpPr>
          <p:nvPr/>
        </p:nvSpPr>
        <p:spPr bwMode="auto">
          <a:xfrm>
            <a:off x="1871663" y="3365500"/>
            <a:ext cx="1296987" cy="76993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33CC"/>
                </a:solidFill>
              </a:rPr>
              <a:t>ВЗУ</a:t>
            </a:r>
          </a:p>
        </p:txBody>
      </p:sp>
      <p:sp>
        <p:nvSpPr>
          <p:cNvPr id="6172" name="Line 36"/>
          <p:cNvSpPr>
            <a:spLocks noChangeShapeType="1"/>
          </p:cNvSpPr>
          <p:nvPr/>
        </p:nvSpPr>
        <p:spPr bwMode="auto">
          <a:xfrm>
            <a:off x="971550" y="2674938"/>
            <a:ext cx="0" cy="690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3" name="Line 37"/>
          <p:cNvSpPr>
            <a:spLocks noChangeShapeType="1"/>
          </p:cNvSpPr>
          <p:nvPr/>
        </p:nvSpPr>
        <p:spPr bwMode="auto">
          <a:xfrm>
            <a:off x="2627313" y="2795588"/>
            <a:ext cx="0" cy="5699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4" name="Rectangle 86"/>
          <p:cNvSpPr>
            <a:spLocks noChangeArrowheads="1"/>
          </p:cNvSpPr>
          <p:nvPr/>
        </p:nvSpPr>
        <p:spPr bwMode="auto">
          <a:xfrm>
            <a:off x="3598863" y="3365500"/>
            <a:ext cx="5257800" cy="769938"/>
          </a:xfrm>
          <a:prstGeom prst="rect">
            <a:avLst/>
          </a:prstGeom>
          <a:solidFill>
            <a:srgbClr val="FFFFCC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33CC"/>
                </a:solidFill>
              </a:rPr>
              <a:t>Компоненты  операционной  системы</a:t>
            </a:r>
          </a:p>
        </p:txBody>
      </p:sp>
      <p:sp>
        <p:nvSpPr>
          <p:cNvPr id="6175" name="Rectangle 87"/>
          <p:cNvSpPr>
            <a:spLocks noChangeArrowheads="1"/>
          </p:cNvSpPr>
          <p:nvPr/>
        </p:nvSpPr>
        <p:spPr bwMode="auto">
          <a:xfrm>
            <a:off x="4248150" y="4421188"/>
            <a:ext cx="1836738" cy="649287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Командный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интерпретатор</a:t>
            </a:r>
          </a:p>
        </p:txBody>
      </p:sp>
      <p:sp>
        <p:nvSpPr>
          <p:cNvPr id="6176" name="Rectangle 89"/>
          <p:cNvSpPr>
            <a:spLocks noChangeArrowheads="1"/>
          </p:cNvSpPr>
          <p:nvPr/>
        </p:nvSpPr>
        <p:spPr bwMode="auto">
          <a:xfrm>
            <a:off x="6227763" y="4421188"/>
            <a:ext cx="2628900" cy="649287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Драйверы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внешних  устройств</a:t>
            </a:r>
          </a:p>
        </p:txBody>
      </p:sp>
      <p:sp>
        <p:nvSpPr>
          <p:cNvPr id="6177" name="Rectangle 90"/>
          <p:cNvSpPr>
            <a:spLocks noChangeArrowheads="1"/>
          </p:cNvSpPr>
          <p:nvPr/>
        </p:nvSpPr>
        <p:spPr bwMode="auto">
          <a:xfrm>
            <a:off x="250825" y="4421188"/>
            <a:ext cx="3852863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Файловая  система  ОС</a:t>
            </a:r>
          </a:p>
        </p:txBody>
      </p:sp>
      <p:sp>
        <p:nvSpPr>
          <p:cNvPr id="6178" name="Line 91"/>
          <p:cNvSpPr>
            <a:spLocks noChangeShapeType="1"/>
          </p:cNvSpPr>
          <p:nvPr/>
        </p:nvSpPr>
        <p:spPr bwMode="auto">
          <a:xfrm>
            <a:off x="3851275" y="4135438"/>
            <a:ext cx="0" cy="2857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9" name="Line 92"/>
          <p:cNvSpPr>
            <a:spLocks noChangeShapeType="1"/>
          </p:cNvSpPr>
          <p:nvPr/>
        </p:nvSpPr>
        <p:spPr bwMode="auto">
          <a:xfrm>
            <a:off x="5111750" y="4135438"/>
            <a:ext cx="0" cy="2857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0" name="Line 93"/>
          <p:cNvSpPr>
            <a:spLocks noChangeShapeType="1"/>
          </p:cNvSpPr>
          <p:nvPr/>
        </p:nvSpPr>
        <p:spPr bwMode="auto">
          <a:xfrm>
            <a:off x="7740650" y="4135438"/>
            <a:ext cx="0" cy="2857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1" name="Text Box 94"/>
          <p:cNvSpPr txBox="1">
            <a:spLocks noChangeArrowheads="1"/>
          </p:cNvSpPr>
          <p:nvPr/>
        </p:nvSpPr>
        <p:spPr bwMode="auto">
          <a:xfrm>
            <a:off x="250825" y="4908550"/>
            <a:ext cx="3852863" cy="1082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 dirty="0"/>
              <a:t> сохранение  информации  в  ВЗУ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 dirty="0"/>
              <a:t> чтение  информации  из  файлов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 dirty="0"/>
              <a:t> удаление  файлов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 dirty="0"/>
              <a:t> переименование  файлов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 dirty="0"/>
              <a:t> копирование  файлов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200" dirty="0"/>
              <a:t> вывод  на  экран  каталога (списка файлов)</a:t>
            </a:r>
          </a:p>
        </p:txBody>
      </p:sp>
      <p:sp>
        <p:nvSpPr>
          <p:cNvPr id="6182" name="Text Box 95"/>
          <p:cNvSpPr txBox="1">
            <a:spLocks noChangeArrowheads="1"/>
          </p:cNvSpPr>
          <p:nvPr/>
        </p:nvSpPr>
        <p:spPr bwMode="auto">
          <a:xfrm>
            <a:off x="4248150" y="5192713"/>
            <a:ext cx="180022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Программа, обеспечивающая  диалог  ЭВМ                с  пользователем</a:t>
            </a:r>
          </a:p>
        </p:txBody>
      </p:sp>
      <p:sp>
        <p:nvSpPr>
          <p:cNvPr id="6183" name="Text Box 96"/>
          <p:cNvSpPr txBox="1">
            <a:spLocks noChangeArrowheads="1"/>
          </p:cNvSpPr>
          <p:nvPr/>
        </p:nvSpPr>
        <p:spPr bwMode="auto">
          <a:xfrm>
            <a:off x="6264275" y="5192713"/>
            <a:ext cx="259238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Набор  программ, обеспечивающих взаимодействие   процессора       с   пользователем</a:t>
            </a:r>
          </a:p>
        </p:txBody>
      </p:sp>
    </p:spTree>
    <p:extLst>
      <p:ext uri="{BB962C8B-B14F-4D97-AF65-F5344CB8AC3E}">
        <p14:creationId xmlns:p14="http://schemas.microsoft.com/office/powerpoint/2010/main" val="3538775185"/>
      </p:ext>
    </p:extLst>
  </p:cSld>
  <p:clrMapOvr>
    <a:masterClrMapping/>
  </p:clrMapOvr>
  <p:transition spd="med" advClick="0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u="sng" kern="0" spc="50" dirty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r>
              <a:rPr lang="ru-RU" sz="2800" b="1" kern="0" spc="50" dirty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2400" b="1" kern="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СОВРЕМЕННЫЕ ТЕХНОЛОГИИ И ПОДДЕРЖКА СИСТЕМЫ ОБРАБОТКИ ИНФОРМАЦИИ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4337" y="2596674"/>
            <a:ext cx="6102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</a:rPr>
              <a:t>Понятие информационной технологии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51521" y="3058339"/>
            <a:ext cx="8568951" cy="348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последовательность действий над предметом труда в целях получения конечного продукта.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Информационная технология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это  совокупность методов, производственных процессов и программно-технических средств, объединенных в технологическую цепочку, обеспечивающую сбор, хранение, обработку, вывод и распространение информации для снижения трудоемкости процессов использования информационных ресурсов, повышения их надежности и оперативности.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Информационная технология </a:t>
            </a: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совокупность действий над предметом труда, в качестве которого выступает информация в целях получения конечного результата.</a:t>
            </a:r>
            <a:endParaRPr kumimoji="0" lang="ru-RU" altLang="ru-RU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6270092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4482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Цель преподавания учебной дисциплин</a:t>
            </a:r>
            <a:r>
              <a:rPr lang="ru-RU" sz="2000" b="1" kern="0" dirty="0">
                <a:solidFill>
                  <a:srgbClr val="FFFF00"/>
                </a:solidFill>
              </a:rPr>
              <a:t>ы: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bg1"/>
                </a:solidFill>
              </a:rPr>
              <a:t>Подготовка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студентов к использованию современных прикладных программных средств как инструмента для решения на высоком уровне инженерно-экономических задач.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26301"/>
            <a:ext cx="8784976" cy="28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7821"/>
      </p:ext>
    </p:extLst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76672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FFFF00"/>
                </a:solidFill>
              </a:rPr>
              <a:t>СИСТЕМЫ СБОРА И ОБРАБОТКИ ИНФОРМАЦИИ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из самых сложных задач, возникающих при создании систем управления, является сбор информации от различных источников, по различным общепризнанным или уникальным протоколам, и первичная обработка данной информации с целью обеспечения информационного обмена между корпоративными автоматизированными системами и внутренними и внешними информационными комплексами.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сбора и обработки информации (ССОИ) обычно строятся на основе распределенной архитектуры, желательно с регулированием уровня нагрузки на отдельные элементы данного комплекса с целью максимально оперативной доставки информации без потери ее качества и надежности передачи. В состав ССОИ должны входить специальные адаптеры (программные или программно-аппаратные модули) для обеспечения совместимости между информационными системами.</a:t>
            </a:r>
            <a:endParaRPr lang="ru-RU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71851"/>
      </p:ext>
    </p:extLst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476672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FFFF00"/>
                </a:solidFill>
              </a:rPr>
              <a:t>СИСТЕМЫ СБОРА И ОБРАБОТКИ ИНФОРМАЦИИ</a:t>
            </a:r>
          </a:p>
        </p:txBody>
      </p:sp>
      <p:pic>
        <p:nvPicPr>
          <p:cNvPr id="228354" name="Picture 2" descr="http://www.meratron.com/files/ss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4" y="1324910"/>
            <a:ext cx="9144000" cy="553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66901"/>
      </p:ext>
    </p:extLst>
  </p:cSld>
  <p:clrMapOvr>
    <a:masterClrMapping/>
  </p:clrMapOvr>
  <p:transition spd="med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476672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FFFF00"/>
                </a:solidFill>
              </a:rPr>
              <a:t>СИСТЕМЫ СБОРА И ОБРАБОТКИ ИНФОРМАЦИИ</a:t>
            </a:r>
          </a:p>
        </p:txBody>
      </p:sp>
      <p:pic>
        <p:nvPicPr>
          <p:cNvPr id="236546" name="Picture 2" descr="Картинки по запросу &quot;система сбора и обработки информации&quot;">
            <a:extLst>
              <a:ext uri="{FF2B5EF4-FFF2-40B4-BE49-F238E27FC236}">
                <a16:creationId xmlns:a16="http://schemas.microsoft.com/office/drawing/2014/main" id="{96ED3D07-EAF6-48C7-A876-E8C652B9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15" y="8620"/>
            <a:ext cx="9265030" cy="69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16067"/>
      </p:ext>
    </p:extLst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476672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FFFF00"/>
                </a:solidFill>
              </a:rPr>
              <a:t>СИСТЕМЫ СБОРА И ОБРАБОТКИ ИНФОРМАЦИИ</a:t>
            </a:r>
          </a:p>
        </p:txBody>
      </p:sp>
      <p:pic>
        <p:nvPicPr>
          <p:cNvPr id="237570" name="Picture 2" descr="Картинки по запросу &quot;система сбора и обработки информации&quot;">
            <a:extLst>
              <a:ext uri="{FF2B5EF4-FFF2-40B4-BE49-F238E27FC236}">
                <a16:creationId xmlns:a16="http://schemas.microsoft.com/office/drawing/2014/main" id="{F9FD5CE5-0E2F-4FC5-93E7-8E6FC23F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84969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83954"/>
      </p:ext>
    </p:extLst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476672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FFFF00"/>
                </a:solidFill>
              </a:rPr>
              <a:t>СИСТЕМЫ СБОРА И ОБРАБОТКИ ИНФОРМАЦИИ</a:t>
            </a:r>
          </a:p>
        </p:txBody>
      </p:sp>
      <p:pic>
        <p:nvPicPr>
          <p:cNvPr id="232450" name="Picture 2" descr="Картинки по запросу &quot;система сбора и обработки информации&quot;">
            <a:extLst>
              <a:ext uri="{FF2B5EF4-FFF2-40B4-BE49-F238E27FC236}">
                <a16:creationId xmlns:a16="http://schemas.microsoft.com/office/drawing/2014/main" id="{3B7468E5-7B13-45E6-B0AD-5FC1A32F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01678"/>
      </p:ext>
    </p:extLst>
  </p:cSld>
  <p:clrMapOvr>
    <a:masterClrMapping/>
  </p:clrMapOvr>
  <p:transition spd="med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39" y="2456795"/>
            <a:ext cx="85412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Проект разработки автоматизации для любой предметной области и любого предприятия следует рассматривать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как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крупные инвестиции, которые должны окупиться за счет повышения эффективности деятельности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Сначала необходимо определить какие именно функциональные области и какие типы производства нужно охватить, т.е. провести анализ предметной области Автоматизированной информационной системы (АИС).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Для эффективного анализа предметной области необходимо:</a:t>
            </a:r>
          </a:p>
          <a:p>
            <a:pPr marL="53657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1) разработать стратегию комплексной автоматизации;</a:t>
            </a:r>
          </a:p>
          <a:p>
            <a:pPr marL="53657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2) провести анализ деятельности предприятия;</a:t>
            </a:r>
          </a:p>
          <a:p>
            <a:pPr marL="53657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3) рассмотреть вопросы реорганизации деятельности.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05319"/>
            <a:ext cx="6559865" cy="8474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3325" y="1748909"/>
            <a:ext cx="817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0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 ПРИКЛАДНОГО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248564"/>
      </p:ext>
    </p:extLst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91683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Понятие стратегии автоматизации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основывается на базовых принципах автоматизации предприятия, которая включает в себя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следующие компоненты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цели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— области деятельности предприятия и последовательность, в которой они будут автоматизированы;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способ автоматизации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— по участкам, направлениям, комплексная автоматизация;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долгосрочная техническая политика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— комплекс внутренних стандартов, поддерживаемых на предприятии;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ограничения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процедура управления изменениями плана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341057"/>
      </p:ext>
    </p:extLst>
  </p:cSld>
  <p:clrMapOvr>
    <a:masterClrMapping/>
  </p:clrMapOvr>
  <p:transition spd="med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892" y="1700808"/>
            <a:ext cx="85715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Стратегия автоматизации, в первую очередь, должна соответствовать приоритетам и стратегии (задачам) бизнеса и определять пути достижения этого соответствия.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Стратегический план автоматизации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составляется с учетом: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среднего периода между сменой технологий основного производства;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среднего времени жизни выпускаемых предприятием продуктов и их модификаций;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анонсированных долгосрочных планов поставщиков технических решений в плане их развития;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сроков амортизации используемых систем;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стратегического плана развития предприятия, включая планы слияния и разделения, изменения численности и номенклатуры выпускаемой продукции;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планируемых изменений функций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8713112"/>
      </p:ext>
    </p:extLst>
  </p:cSld>
  <p:clrMapOvr>
    <a:masterClrMapping/>
  </p:clrMapOvr>
  <p:transition spd="med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>
                <a:solidFill>
                  <a:srgbClr val="FFFF00"/>
                </a:solidFill>
              </a:rPr>
              <a:t>Автоматизация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— один из способов достижения стратегических бизнес-целей, а не процесс, развивающийся по своим внутренним законам. 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Во главе стратегии автоматизации должна лежать стратегия бизнеса предприятия: миссия предприятия, направления и модель бизнеса. 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Таким образом, стратегия автоматизации представляет собой план, согласованный по срокам и целям со стратегией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997629015"/>
      </p:ext>
    </p:extLst>
  </p:cSld>
  <p:clrMapOvr>
    <a:masterClrMapping/>
  </p:clrMapOvr>
  <p:transition spd="med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Второй важной особенностью автоматизации является </a:t>
            </a:r>
            <a:r>
              <a:rPr lang="ru-RU" sz="2000" b="1" i="1" dirty="0">
                <a:solidFill>
                  <a:srgbClr val="FFFF00"/>
                </a:solidFill>
              </a:rPr>
              <a:t>степень соответствия приоритетов автоматизации стратегии бизнеса</a:t>
            </a:r>
            <a:r>
              <a:rPr lang="ru-RU" sz="2000" dirty="0">
                <a:solidFill>
                  <a:schemeClr val="bg1"/>
                </a:solidFill>
              </a:rPr>
              <a:t>, т.е. достижению поставленных целей, к которым можно отнести: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стоимости продукции;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увеличение количества или ассортимента;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сокращение цикла: разработка новых товаров и услуг, выход на рынок;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переход от производства «на склад» к производству «под конкретного заказчика» с учетом индивидуальных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2094562970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682799"/>
            <a:ext cx="84969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FFFF00"/>
                </a:solidFill>
              </a:rPr>
              <a:t>Задачи изучения учебной дисциплины: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1.Приобретение знаний  по методам решения инженерно-экономических задач в электронной таблицы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Excel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универсальной математической системы MathCAD, а также интегрированной системе STATISTICA.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2.Овладение основами автоматизации в интегрированной информационной системе управления предприятием (на примере многопользовательского сетевого комплекса «Галактика»).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3.Изучение принципов методологии принятия решений на основе оптимизации инженерно-экономических задач.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4.Формирование навыков и умений использования на высоком уровне прикладного программного обеспечения как инструмента для решения задач в предметной области.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5.Систематизация, расширение и закрепление теоретических и практических знаний, необходимых инженеру при решении комплексных задач в экономике и логистике.</a:t>
            </a:r>
          </a:p>
        </p:txBody>
      </p:sp>
    </p:spTree>
    <p:extLst>
      <p:ext uri="{BB962C8B-B14F-4D97-AF65-F5344CB8AC3E}">
        <p14:creationId xmlns:p14="http://schemas.microsoft.com/office/powerpoint/2010/main" val="3237496149"/>
      </p:ext>
    </p:extLst>
  </p:cSld>
  <p:clrMapOvr>
    <a:masterClrMapping/>
  </p:clrMapOvr>
  <p:transition spd="med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2809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Стратегические цели бизнеса с учетом ограничений (финансовых, временных и технологических) конвертируются в стратегический план автоматизации предприятия.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Автоматизация предприятия является инвестиционной деятельностью и к ней применимы все подходы оценки эффективности инвестиций.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9728" y="4300647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К основным ограничениям, </a:t>
            </a:r>
            <a:r>
              <a:rPr lang="ru-RU" sz="2000" dirty="0">
                <a:solidFill>
                  <a:schemeClr val="bg1"/>
                </a:solidFill>
              </a:rPr>
              <a:t>которые необходимо учитывать при выборе стратегии автоматизации, относятся:</a:t>
            </a:r>
          </a:p>
          <a:p>
            <a:pPr algn="just"/>
            <a:r>
              <a:rPr lang="ru-RU" sz="2000" i="1" dirty="0">
                <a:solidFill>
                  <a:schemeClr val="bg1"/>
                </a:solidFill>
              </a:rPr>
              <a:t>‒ финансовые;</a:t>
            </a:r>
          </a:p>
          <a:p>
            <a:pPr algn="just"/>
            <a:r>
              <a:rPr lang="ru-RU" sz="2000" i="1" dirty="0">
                <a:solidFill>
                  <a:schemeClr val="bg1"/>
                </a:solidFill>
              </a:rPr>
              <a:t>‒ временные; </a:t>
            </a:r>
          </a:p>
          <a:p>
            <a:pPr algn="just"/>
            <a:r>
              <a:rPr lang="ru-RU" sz="2000" i="1" dirty="0">
                <a:solidFill>
                  <a:schemeClr val="bg1"/>
                </a:solidFill>
              </a:rPr>
              <a:t>‒ ограничения, связанные с влияние человеческого фактора; технические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066736"/>
      </p:ext>
    </p:extLst>
  </p:cSld>
  <p:clrMapOvr>
    <a:masterClrMapping/>
  </p:clrMapOvr>
  <p:transition spd="med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4249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Финансовые ограничения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определяются величиной инвестиций, которые предприятие способно вложить в развитие автоматизации. Этот тип ограничений наиболее универсален, так как остальные три вида могут быть частично конвертированы в финансовые.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Временные ограничения </a:t>
            </a:r>
            <a:r>
              <a:rPr lang="ru-RU" sz="2000" dirty="0">
                <a:solidFill>
                  <a:schemeClr val="bg1"/>
                </a:solidFill>
              </a:rPr>
              <a:t>обычно связаны со сменой технологий основного производства, рыночной стратегией предприятия, государственным регулированием экономики.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832" y="4365104"/>
            <a:ext cx="84249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К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ограничениям, связанным с влиянием человеческого фактора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относятся корпоративная культура или отношение персонала к автоматизации и особенности рынка труда в части трудового законодательства.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Технические ограничения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определяются степенью материального и морального износа технического парка предприятия (организации).</a:t>
            </a:r>
          </a:p>
        </p:txBody>
      </p:sp>
    </p:spTree>
    <p:extLst>
      <p:ext uri="{BB962C8B-B14F-4D97-AF65-F5344CB8AC3E}">
        <p14:creationId xmlns:p14="http://schemas.microsoft.com/office/powerpoint/2010/main" val="533597653"/>
      </p:ext>
    </p:extLst>
  </p:cSld>
  <p:clrMapOvr>
    <a:masterClrMapping/>
  </p:clrMapOvr>
  <p:transition spd="med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232" y="2060848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>
                <a:solidFill>
                  <a:srgbClr val="FFFF00"/>
                </a:solidFill>
              </a:rPr>
              <a:t>Типичные проблемы, возникающие при разработке стратегии автоматизации </a:t>
            </a:r>
            <a:r>
              <a:rPr lang="ru-RU" sz="2200" dirty="0">
                <a:solidFill>
                  <a:schemeClr val="bg1"/>
                </a:solidFill>
              </a:rPr>
              <a:t>и, как правило, связанные со следующими факторам: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состоянием рынка информационных технологий;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определением эффективности инвестиций в информационные технологии;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необходимостью реорганизации деятельности предприятия при внедрении информационных технологий.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370763"/>
      </p:ext>
    </p:extLst>
  </p:cSld>
  <p:clrMapOvr>
    <a:masterClrMapping/>
  </p:clrMapOvr>
  <p:transition spd="med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Object 3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20328061"/>
              </p:ext>
            </p:extLst>
          </p:nvPr>
        </p:nvGraphicFramePr>
        <p:xfrm>
          <a:off x="539552" y="1700808"/>
          <a:ext cx="7921625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42" name="Точечный рисунок" r:id="rId3" imgW="8752381" imgH="4715533" progId="Paint.Picture">
                  <p:embed/>
                </p:oleObj>
              </mc:Choice>
              <mc:Fallback>
                <p:oleObj name="Точечный рисунок" r:id="rId3" imgW="8752381" imgH="47155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00808"/>
                        <a:ext cx="7921625" cy="426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291423" y="5963835"/>
            <a:ext cx="84178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Рисунок 1 - Классификация ИТ в зависимости от типа обрабатываемой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информации в АИС</a:t>
            </a:r>
          </a:p>
        </p:txBody>
      </p:sp>
    </p:spTree>
    <p:extLst>
      <p:ext uri="{BB962C8B-B14F-4D97-AF65-F5344CB8AC3E}">
        <p14:creationId xmlns:p14="http://schemas.microsoft.com/office/powerpoint/2010/main" val="1876137711"/>
      </p:ext>
    </p:extLst>
  </p:cSld>
  <p:clrMapOvr>
    <a:masterClrMapping/>
  </p:clrMapOvr>
  <p:transition spd="med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79512" y="6093296"/>
            <a:ext cx="87849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dirty="0">
                <a:solidFill>
                  <a:srgbClr val="FFFF00"/>
                </a:solidFill>
              </a:rPr>
              <a:t>Рисунок 2 - Автоматизированные системы обработки экономической информации </a:t>
            </a:r>
          </a:p>
        </p:txBody>
      </p:sp>
      <p:pic>
        <p:nvPicPr>
          <p:cNvPr id="231457" name="Picture 33" descr="Рис. 9.1. Автоматизированная система обработки информации для управления">
            <a:extLst>
              <a:ext uri="{FF2B5EF4-FFF2-40B4-BE49-F238E27FC236}">
                <a16:creationId xmlns:a16="http://schemas.microsoft.com/office/drawing/2014/main" id="{3D073819-1DBD-4358-B54E-6DE0C97C9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8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76701"/>
      </p:ext>
    </p:extLst>
  </p:cSld>
  <p:clrMapOvr>
    <a:masterClrMapping/>
  </p:clrMapOvr>
  <p:transition spd="med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Group 7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49829762"/>
              </p:ext>
            </p:extLst>
          </p:nvPr>
        </p:nvGraphicFramePr>
        <p:xfrm>
          <a:off x="311472" y="1628800"/>
          <a:ext cx="8509000" cy="4937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5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Вид деятельности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Компоненты АРМ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38">
                <a:tc>
                  <a:txBody>
                    <a:bodyPr/>
                    <a:lstStyle>
                      <a:lvl1pPr marL="6350" indent="-63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287463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69545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2103438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51142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96862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42582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88302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34022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Операторская деятельность (работа с документами)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28270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690688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20986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506663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9638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4210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8782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3354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Средства поддержки разработки документов, СУБД, средства подготовки презентаций, системы обработки транзакций, системы управления документооборотом и т.п.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>
                      <a:lvl1pPr marL="6350" indent="-63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624013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2032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2439988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8479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330517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76237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421957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67677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Административная деятельность (организация коммуникаций и информационного обмена)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28270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690688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20986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506663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9638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4210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8782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3354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Системы класса </a:t>
                      </a:r>
                      <a:r>
                        <a:rPr kumimoji="0" lang="en-US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groupware</a:t>
                      </a: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alt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worktiow</a:t>
                      </a: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(для организации групповой и корпоративной работы), а также средства работы с электронны­ми формами и т.п.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 marL="6350" indent="-63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998538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406525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814513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225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6797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1369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5941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0513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Эвристическая деятельность (принятие решений)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28270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690688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2098675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506663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9638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4210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8782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335463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Системы поддержки принятия решений, экспертные системы, системы анализа в реальном времени, хранилища данных и т.п.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006358"/>
      </p:ext>
    </p:extLst>
  </p:cSld>
  <p:clrMapOvr>
    <a:masterClrMapping/>
  </p:clrMapOvr>
  <p:transition spd="med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ПРИКЛАДНОГО ПРОГРАММНОГО ОБЕСПЕЧЕНИЯ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Под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анализом деятельности предприяти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я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здесь понимается сбор и представление информации о деятельности предприятия в формализованном виде, пригодном для принятия решения о разработке определенного класса АИС.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В зависимости от выбранной стратегии автоматизации предприятия технологии сбора и представления информации могут быть различными.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Итоговое представление информации на этапе анализа деятельности играет одну из ключевых ролей во всей дальнейшей работе.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33474" name="Picture 2" descr="Картинки по запросу &quot;поддержка системы обработки информ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27094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84939"/>
      </p:ext>
    </p:extLst>
  </p:cSld>
  <p:clrMapOvr>
    <a:masterClrMapping/>
  </p:clrMapOvr>
  <p:transition spd="med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ПРИКЛАДНОГО ПРОГРАММНОГО ОБЕСПЕЧЕНИЯ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Желательно, чтобы анализ предприятия закончился построением набора моделей не соответствующих стандартам IDEF0 (методология функционального моделирования и графическая нотация, предназначенная для формализации и описания бизнес-процессов. Отличительной особенностью IDEF0 является её акцент на соподчинённость объектов. В IDEF0 рассматриваются логические отношения между работами, а не их временная последовательность (поток работ).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10" y="4509120"/>
            <a:ext cx="2447925" cy="1866900"/>
          </a:xfrm>
          <a:prstGeom prst="rect">
            <a:avLst/>
          </a:prstGeom>
        </p:spPr>
      </p:pic>
      <p:pic>
        <p:nvPicPr>
          <p:cNvPr id="234500" name="Picture 4" descr="Картинки по запросу &quot;анализ деятельности предприят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71" y="4512513"/>
            <a:ext cx="2754937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2" name="Picture 6" descr="Картинки по запросу &quot;анализ деятельности предприят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45" y="4255353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92058"/>
      </p:ext>
    </p:extLst>
  </p:cSld>
  <p:clrMapOvr>
    <a:masterClrMapping/>
  </p:clrMapOvr>
  <p:transition spd="med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ПРИКЛАДНОГО ПРОГРАММНОГО ОБЕСПЕЧЕНИЯ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Реорганизация деятельности преследует, как правило, цель повышения эффективности деятельности предприятия в целом и может предусматривать применение методологий BSP, TQM или BPR.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Методология BSP </a:t>
            </a:r>
            <a:r>
              <a:rPr lang="ru-RU" sz="2000" b="1" i="1" dirty="0">
                <a:solidFill>
                  <a:schemeClr val="bg1"/>
                </a:solidFill>
              </a:rPr>
              <a:t>(планирование бизнес-системы) </a:t>
            </a:r>
            <a:r>
              <a:rPr lang="ru-RU" sz="2000" dirty="0">
                <a:solidFill>
                  <a:schemeClr val="bg1"/>
                </a:solidFill>
              </a:rPr>
              <a:t>определяется как «подход, помогающий предприятию определить план создания информационных систем, удовлетворяющих его ближайшим и перспективным информационным потребностям». Информация является одним из основных ресурсов и должна планироваться в масштабах всего предприятия, АИС должна проектироваться независимо текущего состояния и структуры предприятия. BSP основывается на нисходящем анализе информационных объектов и регламентирует 13 этапов выполнения работ.</a:t>
            </a:r>
          </a:p>
        </p:txBody>
      </p:sp>
    </p:spTree>
    <p:extLst>
      <p:ext uri="{BB962C8B-B14F-4D97-AF65-F5344CB8AC3E}">
        <p14:creationId xmlns:p14="http://schemas.microsoft.com/office/powerpoint/2010/main" val="875860751"/>
      </p:ext>
    </p:extLst>
  </p:cSld>
  <p:clrMapOvr>
    <a:masterClrMapping/>
  </p:clrMapOvr>
  <p:transition spd="med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ПРИКЛАДНОГО ПРОГРАММНОГО ОБЕСПЕЧЕНИЯ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08" y="1916832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Подход </a:t>
            </a:r>
            <a:r>
              <a:rPr lang="ru-RU" sz="2000" b="1" i="1" dirty="0">
                <a:solidFill>
                  <a:srgbClr val="FFFF00"/>
                </a:solidFill>
              </a:rPr>
              <a:t>ТQМ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b="1" i="1" dirty="0" err="1">
                <a:solidFill>
                  <a:schemeClr val="bg1"/>
                </a:solidFill>
              </a:rPr>
              <a:t>Total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Quality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Management</a:t>
            </a:r>
            <a:r>
              <a:rPr lang="ru-RU" sz="2000" b="1" i="1" dirty="0">
                <a:solidFill>
                  <a:schemeClr val="bg1"/>
                </a:solidFill>
              </a:rPr>
              <a:t>). </a:t>
            </a:r>
            <a:r>
              <a:rPr lang="ru-RU" sz="2000" dirty="0">
                <a:solidFill>
                  <a:schemeClr val="bg1"/>
                </a:solidFill>
              </a:rPr>
              <a:t>В основе подхода лежит очевидная концепция управления качеством выпускаемой продукции. Качество должно быть направлено на удовлетворение текущих и будущих потребностей потребителя из самого важного звена производственной линии. Достижение соответствующего уровня качества требует постоянного совершенствования производственных процессов. 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BPR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b="1" i="1" dirty="0" err="1">
                <a:solidFill>
                  <a:schemeClr val="bg1"/>
                </a:solidFill>
              </a:rPr>
              <a:t>Business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Process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Reengineering</a:t>
            </a:r>
            <a:r>
              <a:rPr lang="ru-RU" sz="2000" dirty="0">
                <a:solidFill>
                  <a:schemeClr val="bg1"/>
                </a:solidFill>
              </a:rPr>
              <a:t>) — реинжиниринг бизнес-процессов — определяется как фундаментальное переосмысление и радикальное перепланирование бизнес-процессов компаний, имеющее целью резкое улучшение показателей их деятельности, таких как затраты, качество, сервис и скорость.</a:t>
            </a:r>
          </a:p>
        </p:txBody>
      </p:sp>
    </p:spTree>
    <p:extLst>
      <p:ext uri="{BB962C8B-B14F-4D97-AF65-F5344CB8AC3E}">
        <p14:creationId xmlns:p14="http://schemas.microsoft.com/office/powerpoint/2010/main" val="645317634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1" y="1713577"/>
            <a:ext cx="85689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В результате изучения учебной дисциплины студент должен: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знать: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1.Перспективные направления, системы и прикладные пакеты обработки данных.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2.Прикладное программное обеспечение современных информационных технологий в предметной области.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3.Современные тенденции развития прикладного программного обеспечения по направлению специальности.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4.Методы программирования, инженерных расчетов, оптимизации инженерно-экономических задач в электронной таблицы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Excel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универсальной математической системы MathCAD, а также интегрированной системы STATISTICA для выполнения инженерных и экономических расчетов.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5.Основы автоматизации решения инженерно-экономических задач и навыками работы в многопользовательском сетевом комплексе «Галактика».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34731750"/>
      </p:ext>
    </p:extLst>
  </p:cSld>
  <p:clrMapOvr>
    <a:masterClrMapping/>
  </p:clrMapOvr>
  <p:transition spd="med"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ПРИКЛАДНОГО ПРОГРАММНОГО ОБЕСПЕЧЕНИЯ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АИС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представляет собой набор интегрированных приложений, которые комплексно, в едином информационном пространстве поддерживают все основные аспекты управленческой деятельности предприятий - планирование ресурсов (финансовых, человеческих, материальных) для производства товаров (услуг), оперативное управление выполнением планов (включая снабжение, сбыт, ведение договоров), все виды учета, анализ результатов хозяйственной деятельности.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601295"/>
            <a:ext cx="2677241" cy="1804441"/>
          </a:xfrm>
          <a:prstGeom prst="rect">
            <a:avLst/>
          </a:prstGeom>
        </p:spPr>
      </p:pic>
      <p:pic>
        <p:nvPicPr>
          <p:cNvPr id="243720" name="Picture 8" descr="https://cf.ppt-online.org/files/slide/r/Rq2wUQo3agpbxyOeirhGZNt8cl5LWXkJCSIBFs/slide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77" y="4622111"/>
            <a:ext cx="2378167" cy="17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2" name="Picture 10" descr="https://www.elar.ru/img/career/news_corp_culture/detail_pictures/ais-arhi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56" y="4601295"/>
            <a:ext cx="2402400" cy="18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93264"/>
      </p:ext>
    </p:extLst>
  </p:cSld>
  <p:clrMapOvr>
    <a:masterClrMapping/>
  </p:clrMapOvr>
  <p:transition spd="med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112" y="260648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Тема:</a:t>
            </a:r>
            <a:r>
              <a:rPr lang="ru-RU" sz="2400" b="1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ТЕХНОЛОГИЯ И ЭТАПЫ РАЗРАБОТКИ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ПРИКЛАДНОГО ПРОГРАММНОГО ОБЕСПЕЧЕНИЯ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В настоящее время определены следующие основные концепции построения автоматизированных систем управления предприятием (АСУП):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1. </a:t>
            </a:r>
            <a:r>
              <a:rPr lang="ru-RU" sz="2000" b="1" i="1" dirty="0">
                <a:solidFill>
                  <a:srgbClr val="FFFF00"/>
                </a:solidFill>
              </a:rPr>
              <a:t>ICAM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b="1" i="1" dirty="0" err="1">
                <a:solidFill>
                  <a:schemeClr val="bg1"/>
                </a:solidFill>
              </a:rPr>
              <a:t>Integrated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Computer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Aided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Manufacturing</a:t>
            </a:r>
            <a:r>
              <a:rPr lang="ru-RU" sz="2000" dirty="0">
                <a:solidFill>
                  <a:schemeClr val="bg1"/>
                </a:solidFill>
              </a:rPr>
              <a:t>) - предусматривает обработку автоматизированных систем на базе методов стандарта IDEF.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 2. </a:t>
            </a:r>
            <a:r>
              <a:rPr lang="ru-RU" sz="2000" b="1" i="1" dirty="0">
                <a:solidFill>
                  <a:srgbClr val="FFFF00"/>
                </a:solidFill>
              </a:rPr>
              <a:t>ESPRIT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b="1" i="1" dirty="0" err="1">
                <a:solidFill>
                  <a:schemeClr val="bg1"/>
                </a:solidFill>
              </a:rPr>
              <a:t>European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Strategic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Planning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Research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Information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Theory</a:t>
            </a:r>
            <a:r>
              <a:rPr lang="ru-RU" sz="2000" dirty="0">
                <a:solidFill>
                  <a:schemeClr val="bg1"/>
                </a:solidFill>
              </a:rPr>
              <a:t>) - предусматривает проектирование АСУП с использованием графических методов Петри и метода искусственного интеллекта.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3. </a:t>
            </a:r>
            <a:r>
              <a:rPr lang="ru-RU" sz="2000" b="1" i="1" dirty="0">
                <a:solidFill>
                  <a:srgbClr val="FFFF00"/>
                </a:solidFill>
              </a:rPr>
              <a:t>ГАЗ</a:t>
            </a:r>
            <a:r>
              <a:rPr lang="ru-RU" sz="2000" b="1" i="1" dirty="0">
                <a:solidFill>
                  <a:schemeClr val="bg1"/>
                </a:solidFill>
              </a:rPr>
              <a:t> -</a:t>
            </a:r>
            <a:r>
              <a:rPr lang="ru-RU" sz="2000" dirty="0">
                <a:solidFill>
                  <a:schemeClr val="bg1"/>
                </a:solidFill>
              </a:rPr>
              <a:t> гибкие автоматизированные заводы - предусматривает построение АСУ с помощью моделирования и экспертной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415342280"/>
      </p:ext>
    </p:extLst>
  </p:cSld>
  <p:clrMapOvr>
    <a:masterClrMapping/>
  </p:clrMapOvr>
  <p:transition spd="med"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1128" y="260648"/>
            <a:ext cx="6739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Вопрос: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ОБОСНОВАНИЕ ЦЕЛЕСООБРАЗНОСТИ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АВТОМАТИЗАЦИИ ПРЕДПРИЯТИЙ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7281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Создание предпосылок успешной автоматизации управления предприятием в равной степени зависит как от исследования структуры предприятия и изучения комплекса решаемых им задач, так и от правильного документирования результатов обследования. Важность последнего аспекта определяется тем, что именно правильное и наглядное представление полученной информации обеспечивает возможность полного учета всех факторов, которые существенным образом влияют на эффективность работы предприятия.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Обследование объектов и органов управления преследует цель получения наиболее полной и систематизированной исходной информации о процессах функционирования объектов и систем управления, анализа собранной информации и выработки совокупности исходных данных, необходимых для формирования облика будущей АСУ.</a:t>
            </a:r>
          </a:p>
        </p:txBody>
      </p:sp>
    </p:spTree>
    <p:extLst>
      <p:ext uri="{BB962C8B-B14F-4D97-AF65-F5344CB8AC3E}">
        <p14:creationId xmlns:p14="http://schemas.microsoft.com/office/powerpoint/2010/main" val="1225027118"/>
      </p:ext>
    </p:extLst>
  </p:cSld>
  <p:clrMapOvr>
    <a:masterClrMapping/>
  </p:clrMapOvr>
  <p:transition spd="med"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1128" y="260648"/>
            <a:ext cx="6739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Вопрос: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ОБОСНОВАНИЕ ЦЕЛЕСООБРАЗНОСТИ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АВТОМАТИЗАЦИИ ПРЕДПРИЯТИЙ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7281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Основной целью обследования предприятия является формирование информационной модели. Предметом исследования при этом являются информационные процессы, протекающие в системе управления организацией. Результатом исследований является формализованное описание оперативных и системотехнических аспектов информационных процессов, процессов обработки информации в автоматизированной системе управления.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На основе результатов обследования разрабатывается структурная схема объекта и его органов управления, которая объединяет все подразделения. При этом, безусловно, должны быть учтены функциональные связи подразделений между собой. Кроме того, принимаются во внимание связи обследуемой системы с объектами управления взаимодействующих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1353818069"/>
      </p:ext>
    </p:extLst>
  </p:cSld>
  <p:clrMapOvr>
    <a:masterClrMapping/>
  </p:clrMapOvr>
  <p:transition spd="med"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1128" y="260648"/>
            <a:ext cx="6739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Вопрос: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ОБОСНОВАНИЕ ЦЕЛЕСООБРАЗНОСТИ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АВТОМАТИЗАЦИИ ПРЕДПРИЯТИЙ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pic>
        <p:nvPicPr>
          <p:cNvPr id="246786" name="Picture 2" descr="Структура информационной модели А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" y="1268760"/>
            <a:ext cx="8856984" cy="53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649250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Рисунок - Структура информационной модели АСУ</a:t>
            </a:r>
          </a:p>
        </p:txBody>
      </p:sp>
    </p:spTree>
    <p:extLst>
      <p:ext uri="{BB962C8B-B14F-4D97-AF65-F5344CB8AC3E}">
        <p14:creationId xmlns:p14="http://schemas.microsoft.com/office/powerpoint/2010/main" val="335065916"/>
      </p:ext>
    </p:extLst>
  </p:cSld>
  <p:clrMapOvr>
    <a:masterClrMapping/>
  </p:clrMapOvr>
  <p:transition spd="med"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4693" y="1568"/>
            <a:ext cx="69797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Вопрос: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Алгоритмическое представление задачи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и ее программная реализация при помощи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различных инструментальных средств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новых подходов к автоматизации создания систем, основанных на знаниях (</a:t>
            </a:r>
            <a:r>
              <a:rPr lang="ru-RU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know­ledge-based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и их отдельных компонентов, в частности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 Знаний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(БЗ), остается перспективной областью научных исследований. Сложность и трудоемкость процесса разработки данных систем связана с этапом разработки БЗ, который традиционно считается узким местом и включает задачи по извлечению (получению), структурированию и формализации предметных знаний путем их описания на определенном языке представления знаний (ЯПЗ).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этих задач является актуальной. Так, в последнее время широкое распространение получили принципы визуального (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когнитивного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моделирования БЗ, а на стадиях получения и структурирования знаний активно используются различные концептуальные (информационные) модели, в том числе концепт-карты (</a:t>
            </a:r>
            <a:r>
              <a:rPr lang="ru-RU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или интеллект-карты/карты знаний (</a:t>
            </a:r>
            <a:r>
              <a:rPr lang="ru-RU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др.</a:t>
            </a:r>
          </a:p>
        </p:txBody>
      </p:sp>
    </p:spTree>
    <p:extLst>
      <p:ext uri="{BB962C8B-B14F-4D97-AF65-F5344CB8AC3E}">
        <p14:creationId xmlns:p14="http://schemas.microsoft.com/office/powerpoint/2010/main" val="2098714373"/>
      </p:ext>
    </p:extLst>
  </p:cSld>
  <p:clrMapOvr>
    <a:masterClrMapping/>
  </p:clrMapOvr>
  <p:transition spd="med"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4693" y="1568"/>
            <a:ext cx="69797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Вопрос: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Алгоритмическое представление задачи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и ее программная реализация при помощи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различных инструментальных средств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3916306" cy="4752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0088" y="1840756"/>
            <a:ext cx="4276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задачей предлагаемого алгоритмического обеспечения является преобразование концептуальных моделей (концепт-карт) в конструкции (элементы) языка программирования БЗ (в данном случае 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CLIPS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что может быть представлено в виде последовательности действий, что представлено на рисунке.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0088" y="548330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Рисунок – Алгоритм генерации кода БЗ на основе концептуальных моделей</a:t>
            </a:r>
          </a:p>
        </p:txBody>
      </p:sp>
    </p:spTree>
    <p:extLst>
      <p:ext uri="{BB962C8B-B14F-4D97-AF65-F5344CB8AC3E}">
        <p14:creationId xmlns:p14="http://schemas.microsoft.com/office/powerpoint/2010/main" val="3786980549"/>
      </p:ext>
    </p:extLst>
  </p:cSld>
  <p:clrMapOvr>
    <a:masterClrMapping/>
  </p:clrMapOvr>
  <p:transition spd="med"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4693" y="1568"/>
            <a:ext cx="69797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Вопрос: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Алгоритмическое представление задачи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и ее программная реализация при помощи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различных инструментальных средств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этапах 1 и 2 такого преобразования средствами внешних программ (в данном случае 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IHMC </a:t>
            </a:r>
            <a:r>
              <a:rPr lang="ru-RU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CmapTools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пользователь строит концептуальную модель предметной области, которая представляется в формате 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Этот формат является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версальным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наиболее распространенным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бом интеграции программных систем и обеспечения обмена информацией между приложениями.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этапе 3 сформированный 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-документ (концепт-карта в формате 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CXL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импортируется в систему PKBD, где в результате процесса анализа 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-структуры концептуальной модели выделяются понятия предметной области, их свойства и отношения. В частности, основными структурными единицами анализируемого формата 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CXL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являются теги </a:t>
            </a:r>
            <a:r>
              <a:rPr lang="ru-RU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concept-list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linking-phrase-list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connection-list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содержимое которых автоматически извлекается.</a:t>
            </a:r>
            <a:endParaRPr lang="ru-RU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39"/>
      </p:ext>
    </p:extLst>
  </p:cSld>
  <p:clrMapOvr>
    <a:masterClrMapping/>
  </p:clrMapOvr>
  <p:transition spd="med"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4693" y="1568"/>
            <a:ext cx="69797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u="sng" kern="0" dirty="0">
                <a:ln w="6600">
                  <a:solidFill>
                    <a:srgbClr val="AA2B1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A2B1E"/>
                  </a:outerShdw>
                </a:effectLst>
              </a:rPr>
              <a:t>Вопрос: </a:t>
            </a:r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Алгоритмическое представление задачи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и ее программная реализация при помощи</a:t>
            </a:r>
          </a:p>
          <a:p>
            <a:pPr algn="r"/>
            <a:r>
              <a:rPr lang="ru-RU" sz="2000" b="1" kern="0" spc="50" dirty="0">
                <a:ln w="9525" cmpd="sng">
                  <a:solidFill>
                    <a:srgbClr val="FDA02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DA023">
                      <a:alpha val="40000"/>
                    </a:srgbClr>
                  </a:glow>
                </a:effectLst>
              </a:rPr>
              <a:t>различных инструментальных средств</a:t>
            </a:r>
            <a:endParaRPr lang="ru-RU" sz="2000" b="1" spc="50" dirty="0">
              <a:ln w="9525" cmpd="sng">
                <a:solidFill>
                  <a:srgbClr val="FDA02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DA023">
                    <a:alpha val="40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20486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извлеченных понятий и их отношений формируется онтологическая модель (этап 4) как универсальное представление знаний, не зависящее от используемого языка программирования БЗ.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этапе 5 при помощи специальной графической нотации 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RVML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полученные из онтологии причинно-следственные связи визуализируются в виде продукций с последующей возможностью их модификации и проверки (тестирования).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этапе 6 происходит генерация кода БЗ в формате 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CLIPS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основе онтологической модели, уточненной </a:t>
            </a:r>
            <a:r>
              <a:rPr lang="ru-RU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RVML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-диаграммой.</a:t>
            </a:r>
            <a:endParaRPr lang="ru-RU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61504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132856"/>
            <a:ext cx="83529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В результате изучения учебной дисциплины студент должен: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уметь: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1.Решать инженерно-экономические задачи в электронной таблице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Excel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универсальной математической системы MathCAD, а также интегрированной системы STATISTICA.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2.Использовать современные прикладные программные средства как инструмент для решения на высоком уровне инженерно-экономических задач.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владеть: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1.Современными средствами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инфокоммуникаций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2.Методами, технологиями и инструментальными средствами принятия решений в предметной области.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4304805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Перечень учебных дисциплин, усвоение которых необходимо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для изучения данной учебной дисциплины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33382"/>
              </p:ext>
            </p:extLst>
          </p:nvPr>
        </p:nvGraphicFramePr>
        <p:xfrm>
          <a:off x="179512" y="2414458"/>
          <a:ext cx="8784976" cy="41828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дисциплины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темы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Операционные системы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Однозадачные, многозадачные и многопользовательские ОС. Операционные системы реального времени. Сетевые ОС.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алгоритмизации и программирования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Понятие алгоритма, определение и правила построения алгоритмов. Основы алгоритмизации. Операторы цикла: оператор цикла с предусловием, оператор цикла с постусловием, оператор цикла с постусловием и коррекцией. Операторы прерывания циклов. Понятие операции и выражения. Арифметические операции, преобразование типов при выполнении операций. Понятие переменной. Операции сравнения, логические операции.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простейшей программы.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Числовые, функциональные и степенные ряды. Фурье-анализ. Дифференциальное исчисление функций одной переменной. Аналитическая геометрия на плоскости и в пространстве. Матрицы и определители.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8086" marR="5808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900663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7" y="260648"/>
            <a:ext cx="5769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FF0000">
                        <a:satMod val="155000"/>
                      </a:srgbClr>
                    </a:gs>
                    <a:gs pos="100000">
                      <a:srgbClr val="FF0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ВВЕДЕНИЕ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1556792"/>
            <a:ext cx="6489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Изучение учебной дисциплины по дневной форме обучения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01377"/>
              </p:ext>
            </p:extLst>
          </p:nvPr>
        </p:nvGraphicFramePr>
        <p:xfrm>
          <a:off x="467544" y="2276872"/>
          <a:ext cx="8208911" cy="418320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0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0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95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специальности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0638" indent="-20638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специальности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Семестр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Аудиторных часов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Академ. часов на курс. работу (проект)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текущего контроля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Лабораторные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занятия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Практические занятия ,семинары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1-40 05 01-02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Информационные системы и технологии (в экономике)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Зачет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1-40 05 01-02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Информационные системы и технологии (в логистике)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Зачет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1-40 05 01-02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Информационные системы и технологии (в бизнес-менеджменте)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Зачет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94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928682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онтакт">
  <a:themeElements>
    <a:clrScheme name="Общ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бщ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щ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Палитра">
  <a:themeElements>
    <a:clrScheme name="Палитра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5098</Words>
  <Application>Microsoft Office PowerPoint</Application>
  <PresentationFormat>Экран (4:3)</PresentationFormat>
  <Paragraphs>676</Paragraphs>
  <Slides>68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85" baseType="lpstr">
      <vt:lpstr>Arial</vt:lpstr>
      <vt:lpstr>Arial Narrow</vt:lpstr>
      <vt:lpstr>Bookman Old Style</vt:lpstr>
      <vt:lpstr>Calibri</vt:lpstr>
      <vt:lpstr>Century Gothic</vt:lpstr>
      <vt:lpstr>Comic Sans MS</vt:lpstr>
      <vt:lpstr>Open Sans</vt:lpstr>
      <vt:lpstr>Tahoma</vt:lpstr>
      <vt:lpstr>Times New Roman</vt:lpstr>
      <vt:lpstr>Wingdings</vt:lpstr>
      <vt:lpstr>1_Тема Office</vt:lpstr>
      <vt:lpstr>2_Тема Office</vt:lpstr>
      <vt:lpstr>Оформление по умолчанию</vt:lpstr>
      <vt:lpstr>Тема Office</vt:lpstr>
      <vt:lpstr>Контакт</vt:lpstr>
      <vt:lpstr>2_Палитра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ПЕДАГАГIЧНАЯ ПРАКТЫКА</dc:title>
  <dc:creator>alexvikt</dc:creator>
  <cp:lastModifiedBy>АЛЕКСЕЕВ Виктор Федорович</cp:lastModifiedBy>
  <cp:revision>194</cp:revision>
  <dcterms:created xsi:type="dcterms:W3CDTF">2006-12-26T21:20:29Z</dcterms:created>
  <dcterms:modified xsi:type="dcterms:W3CDTF">2022-02-10T17:48:56Z</dcterms:modified>
</cp:coreProperties>
</file>