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3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85" r:id="rId16"/>
    <p:sldId id="287" r:id="rId17"/>
    <p:sldId id="302" r:id="rId18"/>
  </p:sldIdLst>
  <p:sldSz cx="12192000" cy="6858000"/>
  <p:notesSz cx="12192000" cy="6858000"/>
  <p:embeddedFontLst>
    <p:embeddedFont>
      <p:font typeface="Arial" panose="020B0604020202020204" pitchFamily="34" charset="0"/>
      <p:regular r:id="rId19"/>
      <p:bold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Georgia" panose="02040502050405020303" pitchFamily="18" charset="0"/>
      <p:regular r:id="rId30"/>
      <p:bold r:id="rId31"/>
      <p:italic r:id="rId32"/>
      <p:boldItalic r:id="rId33"/>
    </p:embeddedFont>
    <p:embeddedFont>
      <p:font typeface="Times New Roman" panose="02020603050405020304" pitchFamily="18" charset="0"/>
      <p:regular r:id="rId34"/>
    </p:embeddedFont>
    <p:embeddedFont>
      <p:font typeface="Wingdings" panose="05000000000000000000" pitchFamily="2" charset="2"/>
      <p:regular r:id="rId35"/>
    </p:embeddedFont>
    <p:embeddedFont>
      <p:font typeface="Wingdings 3" panose="05040102010807070707" pitchFamily="18" charset="2"/>
      <p:regular r:id="rId36"/>
    </p:embeddedFont>
  </p:embeddedFontLst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Ясинская Л.С." initials="ЯЛ" lastIdx="1" clrIdx="0">
    <p:extLst>
      <p:ext uri="{19B8F6BF-5375-455C-9EA6-DF929625EA0E}">
        <p15:presenceInfo xmlns:p15="http://schemas.microsoft.com/office/powerpoint/2012/main" userId="S-1-5-21-1945814618-2246348509-2209444518-889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9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40075" y="189991"/>
            <a:ext cx="5911849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C000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51404" cy="685952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182880" y="0"/>
                </a:moveTo>
                <a:lnTo>
                  <a:pt x="0" y="0"/>
                </a:lnTo>
                <a:lnTo>
                  <a:pt x="0" y="6858000"/>
                </a:lnTo>
                <a:lnTo>
                  <a:pt x="182880" y="6858000"/>
                </a:lnTo>
                <a:lnTo>
                  <a:pt x="182880" y="0"/>
                </a:lnTo>
                <a:close/>
              </a:path>
            </a:pathLst>
          </a:custGeom>
          <a:solidFill>
            <a:srgbClr val="766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C000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40404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C000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C000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2851404" cy="685952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82880" cy="6858000"/>
          </a:xfrm>
          <a:custGeom>
            <a:avLst/>
            <a:gdLst/>
            <a:ahLst/>
            <a:cxnLst/>
            <a:rect l="l" t="t" r="r" b="b"/>
            <a:pathLst>
              <a:path w="182880" h="6858000">
                <a:moveTo>
                  <a:pt x="182880" y="0"/>
                </a:moveTo>
                <a:lnTo>
                  <a:pt x="0" y="0"/>
                </a:lnTo>
                <a:lnTo>
                  <a:pt x="0" y="6858000"/>
                </a:lnTo>
                <a:lnTo>
                  <a:pt x="182880" y="6858000"/>
                </a:lnTo>
                <a:lnTo>
                  <a:pt x="182880" y="0"/>
                </a:lnTo>
                <a:close/>
              </a:path>
            </a:pathLst>
          </a:custGeom>
          <a:solidFill>
            <a:srgbClr val="766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0402" y="409447"/>
            <a:ext cx="10331195" cy="1215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C0000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22373" y="1683385"/>
            <a:ext cx="8071484" cy="418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0404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orcid.org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://wokinfo.com/media/pdf/ru-researcher_brand.pdf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://wokinfo.com/media/pdf/ru-researcher_brand.pdf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www.psyh.ru/magazine/2010/9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925C9-17B1-4E8A-B3F7-AAA8EB51B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1295400"/>
            <a:ext cx="9829800" cy="1661993"/>
          </a:xfrm>
        </p:spPr>
        <p:txBody>
          <a:bodyPr/>
          <a:lstStyle/>
          <a:p>
            <a:pPr algn="ctr"/>
            <a:r>
              <a:rPr lang="ru-RU" b="1" dirty="0"/>
              <a:t>Бренд ученого. </a:t>
            </a:r>
            <a:br>
              <a:rPr lang="ru-RU" b="1" dirty="0"/>
            </a:br>
            <a:r>
              <a:rPr lang="ru-RU" b="1" dirty="0"/>
              <a:t>Формирование имиджа в информационном пространстве </a:t>
            </a:r>
            <a:endParaRPr lang="ru-BY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8E9FBB-9977-4F19-B147-3B1DF020D09F}"/>
              </a:ext>
            </a:extLst>
          </p:cNvPr>
          <p:cNvSpPr txBox="1"/>
          <p:nvPr/>
        </p:nvSpPr>
        <p:spPr>
          <a:xfrm>
            <a:off x="4114800" y="4648200"/>
            <a:ext cx="7771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Случайные открытия делают только подготовленные умы</a:t>
            </a:r>
          </a:p>
          <a:p>
            <a:pPr algn="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 Паскаль</a:t>
            </a:r>
            <a:endParaRPr lang="ru-BY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50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4871" y="714756"/>
            <a:ext cx="953516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Авторские</a:t>
            </a:r>
            <a:r>
              <a:rPr sz="3000" spc="-45" dirty="0"/>
              <a:t> </a:t>
            </a:r>
            <a:r>
              <a:rPr sz="3000" spc="-5" dirty="0"/>
              <a:t>профили (идентификаторы</a:t>
            </a:r>
            <a:r>
              <a:rPr sz="3000" spc="10" dirty="0"/>
              <a:t> </a:t>
            </a:r>
            <a:r>
              <a:rPr sz="3000" dirty="0"/>
              <a:t>Author</a:t>
            </a:r>
            <a:r>
              <a:rPr sz="3000" spc="-40" dirty="0"/>
              <a:t> </a:t>
            </a:r>
            <a:r>
              <a:rPr sz="3000" spc="-5" dirty="0"/>
              <a:t>ID)</a:t>
            </a:r>
            <a:endParaRPr sz="3000" dirty="0"/>
          </a:p>
        </p:txBody>
      </p:sp>
      <p:sp>
        <p:nvSpPr>
          <p:cNvPr id="4" name="object 4"/>
          <p:cNvSpPr txBox="1"/>
          <p:nvPr/>
        </p:nvSpPr>
        <p:spPr>
          <a:xfrm>
            <a:off x="2031619" y="1641094"/>
            <a:ext cx="7761605" cy="230568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sz="18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1800"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Международные,</a:t>
            </a:r>
            <a:r>
              <a:rPr sz="1800" spc="-3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национальные</a:t>
            </a:r>
            <a:endParaRPr sz="18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8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1800"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Мультидисциплинарные,</a:t>
            </a:r>
            <a:r>
              <a:rPr sz="1800" spc="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тематические</a:t>
            </a:r>
            <a:endParaRPr sz="1800">
              <a:latin typeface="Century Gothic"/>
              <a:cs typeface="Century Gothic"/>
            </a:endParaRPr>
          </a:p>
          <a:p>
            <a:pPr marL="355600" marR="502920" indent="-3429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sz="18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1800"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Различные</a:t>
            </a:r>
            <a:r>
              <a:rPr sz="1800" spc="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по способу</a:t>
            </a:r>
            <a:r>
              <a:rPr sz="1800" spc="-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получения</a:t>
            </a:r>
            <a:r>
              <a:rPr sz="1800" spc="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entury Gothic"/>
                <a:cs typeface="Century Gothic"/>
              </a:rPr>
              <a:t>(свободной</a:t>
            </a:r>
            <a:r>
              <a:rPr sz="1800" spc="2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регистрации, </a:t>
            </a:r>
            <a:r>
              <a:rPr sz="1800" spc="-48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ретроспективные)</a:t>
            </a:r>
            <a:endParaRPr sz="18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470"/>
              </a:spcBef>
            </a:pPr>
            <a:r>
              <a:rPr sz="1800" i="1" spc="-5" dirty="0">
                <a:solidFill>
                  <a:srgbClr val="FA4917"/>
                </a:solidFill>
                <a:latin typeface="Century Gothic"/>
                <a:cs typeface="Century Gothic"/>
              </a:rPr>
              <a:t>(Scopus</a:t>
            </a:r>
            <a:r>
              <a:rPr sz="1800" i="1" spc="10" dirty="0">
                <a:solidFill>
                  <a:srgbClr val="FA4917"/>
                </a:solidFill>
                <a:latin typeface="Century Gothic"/>
                <a:cs typeface="Century Gothic"/>
              </a:rPr>
              <a:t> </a:t>
            </a:r>
            <a:r>
              <a:rPr sz="1800" i="1" spc="-5" dirty="0">
                <a:solidFill>
                  <a:srgbClr val="FA4917"/>
                </a:solidFill>
                <a:latin typeface="Century Gothic"/>
                <a:cs typeface="Century Gothic"/>
              </a:rPr>
              <a:t>Author</a:t>
            </a:r>
            <a:r>
              <a:rPr sz="1800" i="1" spc="5" dirty="0">
                <a:solidFill>
                  <a:srgbClr val="FA4917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FA4917"/>
                </a:solidFill>
                <a:latin typeface="Century Gothic"/>
                <a:cs typeface="Century Gothic"/>
              </a:rPr>
              <a:t>ID,</a:t>
            </a:r>
            <a:r>
              <a:rPr sz="1800" i="1" spc="-10" dirty="0">
                <a:solidFill>
                  <a:srgbClr val="FA4917"/>
                </a:solidFill>
                <a:latin typeface="Century Gothic"/>
                <a:cs typeface="Century Gothic"/>
              </a:rPr>
              <a:t> </a:t>
            </a:r>
            <a:r>
              <a:rPr sz="1800" i="1" spc="-5" dirty="0">
                <a:solidFill>
                  <a:srgbClr val="FA4917"/>
                </a:solidFill>
                <a:latin typeface="Century Gothic"/>
                <a:cs typeface="Century Gothic"/>
              </a:rPr>
              <a:t>PubMed</a:t>
            </a:r>
            <a:r>
              <a:rPr sz="1800" i="1" spc="20" dirty="0">
                <a:solidFill>
                  <a:srgbClr val="FA4917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FA4917"/>
                </a:solidFill>
                <a:latin typeface="Century Gothic"/>
                <a:cs typeface="Century Gothic"/>
              </a:rPr>
              <a:t>Author</a:t>
            </a:r>
            <a:r>
              <a:rPr sz="1800" i="1" spc="-5" dirty="0">
                <a:solidFill>
                  <a:srgbClr val="FA4917"/>
                </a:solidFill>
                <a:latin typeface="Century Gothic"/>
                <a:cs typeface="Century Gothic"/>
              </a:rPr>
              <a:t> </a:t>
            </a:r>
            <a:r>
              <a:rPr sz="1800" i="1" spc="5" dirty="0">
                <a:solidFill>
                  <a:srgbClr val="FA4917"/>
                </a:solidFill>
                <a:latin typeface="Century Gothic"/>
                <a:cs typeface="Century Gothic"/>
              </a:rPr>
              <a:t>ID,</a:t>
            </a:r>
            <a:r>
              <a:rPr sz="1800" i="1" spc="-10" dirty="0">
                <a:solidFill>
                  <a:srgbClr val="FA4917"/>
                </a:solidFill>
                <a:latin typeface="Century Gothic"/>
                <a:cs typeface="Century Gothic"/>
              </a:rPr>
              <a:t> Researcher</a:t>
            </a:r>
            <a:r>
              <a:rPr sz="1800" i="1" spc="45" dirty="0">
                <a:solidFill>
                  <a:srgbClr val="FA4917"/>
                </a:solidFill>
                <a:latin typeface="Century Gothic"/>
                <a:cs typeface="Century Gothic"/>
              </a:rPr>
              <a:t> </a:t>
            </a:r>
            <a:r>
              <a:rPr sz="1800" i="1" dirty="0">
                <a:solidFill>
                  <a:srgbClr val="FA4917"/>
                </a:solidFill>
                <a:latin typeface="Century Gothic"/>
                <a:cs typeface="Century Gothic"/>
              </a:rPr>
              <a:t>ID,</a:t>
            </a:r>
            <a:r>
              <a:rPr sz="1800" i="1" spc="-10" dirty="0">
                <a:solidFill>
                  <a:srgbClr val="FA4917"/>
                </a:solidFill>
                <a:latin typeface="Century Gothic"/>
                <a:cs typeface="Century Gothic"/>
              </a:rPr>
              <a:t> </a:t>
            </a:r>
            <a:r>
              <a:rPr sz="1800" i="1" spc="-5" dirty="0">
                <a:solidFill>
                  <a:srgbClr val="FA4917"/>
                </a:solidFill>
                <a:latin typeface="Century Gothic"/>
                <a:cs typeface="Century Gothic"/>
              </a:rPr>
              <a:t>ORCID,</a:t>
            </a:r>
            <a:r>
              <a:rPr sz="1800" i="1" spc="500" dirty="0">
                <a:solidFill>
                  <a:srgbClr val="FA4917"/>
                </a:solidFill>
                <a:latin typeface="Century Gothic"/>
                <a:cs typeface="Century Gothic"/>
              </a:rPr>
              <a:t> </a:t>
            </a:r>
            <a:r>
              <a:rPr sz="1800" i="1" spc="-5" dirty="0">
                <a:solidFill>
                  <a:srgbClr val="FA4917"/>
                </a:solidFill>
                <a:latin typeface="Century Gothic"/>
                <a:cs typeface="Century Gothic"/>
              </a:rPr>
              <a:t>другие)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1324" y="797813"/>
            <a:ext cx="2781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-145" dirty="0">
                <a:solidFill>
                  <a:srgbClr val="FDFFFF"/>
                </a:solidFill>
                <a:latin typeface="Arial"/>
                <a:cs typeface="Arial"/>
              </a:rPr>
              <a:t>10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49190" y="506348"/>
            <a:ext cx="46742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Профили</a:t>
            </a:r>
            <a:r>
              <a:rPr sz="4000" spc="-40" dirty="0"/>
              <a:t> </a:t>
            </a:r>
            <a:r>
              <a:rPr sz="4000" spc="-10" dirty="0"/>
              <a:t>авторов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1803273" y="1603888"/>
            <a:ext cx="6079490" cy="3455035"/>
          </a:xfrm>
          <a:prstGeom prst="rect">
            <a:avLst/>
          </a:prstGeom>
        </p:spPr>
        <p:txBody>
          <a:bodyPr vert="horz" wrap="square" lIns="0" tIns="202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95"/>
              </a:spcBef>
            </a:pPr>
            <a:r>
              <a:rPr sz="25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500" spc="-145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Publons</a:t>
            </a:r>
            <a:r>
              <a:rPr sz="250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(ResearcherID)</a:t>
            </a:r>
            <a:r>
              <a:rPr sz="2500" spc="4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D0D0D"/>
                </a:solidFill>
                <a:latin typeface="Arial"/>
                <a:cs typeface="Arial"/>
              </a:rPr>
              <a:t>(свободно</a:t>
            </a:r>
            <a:r>
              <a:rPr sz="1400" spc="-3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D0D0D"/>
                </a:solidFill>
                <a:latin typeface="Arial"/>
                <a:cs typeface="Arial"/>
              </a:rPr>
              <a:t>регистрируется)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5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500" spc="-155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500" spc="-65" dirty="0">
                <a:solidFill>
                  <a:srgbClr val="0D0D0D"/>
                </a:solidFill>
                <a:latin typeface="Arial"/>
                <a:cs typeface="Arial"/>
              </a:rPr>
              <a:t>О</a:t>
            </a:r>
            <a:r>
              <a:rPr sz="2500" spc="-10" dirty="0">
                <a:solidFill>
                  <a:srgbClr val="0D0D0D"/>
                </a:solidFill>
                <a:latin typeface="Arial"/>
                <a:cs typeface="Arial"/>
              </a:rPr>
              <a:t>ДИ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Н</a:t>
            </a:r>
            <a:r>
              <a:rPr sz="2500" spc="1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пр</a:t>
            </a:r>
            <a:r>
              <a:rPr sz="2500" dirty="0">
                <a:solidFill>
                  <a:srgbClr val="0D0D0D"/>
                </a:solidFill>
                <a:latin typeface="Arial"/>
                <a:cs typeface="Arial"/>
              </a:rPr>
              <a:t>о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ф</a:t>
            </a:r>
            <a:r>
              <a:rPr sz="2500" spc="-15" dirty="0">
                <a:solidFill>
                  <a:srgbClr val="0D0D0D"/>
                </a:solidFill>
                <a:latin typeface="Arial"/>
                <a:cs typeface="Arial"/>
              </a:rPr>
              <a:t>и</a:t>
            </a:r>
            <a:r>
              <a:rPr sz="2500" spc="-10" dirty="0">
                <a:solidFill>
                  <a:srgbClr val="0D0D0D"/>
                </a:solidFill>
                <a:latin typeface="Arial"/>
                <a:cs typeface="Arial"/>
              </a:rPr>
              <a:t>л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ь</a:t>
            </a:r>
            <a:r>
              <a:rPr sz="2500" spc="1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в</a:t>
            </a:r>
            <a:r>
              <a:rPr sz="2500" spc="-1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Scop</a:t>
            </a:r>
            <a:r>
              <a:rPr sz="2500" dirty="0">
                <a:solidFill>
                  <a:srgbClr val="0D0D0D"/>
                </a:solidFill>
                <a:latin typeface="Arial"/>
                <a:cs typeface="Arial"/>
              </a:rPr>
              <a:t>u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s</a:t>
            </a:r>
            <a:r>
              <a:rPr sz="2500" dirty="0">
                <a:solidFill>
                  <a:srgbClr val="0D0D0D"/>
                </a:solidFill>
                <a:latin typeface="Arial"/>
                <a:cs typeface="Arial"/>
              </a:rPr>
              <a:t>! </a:t>
            </a:r>
            <a:r>
              <a:rPr sz="1400" spc="-5" dirty="0">
                <a:solidFill>
                  <a:srgbClr val="0D0D0D"/>
                </a:solidFill>
                <a:latin typeface="Arial"/>
                <a:cs typeface="Arial"/>
              </a:rPr>
              <a:t>(р</a:t>
            </a:r>
            <a:r>
              <a:rPr sz="1400" spc="-55" dirty="0">
                <a:solidFill>
                  <a:srgbClr val="0D0D0D"/>
                </a:solidFill>
                <a:latin typeface="Arial"/>
                <a:cs typeface="Arial"/>
              </a:rPr>
              <a:t>е</a:t>
            </a:r>
            <a:r>
              <a:rPr sz="1400" dirty="0">
                <a:solidFill>
                  <a:srgbClr val="0D0D0D"/>
                </a:solidFill>
                <a:latin typeface="Arial"/>
                <a:cs typeface="Arial"/>
              </a:rPr>
              <a:t>тро</a:t>
            </a:r>
            <a:r>
              <a:rPr sz="1400" spc="-10" dirty="0">
                <a:solidFill>
                  <a:srgbClr val="0D0D0D"/>
                </a:solidFill>
                <a:latin typeface="Arial"/>
                <a:cs typeface="Arial"/>
              </a:rPr>
              <a:t>с</a:t>
            </a:r>
            <a:r>
              <a:rPr sz="1400" spc="-5" dirty="0">
                <a:solidFill>
                  <a:srgbClr val="0D0D0D"/>
                </a:solidFill>
                <a:latin typeface="Arial"/>
                <a:cs typeface="Arial"/>
              </a:rPr>
              <a:t>пе</a:t>
            </a:r>
            <a:r>
              <a:rPr sz="1400" dirty="0">
                <a:solidFill>
                  <a:srgbClr val="0D0D0D"/>
                </a:solidFill>
                <a:latin typeface="Arial"/>
                <a:cs typeface="Arial"/>
              </a:rPr>
              <a:t>кти</a:t>
            </a:r>
            <a:r>
              <a:rPr sz="1400" spc="-10" dirty="0">
                <a:solidFill>
                  <a:srgbClr val="0D0D0D"/>
                </a:solidFill>
                <a:latin typeface="Arial"/>
                <a:cs typeface="Arial"/>
              </a:rPr>
              <a:t>в</a:t>
            </a:r>
            <a:r>
              <a:rPr sz="1400" spc="-5" dirty="0">
                <a:solidFill>
                  <a:srgbClr val="0D0D0D"/>
                </a:solidFill>
                <a:latin typeface="Arial"/>
                <a:cs typeface="Arial"/>
              </a:rPr>
              <a:t>ный</a:t>
            </a:r>
            <a:r>
              <a:rPr sz="1400" dirty="0">
                <a:solidFill>
                  <a:srgbClr val="0D0D0D"/>
                </a:solidFill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5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500" spc="-15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Google</a:t>
            </a:r>
            <a:r>
              <a:rPr sz="250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Scholar</a:t>
            </a:r>
            <a:r>
              <a:rPr sz="2500" spc="-30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D0D0D"/>
                </a:solidFill>
                <a:latin typeface="Arial"/>
                <a:cs typeface="Arial"/>
              </a:rPr>
              <a:t>(свободно</a:t>
            </a:r>
            <a:r>
              <a:rPr sz="1400" spc="-4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D0D0D"/>
                </a:solidFill>
                <a:latin typeface="Arial"/>
                <a:cs typeface="Arial"/>
              </a:rPr>
              <a:t>регистрируется)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5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500" spc="-145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Researchgate.net</a:t>
            </a:r>
            <a:r>
              <a:rPr sz="2500" spc="1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D0D0D"/>
                </a:solidFill>
                <a:latin typeface="Arial"/>
                <a:cs typeface="Arial"/>
              </a:rPr>
              <a:t>(свободно</a:t>
            </a:r>
            <a:r>
              <a:rPr sz="1400" spc="-2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D0D0D"/>
                </a:solidFill>
                <a:latin typeface="Arial"/>
                <a:cs typeface="Arial"/>
              </a:rPr>
              <a:t>регистрируется)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sz="25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500" spc="-15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500" spc="-10" dirty="0">
                <a:solidFill>
                  <a:srgbClr val="0D0D0D"/>
                </a:solidFill>
                <a:latin typeface="Arial"/>
                <a:cs typeface="Arial"/>
              </a:rPr>
              <a:t>ли</a:t>
            </a:r>
            <a:r>
              <a:rPr sz="2500" spc="-20" dirty="0">
                <a:solidFill>
                  <a:srgbClr val="0D0D0D"/>
                </a:solidFill>
                <a:latin typeface="Arial"/>
                <a:cs typeface="Arial"/>
              </a:rPr>
              <a:t>ч</a:t>
            </a:r>
            <a:r>
              <a:rPr sz="2500" spc="-10" dirty="0">
                <a:solidFill>
                  <a:srgbClr val="0D0D0D"/>
                </a:solidFill>
                <a:latin typeface="Arial"/>
                <a:cs typeface="Arial"/>
              </a:rPr>
              <a:t>на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я</a:t>
            </a:r>
            <a:r>
              <a:rPr sz="2500" spc="1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стра</a:t>
            </a:r>
            <a:r>
              <a:rPr sz="2500" dirty="0">
                <a:solidFill>
                  <a:srgbClr val="0D0D0D"/>
                </a:solidFill>
                <a:latin typeface="Arial"/>
                <a:cs typeface="Arial"/>
              </a:rPr>
              <a:t>н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ица</a:t>
            </a:r>
            <a:r>
              <a:rPr sz="2500" spc="1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0D0D0D"/>
                </a:solidFill>
                <a:latin typeface="Arial"/>
                <a:cs typeface="Arial"/>
              </a:rPr>
              <a:t>н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а</a:t>
            </a:r>
            <a:r>
              <a:rPr sz="250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сай</a:t>
            </a:r>
            <a:r>
              <a:rPr sz="2500" spc="-30" dirty="0">
                <a:solidFill>
                  <a:srgbClr val="0D0D0D"/>
                </a:solidFill>
                <a:latin typeface="Arial"/>
                <a:cs typeface="Arial"/>
              </a:rPr>
              <a:t>т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е</a:t>
            </a:r>
            <a:r>
              <a:rPr sz="2500" spc="10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500" spc="-60" dirty="0">
                <a:solidFill>
                  <a:srgbClr val="0D0D0D"/>
                </a:solidFill>
                <a:latin typeface="Arial"/>
                <a:cs typeface="Arial"/>
              </a:rPr>
              <a:t>в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уза</a:t>
            </a:r>
            <a:endParaRPr sz="2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5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500" spc="-15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500" spc="-10" dirty="0">
                <a:solidFill>
                  <a:srgbClr val="0D0D0D"/>
                </a:solidFill>
                <a:latin typeface="Arial"/>
                <a:cs typeface="Arial"/>
              </a:rPr>
              <a:t>ос</a:t>
            </a:r>
            <a:r>
              <a:rPr sz="2500" spc="-30" dirty="0">
                <a:solidFill>
                  <a:srgbClr val="0D0D0D"/>
                </a:solidFill>
                <a:latin typeface="Arial"/>
                <a:cs typeface="Arial"/>
              </a:rPr>
              <a:t>т</a:t>
            </a:r>
            <a:r>
              <a:rPr sz="2500" spc="-10" dirty="0">
                <a:solidFill>
                  <a:srgbClr val="0D0D0D"/>
                </a:solidFill>
                <a:latin typeface="Arial"/>
                <a:cs typeface="Arial"/>
              </a:rPr>
              <a:t>ально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е</a:t>
            </a:r>
            <a:r>
              <a:rPr sz="2500" spc="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по</a:t>
            </a:r>
            <a:r>
              <a:rPr sz="2500" spc="5" dirty="0">
                <a:solidFill>
                  <a:srgbClr val="0D0D0D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0D0D0D"/>
                </a:solidFill>
                <a:latin typeface="Arial"/>
                <a:cs typeface="Arial"/>
              </a:rPr>
              <a:t>ж</a:t>
            </a:r>
            <a:r>
              <a:rPr sz="2500" spc="-90" dirty="0">
                <a:solidFill>
                  <a:srgbClr val="0D0D0D"/>
                </a:solidFill>
                <a:latin typeface="Arial"/>
                <a:cs typeface="Arial"/>
              </a:rPr>
              <a:t>е</a:t>
            </a:r>
            <a:r>
              <a:rPr sz="2500" spc="-10" dirty="0">
                <a:solidFill>
                  <a:srgbClr val="0D0D0D"/>
                </a:solidFill>
                <a:latin typeface="Arial"/>
                <a:cs typeface="Arial"/>
              </a:rPr>
              <a:t>ланию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98763" y="3241293"/>
            <a:ext cx="2626360" cy="774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OR</a:t>
            </a:r>
            <a:r>
              <a:rPr sz="2800" b="1" spc="-15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ID</a:t>
            </a:r>
            <a:r>
              <a:rPr sz="2800" b="1" spc="-1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FF8000"/>
                </a:solidFill>
                <a:latin typeface="Arial"/>
                <a:cs typeface="Arial"/>
              </a:rPr>
              <a:t>(</a:t>
            </a:r>
            <a:r>
              <a:rPr sz="2100" b="1" spc="-10" dirty="0">
                <a:solidFill>
                  <a:srgbClr val="FF8000"/>
                </a:solidFill>
                <a:latin typeface="Arial"/>
                <a:cs typeface="Arial"/>
              </a:rPr>
              <a:t>с</a:t>
            </a:r>
            <a:r>
              <a:rPr sz="2100" b="1" spc="-20" dirty="0">
                <a:solidFill>
                  <a:srgbClr val="FF8000"/>
                </a:solidFill>
                <a:latin typeface="Arial"/>
                <a:cs typeface="Arial"/>
              </a:rPr>
              <a:t>в</a:t>
            </a:r>
            <a:r>
              <a:rPr sz="2100" b="1" dirty="0">
                <a:solidFill>
                  <a:srgbClr val="FF8000"/>
                </a:solidFill>
                <a:latin typeface="Arial"/>
                <a:cs typeface="Arial"/>
              </a:rPr>
              <a:t>об</a:t>
            </a:r>
            <a:r>
              <a:rPr sz="2100" b="1" spc="-25" dirty="0">
                <a:solidFill>
                  <a:srgbClr val="FF8000"/>
                </a:solidFill>
                <a:latin typeface="Arial"/>
                <a:cs typeface="Arial"/>
              </a:rPr>
              <a:t>о</a:t>
            </a:r>
            <a:r>
              <a:rPr sz="2100" b="1" dirty="0">
                <a:solidFill>
                  <a:srgbClr val="FF8000"/>
                </a:solidFill>
                <a:latin typeface="Arial"/>
                <a:cs typeface="Arial"/>
              </a:rPr>
              <a:t>дно</a:t>
            </a:r>
            <a:endParaRPr sz="21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15"/>
              </a:spcBef>
            </a:pPr>
            <a:r>
              <a:rPr sz="2100" b="1" spc="-15" dirty="0">
                <a:solidFill>
                  <a:srgbClr val="FF8000"/>
                </a:solidFill>
                <a:latin typeface="Arial"/>
                <a:cs typeface="Arial"/>
              </a:rPr>
              <a:t>регистрируется)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28559" y="1597152"/>
            <a:ext cx="1355090" cy="4114800"/>
          </a:xfrm>
          <a:custGeom>
            <a:avLst/>
            <a:gdLst/>
            <a:ahLst/>
            <a:cxnLst/>
            <a:rect l="l" t="t" r="r" b="b"/>
            <a:pathLst>
              <a:path w="1355090" h="4114800">
                <a:moveTo>
                  <a:pt x="0" y="0"/>
                </a:moveTo>
                <a:lnTo>
                  <a:pt x="73814" y="662"/>
                </a:lnTo>
                <a:lnTo>
                  <a:pt x="145326" y="2603"/>
                </a:lnTo>
                <a:lnTo>
                  <a:pt x="214122" y="5755"/>
                </a:lnTo>
                <a:lnTo>
                  <a:pt x="279788" y="10048"/>
                </a:lnTo>
                <a:lnTo>
                  <a:pt x="341912" y="15414"/>
                </a:lnTo>
                <a:lnTo>
                  <a:pt x="400080" y="21783"/>
                </a:lnTo>
                <a:lnTo>
                  <a:pt x="453879" y="29086"/>
                </a:lnTo>
                <a:lnTo>
                  <a:pt x="502897" y="37256"/>
                </a:lnTo>
                <a:lnTo>
                  <a:pt x="546719" y="46222"/>
                </a:lnTo>
                <a:lnTo>
                  <a:pt x="584933" y="55917"/>
                </a:lnTo>
                <a:lnTo>
                  <a:pt x="642884" y="77216"/>
                </a:lnTo>
                <a:lnTo>
                  <a:pt x="673443" y="100600"/>
                </a:lnTo>
                <a:lnTo>
                  <a:pt x="677418" y="112902"/>
                </a:lnTo>
                <a:lnTo>
                  <a:pt x="677418" y="1944497"/>
                </a:lnTo>
                <a:lnTo>
                  <a:pt x="681392" y="1956799"/>
                </a:lnTo>
                <a:lnTo>
                  <a:pt x="711951" y="1980184"/>
                </a:lnTo>
                <a:lnTo>
                  <a:pt x="769902" y="2001482"/>
                </a:lnTo>
                <a:lnTo>
                  <a:pt x="808116" y="2011177"/>
                </a:lnTo>
                <a:lnTo>
                  <a:pt x="851938" y="2020143"/>
                </a:lnTo>
                <a:lnTo>
                  <a:pt x="900956" y="2028313"/>
                </a:lnTo>
                <a:lnTo>
                  <a:pt x="954755" y="2035616"/>
                </a:lnTo>
                <a:lnTo>
                  <a:pt x="1012923" y="2041985"/>
                </a:lnTo>
                <a:lnTo>
                  <a:pt x="1075047" y="2047351"/>
                </a:lnTo>
                <a:lnTo>
                  <a:pt x="1140713" y="2051644"/>
                </a:lnTo>
                <a:lnTo>
                  <a:pt x="1209509" y="2054796"/>
                </a:lnTo>
                <a:lnTo>
                  <a:pt x="1281021" y="2056737"/>
                </a:lnTo>
                <a:lnTo>
                  <a:pt x="1354836" y="2057400"/>
                </a:lnTo>
                <a:lnTo>
                  <a:pt x="1281021" y="2058062"/>
                </a:lnTo>
                <a:lnTo>
                  <a:pt x="1209509" y="2060003"/>
                </a:lnTo>
                <a:lnTo>
                  <a:pt x="1140713" y="2063155"/>
                </a:lnTo>
                <a:lnTo>
                  <a:pt x="1075047" y="2067448"/>
                </a:lnTo>
                <a:lnTo>
                  <a:pt x="1012923" y="2072814"/>
                </a:lnTo>
                <a:lnTo>
                  <a:pt x="954755" y="2079183"/>
                </a:lnTo>
                <a:lnTo>
                  <a:pt x="900956" y="2086486"/>
                </a:lnTo>
                <a:lnTo>
                  <a:pt x="851938" y="2094656"/>
                </a:lnTo>
                <a:lnTo>
                  <a:pt x="808116" y="2103622"/>
                </a:lnTo>
                <a:lnTo>
                  <a:pt x="769902" y="2113317"/>
                </a:lnTo>
                <a:lnTo>
                  <a:pt x="711951" y="2134616"/>
                </a:lnTo>
                <a:lnTo>
                  <a:pt x="681392" y="2158000"/>
                </a:lnTo>
                <a:lnTo>
                  <a:pt x="677418" y="2170303"/>
                </a:lnTo>
                <a:lnTo>
                  <a:pt x="677418" y="4001909"/>
                </a:lnTo>
                <a:lnTo>
                  <a:pt x="673443" y="4014209"/>
                </a:lnTo>
                <a:lnTo>
                  <a:pt x="642884" y="4037590"/>
                </a:lnTo>
                <a:lnTo>
                  <a:pt x="584933" y="4058886"/>
                </a:lnTo>
                <a:lnTo>
                  <a:pt x="546719" y="4068579"/>
                </a:lnTo>
                <a:lnTo>
                  <a:pt x="502897" y="4077545"/>
                </a:lnTo>
                <a:lnTo>
                  <a:pt x="453879" y="4085714"/>
                </a:lnTo>
                <a:lnTo>
                  <a:pt x="400080" y="4093017"/>
                </a:lnTo>
                <a:lnTo>
                  <a:pt x="341912" y="4099386"/>
                </a:lnTo>
                <a:lnTo>
                  <a:pt x="279788" y="4104751"/>
                </a:lnTo>
                <a:lnTo>
                  <a:pt x="214122" y="4109044"/>
                </a:lnTo>
                <a:lnTo>
                  <a:pt x="145326" y="4112196"/>
                </a:lnTo>
                <a:lnTo>
                  <a:pt x="73814" y="4114137"/>
                </a:lnTo>
                <a:lnTo>
                  <a:pt x="0" y="4114800"/>
                </a:lnTo>
              </a:path>
            </a:pathLst>
          </a:custGeom>
          <a:ln w="9144">
            <a:solidFill>
              <a:srgbClr val="9D2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23036" y="799338"/>
            <a:ext cx="309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spc="5" dirty="0">
                <a:solidFill>
                  <a:srgbClr val="FDFFFF"/>
                </a:solidFill>
                <a:latin typeface="Century Gothic"/>
                <a:cs typeface="Century Gothic"/>
              </a:rPr>
              <a:t>1</a:t>
            </a:r>
            <a:r>
              <a:rPr lang="ru-RU" sz="2000" spc="5" dirty="0">
                <a:solidFill>
                  <a:srgbClr val="FDFFFF"/>
                </a:solidFill>
                <a:latin typeface="Century Gothic"/>
                <a:cs typeface="Century Gothic"/>
              </a:rPr>
              <a:t>1</a:t>
            </a:r>
            <a:endParaRPr sz="2000" dirty="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75460" y="260604"/>
            <a:ext cx="1839467" cy="13776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60194" y="300354"/>
            <a:ext cx="639381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Основная </a:t>
            </a:r>
            <a:r>
              <a:rPr sz="3000" dirty="0"/>
              <a:t>информация, </a:t>
            </a:r>
            <a:r>
              <a:rPr sz="3000" spc="-5" dirty="0"/>
              <a:t>которая </a:t>
            </a:r>
            <a:r>
              <a:rPr sz="3000" spc="-825" dirty="0"/>
              <a:t> </a:t>
            </a:r>
            <a:r>
              <a:rPr sz="3000" dirty="0"/>
              <a:t>вноситься в </a:t>
            </a:r>
            <a:r>
              <a:rPr sz="3000" spc="-5" dirty="0"/>
              <a:t>профиль автора </a:t>
            </a:r>
            <a:r>
              <a:rPr sz="3000" dirty="0"/>
              <a:t> </a:t>
            </a:r>
            <a:r>
              <a:rPr sz="3000" spc="-5" dirty="0"/>
              <a:t>(международные системы):</a:t>
            </a:r>
            <a:endParaRPr sz="30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  <a:tabLst>
                <a:tab pos="354965" algn="l"/>
              </a:tabLst>
            </a:pPr>
            <a:r>
              <a:rPr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pc="-5" dirty="0"/>
              <a:t>Основное</a:t>
            </a:r>
            <a:r>
              <a:rPr spc="-30" dirty="0"/>
              <a:t> </a:t>
            </a:r>
            <a:r>
              <a:rPr spc="-5" dirty="0"/>
              <a:t>имя автора</a:t>
            </a:r>
            <a:r>
              <a:rPr spc="-20" dirty="0"/>
              <a:t> </a:t>
            </a:r>
            <a:r>
              <a:rPr spc="-10" dirty="0"/>
              <a:t>(латиница)</a:t>
            </a: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pc="-10" dirty="0"/>
              <a:t>Другие</a:t>
            </a:r>
            <a:r>
              <a:rPr spc="5" dirty="0"/>
              <a:t> </a:t>
            </a:r>
            <a:r>
              <a:rPr spc="-5" dirty="0"/>
              <a:t>имена</a:t>
            </a:r>
            <a:r>
              <a:rPr spc="15" dirty="0"/>
              <a:t> </a:t>
            </a:r>
            <a:r>
              <a:rPr spc="-5" dirty="0"/>
              <a:t>автора</a:t>
            </a:r>
            <a:r>
              <a:rPr spc="-25" dirty="0"/>
              <a:t> </a:t>
            </a:r>
            <a:r>
              <a:rPr spc="-10" dirty="0"/>
              <a:t>(латиница</a:t>
            </a:r>
            <a:r>
              <a:rPr spc="45" dirty="0"/>
              <a:t> </a:t>
            </a:r>
            <a:r>
              <a:rPr dirty="0"/>
              <a:t>и</a:t>
            </a:r>
            <a:r>
              <a:rPr spc="-10" dirty="0"/>
              <a:t> </a:t>
            </a:r>
            <a:r>
              <a:rPr spc="-5" dirty="0"/>
              <a:t>кириллица(иногда))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  <a:tab pos="1292860" algn="l"/>
                <a:tab pos="2339975" algn="l"/>
                <a:tab pos="5196205" algn="l"/>
                <a:tab pos="6468745" algn="l"/>
              </a:tabLst>
            </a:pPr>
            <a:r>
              <a:rPr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pc="-5" dirty="0"/>
              <a:t>Место	</a:t>
            </a:r>
            <a:r>
              <a:rPr spc="-10" dirty="0"/>
              <a:t>работы	</a:t>
            </a:r>
            <a:r>
              <a:rPr spc="-5" dirty="0"/>
              <a:t>(стандартизированное	название	организации)</a:t>
            </a:r>
          </a:p>
          <a:p>
            <a:pPr marL="355600">
              <a:lnSpc>
                <a:spcPct val="100000"/>
              </a:lnSpc>
              <a:spcBef>
                <a:spcPts val="15"/>
              </a:spcBef>
            </a:pPr>
            <a:r>
              <a:rPr lang="en-US" b="1" dirty="0">
                <a:solidFill>
                  <a:srgbClr val="FF0000"/>
                </a:solidFill>
                <a:latin typeface="Century Gothic"/>
                <a:cs typeface="Century Gothic"/>
              </a:rPr>
              <a:t>Belarusian State University Of Informatics And </a:t>
            </a:r>
            <a:r>
              <a:rPr lang="en-US" b="1" dirty="0" err="1">
                <a:solidFill>
                  <a:srgbClr val="FF0000"/>
                </a:solidFill>
                <a:latin typeface="Century Gothic"/>
                <a:cs typeface="Century Gothic"/>
              </a:rPr>
              <a:t>Radioelectronics</a:t>
            </a:r>
            <a:endParaRPr lang="en-US" b="1" dirty="0">
              <a:solidFill>
                <a:srgbClr val="FF0000"/>
              </a:solidFill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pc="-5" dirty="0"/>
              <a:t>Ключевые</a:t>
            </a:r>
            <a:r>
              <a:rPr spc="5" dirty="0"/>
              <a:t> </a:t>
            </a:r>
            <a:r>
              <a:rPr spc="-5" dirty="0"/>
              <a:t>слова,</a:t>
            </a:r>
            <a:r>
              <a:rPr spc="-10" dirty="0"/>
              <a:t> </a:t>
            </a:r>
            <a:r>
              <a:rPr spc="-5" dirty="0"/>
              <a:t>тематика</a:t>
            </a:r>
            <a:r>
              <a:rPr spc="25" dirty="0"/>
              <a:t> </a:t>
            </a:r>
            <a:r>
              <a:rPr spc="-5" dirty="0"/>
              <a:t>исследований</a:t>
            </a:r>
            <a:r>
              <a:rPr spc="5" dirty="0"/>
              <a:t> </a:t>
            </a:r>
            <a:r>
              <a:rPr spc="-10" dirty="0"/>
              <a:t>(англ.</a:t>
            </a:r>
            <a:r>
              <a:rPr spc="35" dirty="0"/>
              <a:t> </a:t>
            </a:r>
            <a:r>
              <a:rPr dirty="0"/>
              <a:t>язык)</a:t>
            </a:r>
          </a:p>
          <a:p>
            <a:pPr marL="12700">
              <a:lnSpc>
                <a:spcPct val="100000"/>
              </a:lnSpc>
              <a:spcBef>
                <a:spcPts val="1000"/>
              </a:spcBef>
              <a:tabLst>
                <a:tab pos="354965" algn="l"/>
              </a:tabLst>
            </a:pPr>
            <a:r>
              <a:rPr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pc="-10" dirty="0"/>
              <a:t>Веб-сайты</a:t>
            </a:r>
            <a:r>
              <a:rPr dirty="0"/>
              <a:t> </a:t>
            </a:r>
            <a:r>
              <a:rPr spc="-5" dirty="0"/>
              <a:t>(ссылки)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pc="-10" dirty="0"/>
              <a:t>Другие</a:t>
            </a:r>
            <a:r>
              <a:rPr spc="5" dirty="0"/>
              <a:t> </a:t>
            </a:r>
            <a:r>
              <a:rPr spc="-10" dirty="0"/>
              <a:t>профили</a:t>
            </a:r>
            <a:r>
              <a:rPr spc="10" dirty="0"/>
              <a:t> </a:t>
            </a:r>
            <a:r>
              <a:rPr spc="-5" dirty="0"/>
              <a:t>(ссылки)</a:t>
            </a:r>
          </a:p>
          <a:p>
            <a:pPr marL="12700">
              <a:lnSpc>
                <a:spcPct val="100000"/>
              </a:lnSpc>
              <a:spcBef>
                <a:spcPts val="1005"/>
              </a:spcBef>
              <a:tabLst>
                <a:tab pos="354965" algn="l"/>
              </a:tabLst>
            </a:pPr>
            <a:r>
              <a:rPr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pc="-10" dirty="0"/>
              <a:t>Другие</a:t>
            </a:r>
            <a:r>
              <a:rPr spc="20" dirty="0"/>
              <a:t> </a:t>
            </a:r>
            <a:r>
              <a:rPr spc="-10" dirty="0"/>
              <a:t>идентификаторы,</a:t>
            </a:r>
            <a:r>
              <a:rPr spc="50" dirty="0"/>
              <a:t> </a:t>
            </a:r>
            <a:r>
              <a:rPr dirty="0"/>
              <a:t>ORCID</a:t>
            </a:r>
            <a:r>
              <a:rPr spc="-25" dirty="0"/>
              <a:t> </a:t>
            </a:r>
            <a:r>
              <a:rPr spc="-5" dirty="0"/>
              <a:t>(идентификатор-ссылка)</a:t>
            </a:r>
          </a:p>
          <a:p>
            <a:pPr marL="355600" marR="6985" indent="-342900">
              <a:lnSpc>
                <a:spcPct val="100000"/>
              </a:lnSpc>
              <a:spcBef>
                <a:spcPts val="1000"/>
              </a:spcBef>
              <a:tabLst>
                <a:tab pos="354965" algn="l"/>
                <a:tab pos="1635760" algn="l"/>
                <a:tab pos="3422015" algn="l"/>
                <a:tab pos="5653405" algn="l"/>
              </a:tabLst>
            </a:pPr>
            <a:r>
              <a:rPr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dirty="0"/>
              <a:t>Список	</a:t>
            </a:r>
            <a:r>
              <a:rPr spc="-5" dirty="0"/>
              <a:t>пуб</a:t>
            </a:r>
            <a:r>
              <a:rPr spc="-10" dirty="0"/>
              <a:t>л</a:t>
            </a:r>
            <a:r>
              <a:rPr spc="-5" dirty="0"/>
              <a:t>и</a:t>
            </a:r>
            <a:r>
              <a:rPr spc="-10" dirty="0"/>
              <a:t>ка</a:t>
            </a:r>
            <a:r>
              <a:rPr spc="10" dirty="0"/>
              <a:t>ц</a:t>
            </a:r>
            <a:r>
              <a:rPr spc="-5" dirty="0"/>
              <a:t>и</a:t>
            </a:r>
            <a:r>
              <a:rPr dirty="0"/>
              <a:t>й	</a:t>
            </a:r>
            <a:r>
              <a:rPr spc="-20" dirty="0"/>
              <a:t>(</a:t>
            </a:r>
            <a:r>
              <a:rPr i="1" dirty="0">
                <a:latin typeface="Century Gothic"/>
                <a:cs typeface="Century Gothic"/>
              </a:rPr>
              <a:t>ис</a:t>
            </a:r>
            <a:r>
              <a:rPr i="1" spc="-10" dirty="0">
                <a:latin typeface="Century Gothic"/>
                <a:cs typeface="Century Gothic"/>
              </a:rPr>
              <a:t>п</a:t>
            </a:r>
            <a:r>
              <a:rPr i="1" dirty="0">
                <a:latin typeface="Century Gothic"/>
                <a:cs typeface="Century Gothic"/>
              </a:rPr>
              <a:t>ользов</a:t>
            </a:r>
            <a:r>
              <a:rPr i="1" spc="-10" dirty="0">
                <a:latin typeface="Century Gothic"/>
                <a:cs typeface="Century Gothic"/>
              </a:rPr>
              <a:t>а</a:t>
            </a:r>
            <a:r>
              <a:rPr i="1" dirty="0">
                <a:latin typeface="Century Gothic"/>
                <a:cs typeface="Century Gothic"/>
              </a:rPr>
              <a:t>ние	б</a:t>
            </a:r>
            <a:r>
              <a:rPr i="1" spc="-10" dirty="0">
                <a:latin typeface="Century Gothic"/>
                <a:cs typeface="Century Gothic"/>
              </a:rPr>
              <a:t>и</a:t>
            </a:r>
            <a:r>
              <a:rPr i="1" dirty="0">
                <a:latin typeface="Century Gothic"/>
                <a:cs typeface="Century Gothic"/>
              </a:rPr>
              <a:t>б</a:t>
            </a:r>
            <a:r>
              <a:rPr i="1" spc="10" dirty="0">
                <a:latin typeface="Century Gothic"/>
                <a:cs typeface="Century Gothic"/>
              </a:rPr>
              <a:t>л</a:t>
            </a:r>
            <a:r>
              <a:rPr i="1" spc="-10" dirty="0">
                <a:latin typeface="Century Gothic"/>
                <a:cs typeface="Century Gothic"/>
              </a:rPr>
              <a:t>и</a:t>
            </a:r>
            <a:r>
              <a:rPr i="1" spc="5" dirty="0">
                <a:latin typeface="Century Gothic"/>
                <a:cs typeface="Century Gothic"/>
              </a:rPr>
              <a:t>о</a:t>
            </a:r>
            <a:r>
              <a:rPr i="1" spc="-5" dirty="0">
                <a:latin typeface="Century Gothic"/>
                <a:cs typeface="Century Gothic"/>
              </a:rPr>
              <a:t>гра</a:t>
            </a:r>
            <a:r>
              <a:rPr i="1" spc="-10" dirty="0">
                <a:latin typeface="Century Gothic"/>
                <a:cs typeface="Century Gothic"/>
              </a:rPr>
              <a:t>ф</a:t>
            </a:r>
            <a:r>
              <a:rPr i="1" dirty="0">
                <a:latin typeface="Century Gothic"/>
                <a:cs typeface="Century Gothic"/>
              </a:rPr>
              <a:t>и</a:t>
            </a:r>
            <a:r>
              <a:rPr i="1" spc="5" dirty="0">
                <a:latin typeface="Century Gothic"/>
                <a:cs typeface="Century Gothic"/>
              </a:rPr>
              <a:t>ч</a:t>
            </a:r>
            <a:r>
              <a:rPr i="1" spc="-10" dirty="0">
                <a:latin typeface="Century Gothic"/>
                <a:cs typeface="Century Gothic"/>
              </a:rPr>
              <a:t>е</a:t>
            </a:r>
            <a:r>
              <a:rPr i="1" dirty="0">
                <a:latin typeface="Century Gothic"/>
                <a:cs typeface="Century Gothic"/>
              </a:rPr>
              <a:t>с</a:t>
            </a:r>
            <a:r>
              <a:rPr i="1" spc="10" dirty="0">
                <a:latin typeface="Century Gothic"/>
                <a:cs typeface="Century Gothic"/>
              </a:rPr>
              <a:t>к</a:t>
            </a:r>
            <a:r>
              <a:rPr i="1" spc="-10" dirty="0">
                <a:latin typeface="Century Gothic"/>
                <a:cs typeface="Century Gothic"/>
              </a:rPr>
              <a:t>и</a:t>
            </a:r>
            <a:r>
              <a:rPr i="1" dirty="0">
                <a:latin typeface="Century Gothic"/>
                <a:cs typeface="Century Gothic"/>
              </a:rPr>
              <a:t>х  </a:t>
            </a:r>
            <a:r>
              <a:rPr i="1" spc="-10" dirty="0">
                <a:latin typeface="Century Gothic"/>
                <a:cs typeface="Century Gothic"/>
              </a:rPr>
              <a:t>менеджеров</a:t>
            </a:r>
            <a:r>
              <a:rPr i="1" spc="35" dirty="0">
                <a:latin typeface="Century Gothic"/>
                <a:cs typeface="Century Gothic"/>
              </a:rPr>
              <a:t> </a:t>
            </a:r>
            <a:r>
              <a:rPr i="1" spc="-5" dirty="0">
                <a:latin typeface="Century Gothic"/>
                <a:cs typeface="Century Gothic"/>
              </a:rPr>
              <a:t>для</a:t>
            </a:r>
            <a:r>
              <a:rPr i="1" spc="15" dirty="0">
                <a:latin typeface="Century Gothic"/>
                <a:cs typeface="Century Gothic"/>
              </a:rPr>
              <a:t> </a:t>
            </a:r>
            <a:r>
              <a:rPr i="1" spc="-5" dirty="0">
                <a:latin typeface="Century Gothic"/>
                <a:cs typeface="Century Gothic"/>
              </a:rPr>
              <a:t>быстрого</a:t>
            </a:r>
            <a:r>
              <a:rPr i="1" spc="5" dirty="0">
                <a:latin typeface="Century Gothic"/>
                <a:cs typeface="Century Gothic"/>
              </a:rPr>
              <a:t> </a:t>
            </a:r>
            <a:r>
              <a:rPr i="1" spc="-10" dirty="0">
                <a:latin typeface="Century Gothic"/>
                <a:cs typeface="Century Gothic"/>
              </a:rPr>
              <a:t>формирования</a:t>
            </a:r>
            <a:r>
              <a:rPr i="1" spc="35" dirty="0">
                <a:latin typeface="Century Gothic"/>
                <a:cs typeface="Century Gothic"/>
              </a:rPr>
              <a:t> </a:t>
            </a:r>
            <a:r>
              <a:rPr i="1" spc="-5" dirty="0">
                <a:latin typeface="Century Gothic"/>
                <a:cs typeface="Century Gothic"/>
              </a:rPr>
              <a:t>списка</a:t>
            </a:r>
            <a:r>
              <a:rPr spc="-5" dirty="0"/>
              <a:t>)</a:t>
            </a:r>
          </a:p>
          <a:p>
            <a:pPr marL="12700">
              <a:lnSpc>
                <a:spcPct val="100000"/>
              </a:lnSpc>
              <a:spcBef>
                <a:spcPts val="994"/>
              </a:spcBef>
              <a:tabLst>
                <a:tab pos="354965" algn="l"/>
              </a:tabLst>
            </a:pPr>
            <a:r>
              <a:rPr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pc="-10" dirty="0"/>
              <a:t>Другая</a:t>
            </a:r>
            <a:r>
              <a:rPr spc="-5" dirty="0"/>
              <a:t> </a:t>
            </a:r>
            <a:r>
              <a:rPr spc="-10" dirty="0"/>
              <a:t>полезная</a:t>
            </a:r>
            <a:r>
              <a:rPr spc="5" dirty="0"/>
              <a:t> </a:t>
            </a:r>
            <a:r>
              <a:rPr spc="-5" dirty="0"/>
              <a:t>информация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23036" y="799338"/>
            <a:ext cx="309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5" dirty="0">
                <a:solidFill>
                  <a:srgbClr val="FDFFFF"/>
                </a:solidFill>
                <a:latin typeface="Century Gothic"/>
                <a:cs typeface="Century Gothic"/>
              </a:rPr>
              <a:t>12</a:t>
            </a:r>
            <a:endParaRPr sz="2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1266" y="1784985"/>
            <a:ext cx="5428615" cy="3568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600" spc="-5" dirty="0">
                <a:latin typeface="Century Gothic"/>
                <a:cs typeface="Century Gothic"/>
              </a:rPr>
              <a:t>Фамилии </a:t>
            </a:r>
            <a:r>
              <a:rPr sz="2600" dirty="0">
                <a:latin typeface="Century Gothic"/>
                <a:cs typeface="Century Gothic"/>
              </a:rPr>
              <a:t>не </a:t>
            </a:r>
            <a:r>
              <a:rPr sz="2600" spc="-5" dirty="0">
                <a:latin typeface="Century Gothic"/>
                <a:cs typeface="Century Gothic"/>
              </a:rPr>
              <a:t>являются </a:t>
            </a:r>
            <a:r>
              <a:rPr sz="2600" dirty="0">
                <a:latin typeface="Century Gothic"/>
                <a:cs typeface="Century Gothic"/>
              </a:rPr>
              <a:t> </a:t>
            </a:r>
            <a:r>
              <a:rPr sz="2600" spc="-5" dirty="0">
                <a:latin typeface="Century Gothic"/>
                <a:cs typeface="Century Gothic"/>
              </a:rPr>
              <a:t>уникальными, </a:t>
            </a:r>
            <a:r>
              <a:rPr sz="2600" dirty="0">
                <a:latin typeface="Century Gothic"/>
                <a:cs typeface="Century Gothic"/>
              </a:rPr>
              <a:t>могут изменятся и </a:t>
            </a:r>
            <a:r>
              <a:rPr sz="2600" spc="-705" dirty="0">
                <a:latin typeface="Century Gothic"/>
                <a:cs typeface="Century Gothic"/>
              </a:rPr>
              <a:t> </a:t>
            </a:r>
            <a:r>
              <a:rPr sz="2600" spc="-5" dirty="0">
                <a:latin typeface="Century Gothic"/>
                <a:cs typeface="Century Gothic"/>
              </a:rPr>
              <a:t>по-разному</a:t>
            </a:r>
            <a:endParaRPr sz="26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2600" spc="-5" dirty="0">
                <a:latin typeface="Century Gothic"/>
                <a:cs typeface="Century Gothic"/>
              </a:rPr>
              <a:t>транслитерироваться.</a:t>
            </a:r>
            <a:endParaRPr sz="2600" dirty="0">
              <a:latin typeface="Century Gothic"/>
              <a:cs typeface="Century Gothic"/>
            </a:endParaRPr>
          </a:p>
          <a:p>
            <a:pPr marL="12700" marR="497205">
              <a:lnSpc>
                <a:spcPct val="99900"/>
              </a:lnSpc>
              <a:spcBef>
                <a:spcPts val="1019"/>
              </a:spcBef>
            </a:pPr>
            <a:r>
              <a:rPr sz="2400" b="1" spc="-5" dirty="0">
                <a:latin typeface="Century Gothic"/>
                <a:cs typeface="Century Gothic"/>
              </a:rPr>
              <a:t>У</a:t>
            </a:r>
            <a:r>
              <a:rPr lang="ru-RU" sz="2400" b="1" spc="-5" dirty="0" err="1">
                <a:latin typeface="Century Gothic"/>
                <a:cs typeface="Century Gothic"/>
              </a:rPr>
              <a:t>никальны</a:t>
            </a:r>
            <a:r>
              <a:rPr sz="2400" b="1" spc="-5" dirty="0">
                <a:latin typeface="Century Gothic"/>
                <a:cs typeface="Century Gothic"/>
              </a:rPr>
              <a:t>й</a:t>
            </a:r>
            <a:r>
              <a:rPr sz="2400" b="1" dirty="0">
                <a:latin typeface="Century Gothic"/>
                <a:cs typeface="Century Gothic"/>
              </a:rPr>
              <a:t> </a:t>
            </a:r>
            <a:r>
              <a:rPr sz="2400" b="1" spc="-5" dirty="0">
                <a:latin typeface="Century Gothic"/>
                <a:cs typeface="Century Gothic"/>
              </a:rPr>
              <a:t>идентификатор </a:t>
            </a:r>
            <a:r>
              <a:rPr sz="2400" b="1" dirty="0">
                <a:latin typeface="Century Gothic"/>
                <a:cs typeface="Century Gothic"/>
              </a:rPr>
              <a:t> </a:t>
            </a:r>
            <a:r>
              <a:rPr sz="2400" b="1" spc="-5" dirty="0">
                <a:latin typeface="Century Gothic"/>
                <a:cs typeface="Century Gothic"/>
              </a:rPr>
              <a:t>автора </a:t>
            </a:r>
            <a:r>
              <a:rPr sz="2400" dirty="0">
                <a:latin typeface="Century Gothic"/>
                <a:cs typeface="Century Gothic"/>
              </a:rPr>
              <a:t>(unique author </a:t>
            </a:r>
            <a:r>
              <a:rPr sz="2400" spc="-5" dirty="0">
                <a:latin typeface="Century Gothic"/>
                <a:cs typeface="Century Gothic"/>
              </a:rPr>
              <a:t>identifier) </a:t>
            </a:r>
            <a:r>
              <a:rPr sz="2400" spc="-650" dirty="0">
                <a:latin typeface="Century Gothic"/>
                <a:cs typeface="Century Gothic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решает проблему правильного </a:t>
            </a:r>
            <a:r>
              <a:rPr sz="2400" spc="-65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определения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документов</a:t>
            </a: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Century Gothic"/>
                <a:cs typeface="Century Gothic"/>
              </a:rPr>
              <a:t>конкретного</a:t>
            </a:r>
            <a:r>
              <a:rPr sz="2400" spc="-2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автора.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36180" y="1758695"/>
            <a:ext cx="4046220" cy="324154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59781" y="609600"/>
            <a:ext cx="10058400" cy="10586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95"/>
              </a:spcBef>
            </a:pPr>
            <a:r>
              <a:rPr sz="3400" spc="-795" dirty="0"/>
              <a:t>О</a:t>
            </a:r>
            <a:r>
              <a:rPr kumimoji="0" lang="ru-RU" sz="3400" b="0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j-ea"/>
              </a:rPr>
              <a:t>дно</a:t>
            </a:r>
            <a:r>
              <a:rPr sz="3400" spc="-10" dirty="0"/>
              <a:t>значно</a:t>
            </a:r>
            <a:r>
              <a:rPr sz="3400" spc="55" dirty="0"/>
              <a:t> </a:t>
            </a:r>
            <a:r>
              <a:rPr sz="3400" spc="-10" dirty="0"/>
              <a:t>идентифицировать</a:t>
            </a:r>
            <a:r>
              <a:rPr sz="3400" spc="55" dirty="0"/>
              <a:t> </a:t>
            </a:r>
            <a:r>
              <a:rPr sz="3400" spc="-10" dirty="0"/>
              <a:t>ученого</a:t>
            </a:r>
            <a:r>
              <a:rPr sz="3400" spc="15" dirty="0"/>
              <a:t> </a:t>
            </a:r>
            <a:r>
              <a:rPr sz="3400" spc="-5" dirty="0"/>
              <a:t>сложно</a:t>
            </a:r>
            <a:endParaRPr sz="3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90C16B-DCF0-4701-999A-79BAEB32D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1591194" cy="512108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3BAAF6A0-E54F-4499-9189-0D15BA18A8D1}"/>
              </a:ext>
            </a:extLst>
          </p:cNvPr>
          <p:cNvSpPr txBox="1"/>
          <p:nvPr/>
        </p:nvSpPr>
        <p:spPr>
          <a:xfrm>
            <a:off x="914400" y="776436"/>
            <a:ext cx="309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000" spc="5" dirty="0">
                <a:solidFill>
                  <a:srgbClr val="FDFFFF"/>
                </a:solidFill>
                <a:latin typeface="Century Gothic"/>
                <a:cs typeface="Century Gothic"/>
              </a:rPr>
              <a:t>1</a:t>
            </a:r>
            <a:r>
              <a:rPr lang="ru-RU" sz="2000" spc="5" dirty="0">
                <a:solidFill>
                  <a:srgbClr val="FDFFFF"/>
                </a:solidFill>
                <a:latin typeface="Century Gothic"/>
                <a:cs typeface="Century Gothic"/>
              </a:rPr>
              <a:t>3</a:t>
            </a:r>
            <a:endParaRPr sz="2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95800" y="677208"/>
            <a:ext cx="303466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/>
              <a:t>Author</a:t>
            </a:r>
            <a:r>
              <a:rPr sz="3400" spc="-55" dirty="0"/>
              <a:t> </a:t>
            </a:r>
            <a:r>
              <a:rPr sz="3400" spc="-5" dirty="0"/>
              <a:t>Metrics</a:t>
            </a:r>
            <a:endParaRPr sz="34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6876" y="1399032"/>
            <a:ext cx="4427220" cy="18714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54200" y="1365961"/>
            <a:ext cx="3792220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2768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entury Gothic"/>
                <a:cs typeface="Century Gothic"/>
              </a:rPr>
              <a:t>При</a:t>
            </a:r>
            <a:r>
              <a:rPr sz="2800" spc="-9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определении </a:t>
            </a:r>
            <a:r>
              <a:rPr sz="2800" spc="-76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авторских </a:t>
            </a:r>
            <a:r>
              <a:rPr sz="2800" spc="-5" dirty="0">
                <a:latin typeface="Century Gothic"/>
                <a:cs typeface="Century Gothic"/>
              </a:rPr>
              <a:t>метрик </a:t>
            </a:r>
            <a:r>
              <a:rPr sz="2800" spc="-765" dirty="0"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FF0000"/>
                </a:solidFill>
                <a:latin typeface="Century Gothic"/>
                <a:cs typeface="Century Gothic"/>
              </a:rPr>
              <a:t>важно </a:t>
            </a:r>
            <a:r>
              <a:rPr sz="28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Century Gothic"/>
                <a:cs typeface="Century Gothic"/>
              </a:rPr>
              <a:t>правильное</a:t>
            </a:r>
            <a:endParaRPr sz="2800" dirty="0">
              <a:latin typeface="Century Gothic"/>
              <a:cs typeface="Century Gothic"/>
            </a:endParaRPr>
          </a:p>
          <a:p>
            <a:pPr marL="12700" marR="131699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FF0000"/>
                </a:solidFill>
                <a:latin typeface="Century Gothic"/>
                <a:cs typeface="Century Gothic"/>
              </a:rPr>
              <a:t>опред</a:t>
            </a:r>
            <a:r>
              <a:rPr sz="2800" spc="-15" dirty="0">
                <a:solidFill>
                  <a:srgbClr val="FF0000"/>
                </a:solidFill>
                <a:latin typeface="Century Gothic"/>
                <a:cs typeface="Century Gothic"/>
              </a:rPr>
              <a:t>е</a:t>
            </a:r>
            <a:r>
              <a:rPr sz="2800" spc="-10" dirty="0">
                <a:solidFill>
                  <a:srgbClr val="FF0000"/>
                </a:solidFill>
                <a:latin typeface="Century Gothic"/>
                <a:cs typeface="Century Gothic"/>
              </a:rPr>
              <a:t>лен</a:t>
            </a:r>
            <a:r>
              <a:rPr sz="2800" spc="10" dirty="0">
                <a:solidFill>
                  <a:srgbClr val="FF0000"/>
                </a:solidFill>
                <a:latin typeface="Century Gothic"/>
                <a:cs typeface="Century Gothic"/>
              </a:rPr>
              <a:t>и</a:t>
            </a:r>
            <a:r>
              <a:rPr sz="2800" spc="-5" dirty="0">
                <a:solidFill>
                  <a:srgbClr val="FF0000"/>
                </a:solidFill>
                <a:latin typeface="Century Gothic"/>
                <a:cs typeface="Century Gothic"/>
              </a:rPr>
              <a:t>е  </a:t>
            </a:r>
            <a:r>
              <a:rPr sz="2800" spc="-10" dirty="0">
                <a:solidFill>
                  <a:srgbClr val="FF0000"/>
                </a:solidFill>
                <a:latin typeface="Century Gothic"/>
                <a:cs typeface="Century Gothic"/>
              </a:rPr>
              <a:t>автора.</a:t>
            </a:r>
            <a:endParaRPr sz="2800" dirty="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sz="2800" spc="-10" dirty="0">
                <a:latin typeface="Century Gothic"/>
                <a:cs typeface="Century Gothic"/>
              </a:rPr>
              <a:t>ORCID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-</a:t>
            </a:r>
            <a:r>
              <a:rPr sz="2800" spc="-2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метод</a:t>
            </a:r>
            <a:r>
              <a:rPr sz="2800" spc="1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увязки </a:t>
            </a:r>
            <a:r>
              <a:rPr sz="2800" spc="-76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идентификаторов </a:t>
            </a:r>
            <a:r>
              <a:rPr sz="280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на</a:t>
            </a:r>
            <a:r>
              <a:rPr sz="2800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разных </a:t>
            </a:r>
            <a:r>
              <a:rPr sz="2800" spc="-5" dirty="0">
                <a:latin typeface="Century Gothic"/>
                <a:cs typeface="Century Gothic"/>
              </a:rPr>
              <a:t> </a:t>
            </a:r>
            <a:r>
              <a:rPr sz="2800" spc="-10" dirty="0">
                <a:latin typeface="Century Gothic"/>
                <a:cs typeface="Century Gothic"/>
              </a:rPr>
              <a:t>платформах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6186" y="3734180"/>
            <a:ext cx="34353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entury Gothic"/>
                <a:cs typeface="Century Gothic"/>
                <a:hlinkClick r:id="rId3"/>
              </a:rPr>
              <a:t>http://orcid.org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3036" y="797813"/>
            <a:ext cx="309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>
                <a:solidFill>
                  <a:srgbClr val="FDFFFF"/>
                </a:solidFill>
                <a:latin typeface="Arial"/>
                <a:cs typeface="Arial"/>
              </a:rPr>
              <a:t>14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0800" y="1676400"/>
            <a:ext cx="44786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Сегодня</a:t>
            </a:r>
            <a:r>
              <a:rPr spc="-40" dirty="0"/>
              <a:t> </a:t>
            </a:r>
            <a:r>
              <a:rPr b="1" spc="-5" dirty="0">
                <a:latin typeface="Century Gothic"/>
                <a:cs typeface="Century Gothic"/>
              </a:rPr>
              <a:t>автор</a:t>
            </a:r>
            <a:r>
              <a:rPr b="1" spc="-10" dirty="0">
                <a:latin typeface="Century Gothic"/>
                <a:cs typeface="Century Gothic"/>
              </a:rPr>
              <a:t> </a:t>
            </a:r>
            <a:r>
              <a:rPr spc="-5" dirty="0"/>
              <a:t>контролирует </a:t>
            </a:r>
            <a:r>
              <a:rPr spc="-650" dirty="0"/>
              <a:t> </a:t>
            </a:r>
            <a:r>
              <a:rPr spc="-5" dirty="0"/>
              <a:t>данные</a:t>
            </a:r>
            <a:r>
              <a:rPr spc="-10" dirty="0"/>
              <a:t> </a:t>
            </a:r>
            <a:r>
              <a:rPr dirty="0"/>
              <a:t>в</a:t>
            </a:r>
            <a:r>
              <a:rPr spc="-5" dirty="0"/>
              <a:t> </a:t>
            </a:r>
            <a:r>
              <a:rPr dirty="0"/>
              <a:t>своих</a:t>
            </a:r>
            <a:r>
              <a:rPr spc="-15" dirty="0"/>
              <a:t> </a:t>
            </a:r>
            <a:r>
              <a:rPr spc="-10" dirty="0"/>
              <a:t>профилях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3036" y="799338"/>
            <a:ext cx="309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5" dirty="0">
                <a:solidFill>
                  <a:srgbClr val="FDFFFF"/>
                </a:solidFill>
                <a:latin typeface="Century Gothic"/>
                <a:cs typeface="Century Gothic"/>
              </a:rPr>
              <a:t>15</a:t>
            </a:r>
            <a:endParaRPr sz="2000" dirty="0">
              <a:latin typeface="Century Gothic"/>
              <a:cs typeface="Century Gothic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51376" y="2709672"/>
            <a:ext cx="5504687" cy="32720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1904" y="675354"/>
            <a:ext cx="31750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Обратная</a:t>
            </a:r>
            <a:r>
              <a:rPr sz="3200" spc="-70" dirty="0"/>
              <a:t> </a:t>
            </a:r>
            <a:r>
              <a:rPr sz="3200" dirty="0"/>
              <a:t>связь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90800" y="1362043"/>
            <a:ext cx="813815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8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1800" dirty="0">
                <a:solidFill>
                  <a:srgbClr val="A42F0F"/>
                </a:solidFill>
                <a:latin typeface="Times New Roman"/>
                <a:cs typeface="Times New Roman"/>
              </a:rPr>
              <a:t>	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Возможность</a:t>
            </a:r>
            <a:r>
              <a:rPr sz="1800" spc="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получить полную</a:t>
            </a:r>
            <a:r>
              <a:rPr sz="1800" spc="-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информацию</a:t>
            </a:r>
            <a:r>
              <a:rPr sz="1800" spc="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при</a:t>
            </a:r>
            <a:r>
              <a:rPr sz="1800" spc="-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знании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 одного</a:t>
            </a:r>
            <a:r>
              <a:rPr sz="1800" spc="-2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из</a:t>
            </a:r>
            <a:endParaRPr sz="1800" dirty="0">
              <a:latin typeface="Century Gothic"/>
              <a:cs typeface="Century Gothic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404040"/>
                </a:solidFill>
                <a:latin typeface="Century Gothic"/>
                <a:cs typeface="Century Gothic"/>
              </a:rPr>
              <a:t>профилей</a:t>
            </a:r>
            <a:r>
              <a:rPr sz="1800" spc="2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или</a:t>
            </a:r>
            <a:r>
              <a:rPr sz="1800" spc="2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на</a:t>
            </a:r>
            <a:r>
              <a:rPr sz="1800" spc="-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основе</a:t>
            </a:r>
            <a:r>
              <a:rPr sz="1800" spc="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данных</a:t>
            </a:r>
            <a:r>
              <a:rPr sz="1800" spc="-2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об</a:t>
            </a:r>
            <a:r>
              <a:rPr sz="1800" spc="-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авторе</a:t>
            </a:r>
            <a:r>
              <a:rPr sz="1800" spc="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в</a:t>
            </a:r>
            <a:r>
              <a:rPr sz="1800" spc="50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entury Gothic"/>
                <a:cs typeface="Century Gothic"/>
              </a:rPr>
              <a:t>публикации!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3036" y="797813"/>
            <a:ext cx="30924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>
                <a:solidFill>
                  <a:srgbClr val="FDFFFF"/>
                </a:solidFill>
                <a:latin typeface="Arial"/>
                <a:cs typeface="Arial"/>
              </a:rPr>
              <a:t>16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56455" y="2097023"/>
            <a:ext cx="3994785" cy="4101465"/>
            <a:chOff x="5056455" y="2097023"/>
            <a:chExt cx="3994785" cy="4101465"/>
          </a:xfrm>
        </p:grpSpPr>
        <p:sp>
          <p:nvSpPr>
            <p:cNvPr id="7" name="object 7"/>
            <p:cNvSpPr/>
            <p:nvPr/>
          </p:nvSpPr>
          <p:spPr>
            <a:xfrm>
              <a:off x="5056455" y="2322194"/>
              <a:ext cx="3994785" cy="3876675"/>
            </a:xfrm>
            <a:custGeom>
              <a:avLst/>
              <a:gdLst/>
              <a:ahLst/>
              <a:cxnLst/>
              <a:rect l="l" t="t" r="r" b="b"/>
              <a:pathLst>
                <a:path w="3994784" h="3876675">
                  <a:moveTo>
                    <a:pt x="2670097" y="0"/>
                  </a:moveTo>
                  <a:lnTo>
                    <a:pt x="2590722" y="221614"/>
                  </a:lnTo>
                  <a:lnTo>
                    <a:pt x="2638428" y="239455"/>
                  </a:lnTo>
                  <a:lnTo>
                    <a:pt x="2685519" y="258632"/>
                  </a:lnTo>
                  <a:lnTo>
                    <a:pt x="2731967" y="279128"/>
                  </a:lnTo>
                  <a:lnTo>
                    <a:pt x="2777747" y="300926"/>
                  </a:lnTo>
                  <a:lnTo>
                    <a:pt x="2822834" y="324006"/>
                  </a:lnTo>
                  <a:lnTo>
                    <a:pt x="2867201" y="348351"/>
                  </a:lnTo>
                  <a:lnTo>
                    <a:pt x="2910822" y="373944"/>
                  </a:lnTo>
                  <a:lnTo>
                    <a:pt x="2953672" y="400766"/>
                  </a:lnTo>
                  <a:lnTo>
                    <a:pt x="2995725" y="428799"/>
                  </a:lnTo>
                  <a:lnTo>
                    <a:pt x="3036954" y="458026"/>
                  </a:lnTo>
                  <a:lnTo>
                    <a:pt x="3077335" y="488429"/>
                  </a:lnTo>
                  <a:lnTo>
                    <a:pt x="3116841" y="519989"/>
                  </a:lnTo>
                  <a:lnTo>
                    <a:pt x="3155445" y="552690"/>
                  </a:lnTo>
                  <a:lnTo>
                    <a:pt x="3193124" y="586512"/>
                  </a:lnTo>
                  <a:lnTo>
                    <a:pt x="3229849" y="621438"/>
                  </a:lnTo>
                  <a:lnTo>
                    <a:pt x="3265597" y="657451"/>
                  </a:lnTo>
                  <a:lnTo>
                    <a:pt x="3300340" y="694531"/>
                  </a:lnTo>
                  <a:lnTo>
                    <a:pt x="3334053" y="732663"/>
                  </a:lnTo>
                  <a:lnTo>
                    <a:pt x="3365141" y="769870"/>
                  </a:lnTo>
                  <a:lnTo>
                    <a:pt x="3395033" y="807676"/>
                  </a:lnTo>
                  <a:lnTo>
                    <a:pt x="3423731" y="846058"/>
                  </a:lnTo>
                  <a:lnTo>
                    <a:pt x="3451237" y="884991"/>
                  </a:lnTo>
                  <a:lnTo>
                    <a:pt x="3477553" y="924453"/>
                  </a:lnTo>
                  <a:lnTo>
                    <a:pt x="3502680" y="964419"/>
                  </a:lnTo>
                  <a:lnTo>
                    <a:pt x="3526620" y="1004865"/>
                  </a:lnTo>
                  <a:lnTo>
                    <a:pt x="3549376" y="1045769"/>
                  </a:lnTo>
                  <a:lnTo>
                    <a:pt x="3570948" y="1087106"/>
                  </a:lnTo>
                  <a:lnTo>
                    <a:pt x="3591339" y="1128853"/>
                  </a:lnTo>
                  <a:lnTo>
                    <a:pt x="3610550" y="1170986"/>
                  </a:lnTo>
                  <a:lnTo>
                    <a:pt x="3628584" y="1213481"/>
                  </a:lnTo>
                  <a:lnTo>
                    <a:pt x="3645442" y="1256316"/>
                  </a:lnTo>
                  <a:lnTo>
                    <a:pt x="3661126" y="1299465"/>
                  </a:lnTo>
                  <a:lnTo>
                    <a:pt x="3675637" y="1342905"/>
                  </a:lnTo>
                  <a:lnTo>
                    <a:pt x="3688978" y="1386614"/>
                  </a:lnTo>
                  <a:lnTo>
                    <a:pt x="3701151" y="1430566"/>
                  </a:lnTo>
                  <a:lnTo>
                    <a:pt x="3712156" y="1474739"/>
                  </a:lnTo>
                  <a:lnTo>
                    <a:pt x="3721997" y="1519109"/>
                  </a:lnTo>
                  <a:lnTo>
                    <a:pt x="3730674" y="1563652"/>
                  </a:lnTo>
                  <a:lnTo>
                    <a:pt x="3738190" y="1608344"/>
                  </a:lnTo>
                  <a:lnTo>
                    <a:pt x="3744546" y="1653162"/>
                  </a:lnTo>
                  <a:lnTo>
                    <a:pt x="3749744" y="1698082"/>
                  </a:lnTo>
                  <a:lnTo>
                    <a:pt x="3753787" y="1743081"/>
                  </a:lnTo>
                  <a:lnTo>
                    <a:pt x="3756675" y="1788134"/>
                  </a:lnTo>
                  <a:lnTo>
                    <a:pt x="3758411" y="1833218"/>
                  </a:lnTo>
                  <a:lnTo>
                    <a:pt x="3758996" y="1878310"/>
                  </a:lnTo>
                  <a:lnTo>
                    <a:pt x="3758433" y="1923386"/>
                  </a:lnTo>
                  <a:lnTo>
                    <a:pt x="3756723" y="1968422"/>
                  </a:lnTo>
                  <a:lnTo>
                    <a:pt x="3753867" y="2013394"/>
                  </a:lnTo>
                  <a:lnTo>
                    <a:pt x="3749869" y="2058279"/>
                  </a:lnTo>
                  <a:lnTo>
                    <a:pt x="3744728" y="2103053"/>
                  </a:lnTo>
                  <a:lnTo>
                    <a:pt x="3738448" y="2147693"/>
                  </a:lnTo>
                  <a:lnTo>
                    <a:pt x="3731030" y="2192174"/>
                  </a:lnTo>
                  <a:lnTo>
                    <a:pt x="3722476" y="2236474"/>
                  </a:lnTo>
                  <a:lnTo>
                    <a:pt x="3712788" y="2280568"/>
                  </a:lnTo>
                  <a:lnTo>
                    <a:pt x="3701968" y="2324433"/>
                  </a:lnTo>
                  <a:lnTo>
                    <a:pt x="3690016" y="2368045"/>
                  </a:lnTo>
                  <a:lnTo>
                    <a:pt x="3676936" y="2411380"/>
                  </a:lnTo>
                  <a:lnTo>
                    <a:pt x="3662729" y="2454416"/>
                  </a:lnTo>
                  <a:lnTo>
                    <a:pt x="3647396" y="2497127"/>
                  </a:lnTo>
                  <a:lnTo>
                    <a:pt x="3630941" y="2539491"/>
                  </a:lnTo>
                  <a:lnTo>
                    <a:pt x="3613363" y="2581484"/>
                  </a:lnTo>
                  <a:lnTo>
                    <a:pt x="3594666" y="2623082"/>
                  </a:lnTo>
                  <a:lnTo>
                    <a:pt x="3574851" y="2664261"/>
                  </a:lnTo>
                  <a:lnTo>
                    <a:pt x="3553919" y="2704998"/>
                  </a:lnTo>
                  <a:lnTo>
                    <a:pt x="3531874" y="2745270"/>
                  </a:lnTo>
                  <a:lnTo>
                    <a:pt x="3508715" y="2785052"/>
                  </a:lnTo>
                  <a:lnTo>
                    <a:pt x="3484446" y="2824320"/>
                  </a:lnTo>
                  <a:lnTo>
                    <a:pt x="3459069" y="2863052"/>
                  </a:lnTo>
                  <a:lnTo>
                    <a:pt x="3432583" y="2901224"/>
                  </a:lnTo>
                  <a:lnTo>
                    <a:pt x="3404993" y="2938811"/>
                  </a:lnTo>
                  <a:lnTo>
                    <a:pt x="3376299" y="2975790"/>
                  </a:lnTo>
                  <a:lnTo>
                    <a:pt x="3346504" y="3012138"/>
                  </a:lnTo>
                  <a:lnTo>
                    <a:pt x="3315608" y="3047831"/>
                  </a:lnTo>
                  <a:lnTo>
                    <a:pt x="3283615" y="3082845"/>
                  </a:lnTo>
                  <a:lnTo>
                    <a:pt x="3250525" y="3117157"/>
                  </a:lnTo>
                  <a:lnTo>
                    <a:pt x="3216341" y="3150742"/>
                  </a:lnTo>
                  <a:lnTo>
                    <a:pt x="3181064" y="3183577"/>
                  </a:lnTo>
                  <a:lnTo>
                    <a:pt x="3144696" y="3215640"/>
                  </a:lnTo>
                  <a:lnTo>
                    <a:pt x="3107476" y="3246708"/>
                  </a:lnTo>
                  <a:lnTo>
                    <a:pt x="3069656" y="3276582"/>
                  </a:lnTo>
                  <a:lnTo>
                    <a:pt x="3031261" y="3305262"/>
                  </a:lnTo>
                  <a:lnTo>
                    <a:pt x="2992313" y="3332751"/>
                  </a:lnTo>
                  <a:lnTo>
                    <a:pt x="2952837" y="3359051"/>
                  </a:lnTo>
                  <a:lnTo>
                    <a:pt x="2912856" y="3384162"/>
                  </a:lnTo>
                  <a:lnTo>
                    <a:pt x="2872395" y="3408088"/>
                  </a:lnTo>
                  <a:lnTo>
                    <a:pt x="2831475" y="3430829"/>
                  </a:lnTo>
                  <a:lnTo>
                    <a:pt x="2790122" y="3452388"/>
                  </a:lnTo>
                  <a:lnTo>
                    <a:pt x="2748359" y="3472766"/>
                  </a:lnTo>
                  <a:lnTo>
                    <a:pt x="2706210" y="3491965"/>
                  </a:lnTo>
                  <a:lnTo>
                    <a:pt x="2663698" y="3509988"/>
                  </a:lnTo>
                  <a:lnTo>
                    <a:pt x="2620847" y="3526835"/>
                  </a:lnTo>
                  <a:lnTo>
                    <a:pt x="2577681" y="3542509"/>
                  </a:lnTo>
                  <a:lnTo>
                    <a:pt x="2534223" y="3557011"/>
                  </a:lnTo>
                  <a:lnTo>
                    <a:pt x="2490497" y="3570344"/>
                  </a:lnTo>
                  <a:lnTo>
                    <a:pt x="2446527" y="3582508"/>
                  </a:lnTo>
                  <a:lnTo>
                    <a:pt x="2402336" y="3593507"/>
                  </a:lnTo>
                  <a:lnTo>
                    <a:pt x="2357948" y="3603341"/>
                  </a:lnTo>
                  <a:lnTo>
                    <a:pt x="2313387" y="3612012"/>
                  </a:lnTo>
                  <a:lnTo>
                    <a:pt x="2268676" y="3619523"/>
                  </a:lnTo>
                  <a:lnTo>
                    <a:pt x="2223840" y="3625875"/>
                  </a:lnTo>
                  <a:lnTo>
                    <a:pt x="2178901" y="3631069"/>
                  </a:lnTo>
                  <a:lnTo>
                    <a:pt x="2133884" y="3635108"/>
                  </a:lnTo>
                  <a:lnTo>
                    <a:pt x="2088811" y="3637994"/>
                  </a:lnTo>
                  <a:lnTo>
                    <a:pt x="2043708" y="3639728"/>
                  </a:lnTo>
                  <a:lnTo>
                    <a:pt x="1998597" y="3640312"/>
                  </a:lnTo>
                  <a:lnTo>
                    <a:pt x="1953503" y="3639748"/>
                  </a:lnTo>
                  <a:lnTo>
                    <a:pt x="1908448" y="3638037"/>
                  </a:lnTo>
                  <a:lnTo>
                    <a:pt x="1863456" y="3635182"/>
                  </a:lnTo>
                  <a:lnTo>
                    <a:pt x="1818552" y="3631185"/>
                  </a:lnTo>
                  <a:lnTo>
                    <a:pt x="1773759" y="3626046"/>
                  </a:lnTo>
                  <a:lnTo>
                    <a:pt x="1729100" y="3619768"/>
                  </a:lnTo>
                  <a:lnTo>
                    <a:pt x="1684600" y="3612353"/>
                  </a:lnTo>
                  <a:lnTo>
                    <a:pt x="1640282" y="3603803"/>
                  </a:lnTo>
                  <a:lnTo>
                    <a:pt x="1596169" y="3594119"/>
                  </a:lnTo>
                  <a:lnTo>
                    <a:pt x="1552285" y="3583303"/>
                  </a:lnTo>
                  <a:lnTo>
                    <a:pt x="1508654" y="3571357"/>
                  </a:lnTo>
                  <a:lnTo>
                    <a:pt x="1465300" y="3558282"/>
                  </a:lnTo>
                  <a:lnTo>
                    <a:pt x="1422247" y="3544081"/>
                  </a:lnTo>
                  <a:lnTo>
                    <a:pt x="1379517" y="3528756"/>
                  </a:lnTo>
                  <a:lnTo>
                    <a:pt x="1337135" y="3512307"/>
                  </a:lnTo>
                  <a:lnTo>
                    <a:pt x="1295124" y="3494738"/>
                  </a:lnTo>
                  <a:lnTo>
                    <a:pt x="1253508" y="3476049"/>
                  </a:lnTo>
                  <a:lnTo>
                    <a:pt x="1212312" y="3456243"/>
                  </a:lnTo>
                  <a:lnTo>
                    <a:pt x="1171557" y="3435321"/>
                  </a:lnTo>
                  <a:lnTo>
                    <a:pt x="1131268" y="3413285"/>
                  </a:lnTo>
                  <a:lnTo>
                    <a:pt x="1091470" y="3390137"/>
                  </a:lnTo>
                  <a:lnTo>
                    <a:pt x="1052184" y="3365880"/>
                  </a:lnTo>
                  <a:lnTo>
                    <a:pt x="1013436" y="3340513"/>
                  </a:lnTo>
                  <a:lnTo>
                    <a:pt x="975248" y="3314040"/>
                  </a:lnTo>
                  <a:lnTo>
                    <a:pt x="937645" y="3286462"/>
                  </a:lnTo>
                  <a:lnTo>
                    <a:pt x="900651" y="3257781"/>
                  </a:lnTo>
                  <a:lnTo>
                    <a:pt x="864287" y="3227999"/>
                  </a:lnTo>
                  <a:lnTo>
                    <a:pt x="828580" y="3197118"/>
                  </a:lnTo>
                  <a:lnTo>
                    <a:pt x="793551" y="3165139"/>
                  </a:lnTo>
                  <a:lnTo>
                    <a:pt x="759226" y="3132064"/>
                  </a:lnTo>
                  <a:lnTo>
                    <a:pt x="725627" y="3097895"/>
                  </a:lnTo>
                  <a:lnTo>
                    <a:pt x="692778" y="3062634"/>
                  </a:lnTo>
                  <a:lnTo>
                    <a:pt x="660703" y="3026282"/>
                  </a:lnTo>
                  <a:lnTo>
                    <a:pt x="629615" y="2989075"/>
                  </a:lnTo>
                  <a:lnTo>
                    <a:pt x="599723" y="2951269"/>
                  </a:lnTo>
                  <a:lnTo>
                    <a:pt x="571024" y="2912887"/>
                  </a:lnTo>
                  <a:lnTo>
                    <a:pt x="543518" y="2873954"/>
                  </a:lnTo>
                  <a:lnTo>
                    <a:pt x="517203" y="2834492"/>
                  </a:lnTo>
                  <a:lnTo>
                    <a:pt x="492076" y="2794526"/>
                  </a:lnTo>
                  <a:lnTo>
                    <a:pt x="468135" y="2754080"/>
                  </a:lnTo>
                  <a:lnTo>
                    <a:pt x="445380" y="2713176"/>
                  </a:lnTo>
                  <a:lnTo>
                    <a:pt x="423808" y="2671839"/>
                  </a:lnTo>
                  <a:lnTo>
                    <a:pt x="403417" y="2630092"/>
                  </a:lnTo>
                  <a:lnTo>
                    <a:pt x="384205" y="2587959"/>
                  </a:lnTo>
                  <a:lnTo>
                    <a:pt x="366172" y="2545464"/>
                  </a:lnTo>
                  <a:lnTo>
                    <a:pt x="349314" y="2502629"/>
                  </a:lnTo>
                  <a:lnTo>
                    <a:pt x="333630" y="2459480"/>
                  </a:lnTo>
                  <a:lnTo>
                    <a:pt x="319119" y="2416040"/>
                  </a:lnTo>
                  <a:lnTo>
                    <a:pt x="305778" y="2372331"/>
                  </a:lnTo>
                  <a:lnTo>
                    <a:pt x="293605" y="2328379"/>
                  </a:lnTo>
                  <a:lnTo>
                    <a:pt x="282600" y="2284206"/>
                  </a:lnTo>
                  <a:lnTo>
                    <a:pt x="272759" y="2239836"/>
                  </a:lnTo>
                  <a:lnTo>
                    <a:pt x="264082" y="2195293"/>
                  </a:lnTo>
                  <a:lnTo>
                    <a:pt x="256566" y="2150601"/>
                  </a:lnTo>
                  <a:lnTo>
                    <a:pt x="250210" y="2105783"/>
                  </a:lnTo>
                  <a:lnTo>
                    <a:pt x="245011" y="2060863"/>
                  </a:lnTo>
                  <a:lnTo>
                    <a:pt x="240969" y="2015864"/>
                  </a:lnTo>
                  <a:lnTo>
                    <a:pt x="238081" y="1970811"/>
                  </a:lnTo>
                  <a:lnTo>
                    <a:pt x="236345" y="1925727"/>
                  </a:lnTo>
                  <a:lnTo>
                    <a:pt x="235759" y="1880635"/>
                  </a:lnTo>
                  <a:lnTo>
                    <a:pt x="236323" y="1835559"/>
                  </a:lnTo>
                  <a:lnTo>
                    <a:pt x="238033" y="1790523"/>
                  </a:lnTo>
                  <a:lnTo>
                    <a:pt x="240889" y="1745551"/>
                  </a:lnTo>
                  <a:lnTo>
                    <a:pt x="244887" y="1700666"/>
                  </a:lnTo>
                  <a:lnTo>
                    <a:pt x="250028" y="1655892"/>
                  </a:lnTo>
                  <a:lnTo>
                    <a:pt x="256308" y="1611252"/>
                  </a:lnTo>
                  <a:lnTo>
                    <a:pt x="263725" y="1566771"/>
                  </a:lnTo>
                  <a:lnTo>
                    <a:pt x="272279" y="1522471"/>
                  </a:lnTo>
                  <a:lnTo>
                    <a:pt x="281968" y="1478377"/>
                  </a:lnTo>
                  <a:lnTo>
                    <a:pt x="292788" y="1434512"/>
                  </a:lnTo>
                  <a:lnTo>
                    <a:pt x="304740" y="1390900"/>
                  </a:lnTo>
                  <a:lnTo>
                    <a:pt x="317820" y="1347565"/>
                  </a:lnTo>
                  <a:lnTo>
                    <a:pt x="332027" y="1304529"/>
                  </a:lnTo>
                  <a:lnTo>
                    <a:pt x="347359" y="1261818"/>
                  </a:lnTo>
                  <a:lnTo>
                    <a:pt x="363815" y="1219454"/>
                  </a:lnTo>
                  <a:lnTo>
                    <a:pt x="381393" y="1177461"/>
                  </a:lnTo>
                  <a:lnTo>
                    <a:pt x="400090" y="1135863"/>
                  </a:lnTo>
                  <a:lnTo>
                    <a:pt x="419905" y="1094684"/>
                  </a:lnTo>
                  <a:lnTo>
                    <a:pt x="440836" y="1053947"/>
                  </a:lnTo>
                  <a:lnTo>
                    <a:pt x="462882" y="1013675"/>
                  </a:lnTo>
                  <a:lnTo>
                    <a:pt x="486040" y="973893"/>
                  </a:lnTo>
                  <a:lnTo>
                    <a:pt x="510309" y="934625"/>
                  </a:lnTo>
                  <a:lnTo>
                    <a:pt x="535687" y="895893"/>
                  </a:lnTo>
                  <a:lnTo>
                    <a:pt x="562172" y="857721"/>
                  </a:lnTo>
                  <a:lnTo>
                    <a:pt x="589763" y="820134"/>
                  </a:lnTo>
                  <a:lnTo>
                    <a:pt x="618457" y="783155"/>
                  </a:lnTo>
                  <a:lnTo>
                    <a:pt x="648252" y="746807"/>
                  </a:lnTo>
                  <a:lnTo>
                    <a:pt x="679148" y="711114"/>
                  </a:lnTo>
                  <a:lnTo>
                    <a:pt x="711141" y="676100"/>
                  </a:lnTo>
                  <a:lnTo>
                    <a:pt x="744231" y="641788"/>
                  </a:lnTo>
                  <a:lnTo>
                    <a:pt x="778415" y="608203"/>
                  </a:lnTo>
                  <a:lnTo>
                    <a:pt x="813692" y="575368"/>
                  </a:lnTo>
                  <a:lnTo>
                    <a:pt x="850060" y="543305"/>
                  </a:lnTo>
                  <a:lnTo>
                    <a:pt x="922069" y="646938"/>
                  </a:lnTo>
                  <a:lnTo>
                    <a:pt x="926006" y="336168"/>
                  </a:lnTo>
                  <a:lnTo>
                    <a:pt x="643177" y="245363"/>
                  </a:lnTo>
                  <a:lnTo>
                    <a:pt x="715186" y="349122"/>
                  </a:lnTo>
                  <a:lnTo>
                    <a:pt x="676772" y="382115"/>
                  </a:lnTo>
                  <a:lnTo>
                    <a:pt x="639264" y="416019"/>
                  </a:lnTo>
                  <a:lnTo>
                    <a:pt x="602675" y="450815"/>
                  </a:lnTo>
                  <a:lnTo>
                    <a:pt x="567019" y="486482"/>
                  </a:lnTo>
                  <a:lnTo>
                    <a:pt x="532310" y="523002"/>
                  </a:lnTo>
                  <a:lnTo>
                    <a:pt x="498563" y="560353"/>
                  </a:lnTo>
                  <a:lnTo>
                    <a:pt x="465791" y="598518"/>
                  </a:lnTo>
                  <a:lnTo>
                    <a:pt x="434007" y="637474"/>
                  </a:lnTo>
                  <a:lnTo>
                    <a:pt x="403227" y="677203"/>
                  </a:lnTo>
                  <a:lnTo>
                    <a:pt x="373463" y="717686"/>
                  </a:lnTo>
                  <a:lnTo>
                    <a:pt x="344730" y="758901"/>
                  </a:lnTo>
                  <a:lnTo>
                    <a:pt x="317041" y="800829"/>
                  </a:lnTo>
                  <a:lnTo>
                    <a:pt x="290411" y="843451"/>
                  </a:lnTo>
                  <a:lnTo>
                    <a:pt x="264853" y="886746"/>
                  </a:lnTo>
                  <a:lnTo>
                    <a:pt x="240382" y="930695"/>
                  </a:lnTo>
                  <a:lnTo>
                    <a:pt x="217010" y="975278"/>
                  </a:lnTo>
                  <a:lnTo>
                    <a:pt x="194753" y="1020475"/>
                  </a:lnTo>
                  <a:lnTo>
                    <a:pt x="173624" y="1066267"/>
                  </a:lnTo>
                  <a:lnTo>
                    <a:pt x="153636" y="1112632"/>
                  </a:lnTo>
                  <a:lnTo>
                    <a:pt x="134805" y="1159553"/>
                  </a:lnTo>
                  <a:lnTo>
                    <a:pt x="117143" y="1207007"/>
                  </a:lnTo>
                  <a:lnTo>
                    <a:pt x="101345" y="1252865"/>
                  </a:lnTo>
                  <a:lnTo>
                    <a:pt x="86722" y="1298842"/>
                  </a:lnTo>
                  <a:lnTo>
                    <a:pt x="73267" y="1344922"/>
                  </a:lnTo>
                  <a:lnTo>
                    <a:pt x="60971" y="1391087"/>
                  </a:lnTo>
                  <a:lnTo>
                    <a:pt x="49827" y="1437321"/>
                  </a:lnTo>
                  <a:lnTo>
                    <a:pt x="39828" y="1483607"/>
                  </a:lnTo>
                  <a:lnTo>
                    <a:pt x="30964" y="1529928"/>
                  </a:lnTo>
                  <a:lnTo>
                    <a:pt x="23228" y="1576269"/>
                  </a:lnTo>
                  <a:lnTo>
                    <a:pt x="16612" y="1622611"/>
                  </a:lnTo>
                  <a:lnTo>
                    <a:pt x="11109" y="1668939"/>
                  </a:lnTo>
                  <a:lnTo>
                    <a:pt x="6710" y="1715235"/>
                  </a:lnTo>
                  <a:lnTo>
                    <a:pt x="3407" y="1761484"/>
                  </a:lnTo>
                  <a:lnTo>
                    <a:pt x="1193" y="1807667"/>
                  </a:lnTo>
                  <a:lnTo>
                    <a:pt x="60" y="1853770"/>
                  </a:lnTo>
                  <a:lnTo>
                    <a:pt x="0" y="1899773"/>
                  </a:lnTo>
                  <a:lnTo>
                    <a:pt x="1004" y="1945662"/>
                  </a:lnTo>
                  <a:lnTo>
                    <a:pt x="3065" y="1991420"/>
                  </a:lnTo>
                  <a:lnTo>
                    <a:pt x="6176" y="2037029"/>
                  </a:lnTo>
                  <a:lnTo>
                    <a:pt x="10327" y="2082473"/>
                  </a:lnTo>
                  <a:lnTo>
                    <a:pt x="15512" y="2127735"/>
                  </a:lnTo>
                  <a:lnTo>
                    <a:pt x="21722" y="2172799"/>
                  </a:lnTo>
                  <a:lnTo>
                    <a:pt x="28950" y="2217647"/>
                  </a:lnTo>
                  <a:lnTo>
                    <a:pt x="37187" y="2262264"/>
                  </a:lnTo>
                  <a:lnTo>
                    <a:pt x="46426" y="2306632"/>
                  </a:lnTo>
                  <a:lnTo>
                    <a:pt x="56658" y="2350734"/>
                  </a:lnTo>
                  <a:lnTo>
                    <a:pt x="67877" y="2394555"/>
                  </a:lnTo>
                  <a:lnTo>
                    <a:pt x="80073" y="2438077"/>
                  </a:lnTo>
                  <a:lnTo>
                    <a:pt x="93240" y="2481283"/>
                  </a:lnTo>
                  <a:lnTo>
                    <a:pt x="107369" y="2524157"/>
                  </a:lnTo>
                  <a:lnTo>
                    <a:pt x="122452" y="2566682"/>
                  </a:lnTo>
                  <a:lnTo>
                    <a:pt x="138481" y="2608842"/>
                  </a:lnTo>
                  <a:lnTo>
                    <a:pt x="155449" y="2650619"/>
                  </a:lnTo>
                  <a:lnTo>
                    <a:pt x="173347" y="2691998"/>
                  </a:lnTo>
                  <a:lnTo>
                    <a:pt x="192168" y="2732960"/>
                  </a:lnTo>
                  <a:lnTo>
                    <a:pt x="211904" y="2773490"/>
                  </a:lnTo>
                  <a:lnTo>
                    <a:pt x="232547" y="2813571"/>
                  </a:lnTo>
                  <a:lnTo>
                    <a:pt x="254088" y="2853186"/>
                  </a:lnTo>
                  <a:lnTo>
                    <a:pt x="276521" y="2892318"/>
                  </a:lnTo>
                  <a:lnTo>
                    <a:pt x="299837" y="2930951"/>
                  </a:lnTo>
                  <a:lnTo>
                    <a:pt x="324028" y="2969069"/>
                  </a:lnTo>
                  <a:lnTo>
                    <a:pt x="349086" y="3006653"/>
                  </a:lnTo>
                  <a:lnTo>
                    <a:pt x="375004" y="3043688"/>
                  </a:lnTo>
                  <a:lnTo>
                    <a:pt x="401774" y="3080156"/>
                  </a:lnTo>
                  <a:lnTo>
                    <a:pt x="429387" y="3116042"/>
                  </a:lnTo>
                  <a:lnTo>
                    <a:pt x="457836" y="3151328"/>
                  </a:lnTo>
                  <a:lnTo>
                    <a:pt x="487112" y="3185998"/>
                  </a:lnTo>
                  <a:lnTo>
                    <a:pt x="517209" y="3220035"/>
                  </a:lnTo>
                  <a:lnTo>
                    <a:pt x="548118" y="3253422"/>
                  </a:lnTo>
                  <a:lnTo>
                    <a:pt x="579831" y="3286143"/>
                  </a:lnTo>
                  <a:lnTo>
                    <a:pt x="612340" y="3318180"/>
                  </a:lnTo>
                  <a:lnTo>
                    <a:pt x="645638" y="3349518"/>
                  </a:lnTo>
                  <a:lnTo>
                    <a:pt x="679716" y="3380139"/>
                  </a:lnTo>
                  <a:lnTo>
                    <a:pt x="714566" y="3410027"/>
                  </a:lnTo>
                  <a:lnTo>
                    <a:pt x="750181" y="3439165"/>
                  </a:lnTo>
                  <a:lnTo>
                    <a:pt x="786553" y="3467536"/>
                  </a:lnTo>
                  <a:lnTo>
                    <a:pt x="823674" y="3495123"/>
                  </a:lnTo>
                  <a:lnTo>
                    <a:pt x="861536" y="3521911"/>
                  </a:lnTo>
                  <a:lnTo>
                    <a:pt x="900131" y="3547882"/>
                  </a:lnTo>
                  <a:lnTo>
                    <a:pt x="939451" y="3573019"/>
                  </a:lnTo>
                  <a:lnTo>
                    <a:pt x="979488" y="3597305"/>
                  </a:lnTo>
                  <a:lnTo>
                    <a:pt x="1020234" y="3620725"/>
                  </a:lnTo>
                  <a:lnTo>
                    <a:pt x="1061683" y="3643261"/>
                  </a:lnTo>
                  <a:lnTo>
                    <a:pt x="1103824" y="3664897"/>
                  </a:lnTo>
                  <a:lnTo>
                    <a:pt x="1146651" y="3685615"/>
                  </a:lnTo>
                  <a:lnTo>
                    <a:pt x="1190156" y="3705400"/>
                  </a:lnTo>
                  <a:lnTo>
                    <a:pt x="1234331" y="3724234"/>
                  </a:lnTo>
                  <a:lnTo>
                    <a:pt x="1279168" y="3742101"/>
                  </a:lnTo>
                  <a:lnTo>
                    <a:pt x="1324659" y="3758984"/>
                  </a:lnTo>
                  <a:lnTo>
                    <a:pt x="1370539" y="3774778"/>
                  </a:lnTo>
                  <a:lnTo>
                    <a:pt x="1416538" y="3789397"/>
                  </a:lnTo>
                  <a:lnTo>
                    <a:pt x="1462640" y="3802849"/>
                  </a:lnTo>
                  <a:lnTo>
                    <a:pt x="1508827" y="3815142"/>
                  </a:lnTo>
                  <a:lnTo>
                    <a:pt x="1555082" y="3826283"/>
                  </a:lnTo>
                  <a:lnTo>
                    <a:pt x="1601390" y="3836280"/>
                  </a:lnTo>
                  <a:lnTo>
                    <a:pt x="1647733" y="3845142"/>
                  </a:lnTo>
                  <a:lnTo>
                    <a:pt x="1694094" y="3852875"/>
                  </a:lnTo>
                  <a:lnTo>
                    <a:pt x="1740458" y="3859489"/>
                  </a:lnTo>
                  <a:lnTo>
                    <a:pt x="1786806" y="3864991"/>
                  </a:lnTo>
                  <a:lnTo>
                    <a:pt x="1833124" y="3869389"/>
                  </a:lnTo>
                  <a:lnTo>
                    <a:pt x="1879392" y="3872691"/>
                  </a:lnTo>
                  <a:lnTo>
                    <a:pt x="1925596" y="3874904"/>
                  </a:lnTo>
                  <a:lnTo>
                    <a:pt x="1971718" y="3876037"/>
                  </a:lnTo>
                  <a:lnTo>
                    <a:pt x="2017742" y="3876098"/>
                  </a:lnTo>
                  <a:lnTo>
                    <a:pt x="2063651" y="3875094"/>
                  </a:lnTo>
                  <a:lnTo>
                    <a:pt x="2109428" y="3873033"/>
                  </a:lnTo>
                  <a:lnTo>
                    <a:pt x="2155056" y="3869923"/>
                  </a:lnTo>
                  <a:lnTo>
                    <a:pt x="2200519" y="3865773"/>
                  </a:lnTo>
                  <a:lnTo>
                    <a:pt x="2245800" y="3860590"/>
                  </a:lnTo>
                  <a:lnTo>
                    <a:pt x="2290882" y="3854381"/>
                  </a:lnTo>
                  <a:lnTo>
                    <a:pt x="2335749" y="3847156"/>
                  </a:lnTo>
                  <a:lnTo>
                    <a:pt x="2380383" y="3838921"/>
                  </a:lnTo>
                  <a:lnTo>
                    <a:pt x="2424769" y="3829685"/>
                  </a:lnTo>
                  <a:lnTo>
                    <a:pt x="2468890" y="3819455"/>
                  </a:lnTo>
                  <a:lnTo>
                    <a:pt x="2512727" y="3808240"/>
                  </a:lnTo>
                  <a:lnTo>
                    <a:pt x="2556266" y="3796048"/>
                  </a:lnTo>
                  <a:lnTo>
                    <a:pt x="2599490" y="3782885"/>
                  </a:lnTo>
                  <a:lnTo>
                    <a:pt x="2642380" y="3768761"/>
                  </a:lnTo>
                  <a:lnTo>
                    <a:pt x="2684922" y="3753683"/>
                  </a:lnTo>
                  <a:lnTo>
                    <a:pt x="2727098" y="3737658"/>
                  </a:lnTo>
                  <a:lnTo>
                    <a:pt x="2768891" y="3720696"/>
                  </a:lnTo>
                  <a:lnTo>
                    <a:pt x="2810285" y="3702803"/>
                  </a:lnTo>
                  <a:lnTo>
                    <a:pt x="2851262" y="3683989"/>
                  </a:lnTo>
                  <a:lnTo>
                    <a:pt x="2891807" y="3664259"/>
                  </a:lnTo>
                  <a:lnTo>
                    <a:pt x="2931903" y="3643623"/>
                  </a:lnTo>
                  <a:lnTo>
                    <a:pt x="2971532" y="3622089"/>
                  </a:lnTo>
                  <a:lnTo>
                    <a:pt x="3010679" y="3599664"/>
                  </a:lnTo>
                  <a:lnTo>
                    <a:pt x="3049326" y="3576356"/>
                  </a:lnTo>
                  <a:lnTo>
                    <a:pt x="3087456" y="3552173"/>
                  </a:lnTo>
                  <a:lnTo>
                    <a:pt x="3125054" y="3527123"/>
                  </a:lnTo>
                  <a:lnTo>
                    <a:pt x="3162102" y="3501215"/>
                  </a:lnTo>
                  <a:lnTo>
                    <a:pt x="3198583" y="3474454"/>
                  </a:lnTo>
                  <a:lnTo>
                    <a:pt x="3234481" y="3446851"/>
                  </a:lnTo>
                  <a:lnTo>
                    <a:pt x="3269779" y="3418412"/>
                  </a:lnTo>
                  <a:lnTo>
                    <a:pt x="3304461" y="3389146"/>
                  </a:lnTo>
                  <a:lnTo>
                    <a:pt x="3338509" y="3359061"/>
                  </a:lnTo>
                  <a:lnTo>
                    <a:pt x="3371907" y="3328163"/>
                  </a:lnTo>
                  <a:lnTo>
                    <a:pt x="3404638" y="3296462"/>
                  </a:lnTo>
                  <a:lnTo>
                    <a:pt x="3436686" y="3263965"/>
                  </a:lnTo>
                  <a:lnTo>
                    <a:pt x="3468034" y="3230680"/>
                  </a:lnTo>
                  <a:lnTo>
                    <a:pt x="3498665" y="3196615"/>
                  </a:lnTo>
                  <a:lnTo>
                    <a:pt x="3528562" y="3161778"/>
                  </a:lnTo>
                  <a:lnTo>
                    <a:pt x="3557708" y="3126177"/>
                  </a:lnTo>
                  <a:lnTo>
                    <a:pt x="3586088" y="3089819"/>
                  </a:lnTo>
                  <a:lnTo>
                    <a:pt x="3613684" y="3052713"/>
                  </a:lnTo>
                  <a:lnTo>
                    <a:pt x="3640479" y="3014866"/>
                  </a:lnTo>
                  <a:lnTo>
                    <a:pt x="3666457" y="2976287"/>
                  </a:lnTo>
                  <a:lnTo>
                    <a:pt x="3691601" y="2936983"/>
                  </a:lnTo>
                  <a:lnTo>
                    <a:pt x="3715895" y="2896962"/>
                  </a:lnTo>
                  <a:lnTo>
                    <a:pt x="3739321" y="2856232"/>
                  </a:lnTo>
                  <a:lnTo>
                    <a:pt x="3761863" y="2814801"/>
                  </a:lnTo>
                  <a:lnTo>
                    <a:pt x="3783504" y="2772677"/>
                  </a:lnTo>
                  <a:lnTo>
                    <a:pt x="3804228" y="2729868"/>
                  </a:lnTo>
                  <a:lnTo>
                    <a:pt x="3824017" y="2686382"/>
                  </a:lnTo>
                  <a:lnTo>
                    <a:pt x="3842856" y="2642226"/>
                  </a:lnTo>
                  <a:lnTo>
                    <a:pt x="3860727" y="2597408"/>
                  </a:lnTo>
                  <a:lnTo>
                    <a:pt x="3877613" y="2551937"/>
                  </a:lnTo>
                  <a:lnTo>
                    <a:pt x="3893411" y="2506080"/>
                  </a:lnTo>
                  <a:lnTo>
                    <a:pt x="3908034" y="2460103"/>
                  </a:lnTo>
                  <a:lnTo>
                    <a:pt x="3921489" y="2414023"/>
                  </a:lnTo>
                  <a:lnTo>
                    <a:pt x="3933785" y="2367858"/>
                  </a:lnTo>
                  <a:lnTo>
                    <a:pt x="3944928" y="2321624"/>
                  </a:lnTo>
                  <a:lnTo>
                    <a:pt x="3954928" y="2275338"/>
                  </a:lnTo>
                  <a:lnTo>
                    <a:pt x="3963792" y="2229016"/>
                  </a:lnTo>
                  <a:lnTo>
                    <a:pt x="3971528" y="2182676"/>
                  </a:lnTo>
                  <a:lnTo>
                    <a:pt x="3978144" y="2136333"/>
                  </a:lnTo>
                  <a:lnTo>
                    <a:pt x="3983647" y="2090005"/>
                  </a:lnTo>
                  <a:lnTo>
                    <a:pt x="3988046" y="2043709"/>
                  </a:lnTo>
                  <a:lnTo>
                    <a:pt x="3991348" y="1997460"/>
                  </a:lnTo>
                  <a:lnTo>
                    <a:pt x="3993562" y="1951277"/>
                  </a:lnTo>
                  <a:lnTo>
                    <a:pt x="3994696" y="1905174"/>
                  </a:lnTo>
                  <a:lnTo>
                    <a:pt x="3994756" y="1859170"/>
                  </a:lnTo>
                  <a:lnTo>
                    <a:pt x="3993752" y="1813281"/>
                  </a:lnTo>
                  <a:lnTo>
                    <a:pt x="3991691" y="1767524"/>
                  </a:lnTo>
                  <a:lnTo>
                    <a:pt x="3988580" y="1721915"/>
                  </a:lnTo>
                  <a:lnTo>
                    <a:pt x="3984429" y="1676471"/>
                  </a:lnTo>
                  <a:lnTo>
                    <a:pt x="3979244" y="1631209"/>
                  </a:lnTo>
                  <a:lnTo>
                    <a:pt x="3973034" y="1586145"/>
                  </a:lnTo>
                  <a:lnTo>
                    <a:pt x="3965806" y="1541296"/>
                  </a:lnTo>
                  <a:lnTo>
                    <a:pt x="3957569" y="1496680"/>
                  </a:lnTo>
                  <a:lnTo>
                    <a:pt x="3948330" y="1452312"/>
                  </a:lnTo>
                  <a:lnTo>
                    <a:pt x="3938097" y="1408209"/>
                  </a:lnTo>
                  <a:lnTo>
                    <a:pt x="3926879" y="1364389"/>
                  </a:lnTo>
                  <a:lnTo>
                    <a:pt x="3914682" y="1320867"/>
                  </a:lnTo>
                  <a:lnTo>
                    <a:pt x="3901516" y="1277661"/>
                  </a:lnTo>
                  <a:lnTo>
                    <a:pt x="3887387" y="1234787"/>
                  </a:lnTo>
                  <a:lnTo>
                    <a:pt x="3872304" y="1192262"/>
                  </a:lnTo>
                  <a:lnTo>
                    <a:pt x="3856275" y="1150102"/>
                  </a:lnTo>
                  <a:lnTo>
                    <a:pt x="3839307" y="1108325"/>
                  </a:lnTo>
                  <a:lnTo>
                    <a:pt x="3821409" y="1066947"/>
                  </a:lnTo>
                  <a:lnTo>
                    <a:pt x="3802588" y="1025985"/>
                  </a:lnTo>
                  <a:lnTo>
                    <a:pt x="3782852" y="985455"/>
                  </a:lnTo>
                  <a:lnTo>
                    <a:pt x="3762209" y="945375"/>
                  </a:lnTo>
                  <a:lnTo>
                    <a:pt x="3740668" y="905760"/>
                  </a:lnTo>
                  <a:lnTo>
                    <a:pt x="3718235" y="866628"/>
                  </a:lnTo>
                  <a:lnTo>
                    <a:pt x="3694919" y="827995"/>
                  </a:lnTo>
                  <a:lnTo>
                    <a:pt x="3670728" y="789879"/>
                  </a:lnTo>
                  <a:lnTo>
                    <a:pt x="3645670" y="752295"/>
                  </a:lnTo>
                  <a:lnTo>
                    <a:pt x="3619752" y="715261"/>
                  </a:lnTo>
                  <a:lnTo>
                    <a:pt x="3592982" y="678793"/>
                  </a:lnTo>
                  <a:lnTo>
                    <a:pt x="3565369" y="642908"/>
                  </a:lnTo>
                  <a:lnTo>
                    <a:pt x="3536920" y="607622"/>
                  </a:lnTo>
                  <a:lnTo>
                    <a:pt x="3507643" y="572953"/>
                  </a:lnTo>
                  <a:lnTo>
                    <a:pt x="3477547" y="538917"/>
                  </a:lnTo>
                  <a:lnTo>
                    <a:pt x="3446638" y="505531"/>
                  </a:lnTo>
                  <a:lnTo>
                    <a:pt x="3414925" y="472811"/>
                  </a:lnTo>
                  <a:lnTo>
                    <a:pt x="3382416" y="440774"/>
                  </a:lnTo>
                  <a:lnTo>
                    <a:pt x="3349118" y="409438"/>
                  </a:lnTo>
                  <a:lnTo>
                    <a:pt x="3315040" y="378818"/>
                  </a:lnTo>
                  <a:lnTo>
                    <a:pt x="3280190" y="348931"/>
                  </a:lnTo>
                  <a:lnTo>
                    <a:pt x="3244575" y="319794"/>
                  </a:lnTo>
                  <a:lnTo>
                    <a:pt x="3208203" y="291425"/>
                  </a:lnTo>
                  <a:lnTo>
                    <a:pt x="3171082" y="263838"/>
                  </a:lnTo>
                  <a:lnTo>
                    <a:pt x="3133220" y="237052"/>
                  </a:lnTo>
                  <a:lnTo>
                    <a:pt x="3094625" y="211083"/>
                  </a:lnTo>
                  <a:lnTo>
                    <a:pt x="3055305" y="185947"/>
                  </a:lnTo>
                  <a:lnTo>
                    <a:pt x="3015268" y="161662"/>
                  </a:lnTo>
                  <a:lnTo>
                    <a:pt x="2974521" y="138244"/>
                  </a:lnTo>
                  <a:lnTo>
                    <a:pt x="2933073" y="115710"/>
                  </a:lnTo>
                  <a:lnTo>
                    <a:pt x="2890932" y="94076"/>
                  </a:lnTo>
                  <a:lnTo>
                    <a:pt x="2848104" y="73359"/>
                  </a:lnTo>
                  <a:lnTo>
                    <a:pt x="2804599" y="53577"/>
                  </a:lnTo>
                  <a:lnTo>
                    <a:pt x="2760425" y="34745"/>
                  </a:lnTo>
                  <a:lnTo>
                    <a:pt x="2715588" y="16880"/>
                  </a:lnTo>
                  <a:lnTo>
                    <a:pt x="2670097" y="0"/>
                  </a:lnTo>
                  <a:close/>
                </a:path>
              </a:pathLst>
            </a:custGeom>
            <a:solidFill>
              <a:srgbClr val="E0CD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62472" y="2104643"/>
              <a:ext cx="1983105" cy="990600"/>
            </a:xfrm>
            <a:custGeom>
              <a:avLst/>
              <a:gdLst/>
              <a:ahLst/>
              <a:cxnLst/>
              <a:rect l="l" t="t" r="r" b="b"/>
              <a:pathLst>
                <a:path w="1983104" h="990600">
                  <a:moveTo>
                    <a:pt x="1817624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1817624" y="990600"/>
                  </a:lnTo>
                  <a:lnTo>
                    <a:pt x="1861515" y="984702"/>
                  </a:lnTo>
                  <a:lnTo>
                    <a:pt x="1900954" y="968059"/>
                  </a:lnTo>
                  <a:lnTo>
                    <a:pt x="1934368" y="942244"/>
                  </a:lnTo>
                  <a:lnTo>
                    <a:pt x="1960183" y="908830"/>
                  </a:lnTo>
                  <a:lnTo>
                    <a:pt x="1976826" y="869391"/>
                  </a:lnTo>
                  <a:lnTo>
                    <a:pt x="1982724" y="825500"/>
                  </a:lnTo>
                  <a:lnTo>
                    <a:pt x="1982724" y="165100"/>
                  </a:lnTo>
                  <a:lnTo>
                    <a:pt x="1976826" y="121208"/>
                  </a:lnTo>
                  <a:lnTo>
                    <a:pt x="1960183" y="81769"/>
                  </a:lnTo>
                  <a:lnTo>
                    <a:pt x="1934368" y="48355"/>
                  </a:lnTo>
                  <a:lnTo>
                    <a:pt x="1900954" y="22540"/>
                  </a:lnTo>
                  <a:lnTo>
                    <a:pt x="1861515" y="5897"/>
                  </a:lnTo>
                  <a:lnTo>
                    <a:pt x="1817624" y="0"/>
                  </a:lnTo>
                  <a:close/>
                </a:path>
              </a:pathLst>
            </a:custGeom>
            <a:solidFill>
              <a:srgbClr val="A42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62472" y="2104643"/>
              <a:ext cx="1983105" cy="990600"/>
            </a:xfrm>
            <a:custGeom>
              <a:avLst/>
              <a:gdLst/>
              <a:ahLst/>
              <a:cxnLst/>
              <a:rect l="l" t="t" r="r" b="b"/>
              <a:pathLst>
                <a:path w="1983104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1817624" y="0"/>
                  </a:lnTo>
                  <a:lnTo>
                    <a:pt x="1861515" y="5897"/>
                  </a:lnTo>
                  <a:lnTo>
                    <a:pt x="1900954" y="22540"/>
                  </a:lnTo>
                  <a:lnTo>
                    <a:pt x="1934368" y="48355"/>
                  </a:lnTo>
                  <a:lnTo>
                    <a:pt x="1960183" y="81769"/>
                  </a:lnTo>
                  <a:lnTo>
                    <a:pt x="1976826" y="121208"/>
                  </a:lnTo>
                  <a:lnTo>
                    <a:pt x="1982724" y="165100"/>
                  </a:lnTo>
                  <a:lnTo>
                    <a:pt x="1982724" y="825500"/>
                  </a:lnTo>
                  <a:lnTo>
                    <a:pt x="1976826" y="869391"/>
                  </a:lnTo>
                  <a:lnTo>
                    <a:pt x="1960183" y="908830"/>
                  </a:lnTo>
                  <a:lnTo>
                    <a:pt x="1934368" y="942244"/>
                  </a:lnTo>
                  <a:lnTo>
                    <a:pt x="1900954" y="968059"/>
                  </a:lnTo>
                  <a:lnTo>
                    <a:pt x="1861515" y="984702"/>
                  </a:lnTo>
                  <a:lnTo>
                    <a:pt x="1817624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525259" y="2376297"/>
            <a:ext cx="105854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10" dirty="0">
                <a:solidFill>
                  <a:srgbClr val="FFFFFF"/>
                </a:solidFill>
                <a:latin typeface="Century Gothic"/>
                <a:cs typeface="Century Gothic"/>
              </a:rPr>
              <a:t>ORCID</a:t>
            </a:r>
            <a:endParaRPr sz="2500">
              <a:latin typeface="Century Gothic"/>
              <a:cs typeface="Century Gothic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776971" y="3348228"/>
            <a:ext cx="1998345" cy="1005840"/>
            <a:chOff x="7776971" y="3348228"/>
            <a:chExt cx="1998345" cy="1005840"/>
          </a:xfrm>
        </p:grpSpPr>
        <p:sp>
          <p:nvSpPr>
            <p:cNvPr id="12" name="object 12"/>
            <p:cNvSpPr/>
            <p:nvPr/>
          </p:nvSpPr>
          <p:spPr>
            <a:xfrm>
              <a:off x="7784591" y="3355848"/>
              <a:ext cx="1983105" cy="990600"/>
            </a:xfrm>
            <a:custGeom>
              <a:avLst/>
              <a:gdLst/>
              <a:ahLst/>
              <a:cxnLst/>
              <a:rect l="l" t="t" r="r" b="b"/>
              <a:pathLst>
                <a:path w="1983104" h="990600">
                  <a:moveTo>
                    <a:pt x="1817624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1817624" y="990600"/>
                  </a:lnTo>
                  <a:lnTo>
                    <a:pt x="1861515" y="984702"/>
                  </a:lnTo>
                  <a:lnTo>
                    <a:pt x="1900954" y="968059"/>
                  </a:lnTo>
                  <a:lnTo>
                    <a:pt x="1934368" y="942244"/>
                  </a:lnTo>
                  <a:lnTo>
                    <a:pt x="1960183" y="908830"/>
                  </a:lnTo>
                  <a:lnTo>
                    <a:pt x="1976826" y="869391"/>
                  </a:lnTo>
                  <a:lnTo>
                    <a:pt x="1982724" y="825500"/>
                  </a:lnTo>
                  <a:lnTo>
                    <a:pt x="1982724" y="165100"/>
                  </a:lnTo>
                  <a:lnTo>
                    <a:pt x="1976826" y="121208"/>
                  </a:lnTo>
                  <a:lnTo>
                    <a:pt x="1960183" y="81769"/>
                  </a:lnTo>
                  <a:lnTo>
                    <a:pt x="1934368" y="48355"/>
                  </a:lnTo>
                  <a:lnTo>
                    <a:pt x="1900954" y="22540"/>
                  </a:lnTo>
                  <a:lnTo>
                    <a:pt x="1861515" y="5897"/>
                  </a:lnTo>
                  <a:lnTo>
                    <a:pt x="1817624" y="0"/>
                  </a:lnTo>
                  <a:close/>
                </a:path>
              </a:pathLst>
            </a:custGeom>
            <a:solidFill>
              <a:srgbClr val="A42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84591" y="3355848"/>
              <a:ext cx="1983105" cy="990600"/>
            </a:xfrm>
            <a:custGeom>
              <a:avLst/>
              <a:gdLst/>
              <a:ahLst/>
              <a:cxnLst/>
              <a:rect l="l" t="t" r="r" b="b"/>
              <a:pathLst>
                <a:path w="1983104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1817624" y="0"/>
                  </a:lnTo>
                  <a:lnTo>
                    <a:pt x="1861515" y="5897"/>
                  </a:lnTo>
                  <a:lnTo>
                    <a:pt x="1900954" y="22540"/>
                  </a:lnTo>
                  <a:lnTo>
                    <a:pt x="1934368" y="48355"/>
                  </a:lnTo>
                  <a:lnTo>
                    <a:pt x="1960183" y="81769"/>
                  </a:lnTo>
                  <a:lnTo>
                    <a:pt x="1976826" y="121208"/>
                  </a:lnTo>
                  <a:lnTo>
                    <a:pt x="1982724" y="165100"/>
                  </a:lnTo>
                  <a:lnTo>
                    <a:pt x="1982724" y="825500"/>
                  </a:lnTo>
                  <a:lnTo>
                    <a:pt x="1976826" y="869391"/>
                  </a:lnTo>
                  <a:lnTo>
                    <a:pt x="1960183" y="908830"/>
                  </a:lnTo>
                  <a:lnTo>
                    <a:pt x="1934368" y="942244"/>
                  </a:lnTo>
                  <a:lnTo>
                    <a:pt x="1900954" y="968059"/>
                  </a:lnTo>
                  <a:lnTo>
                    <a:pt x="1861515" y="984702"/>
                  </a:lnTo>
                  <a:lnTo>
                    <a:pt x="1817624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171433" y="3627882"/>
            <a:ext cx="121158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Publons</a:t>
            </a:r>
            <a:endParaRPr sz="2500">
              <a:latin typeface="Century Gothic"/>
              <a:cs typeface="Century Gothic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120128" y="5373623"/>
            <a:ext cx="1996439" cy="1005840"/>
            <a:chOff x="7120128" y="5373623"/>
            <a:chExt cx="1996439" cy="1005840"/>
          </a:xfrm>
        </p:grpSpPr>
        <p:sp>
          <p:nvSpPr>
            <p:cNvPr id="16" name="object 16"/>
            <p:cNvSpPr/>
            <p:nvPr/>
          </p:nvSpPr>
          <p:spPr>
            <a:xfrm>
              <a:off x="7127748" y="5381243"/>
              <a:ext cx="1981200" cy="990600"/>
            </a:xfrm>
            <a:custGeom>
              <a:avLst/>
              <a:gdLst/>
              <a:ahLst/>
              <a:cxnLst/>
              <a:rect l="l" t="t" r="r" b="b"/>
              <a:pathLst>
                <a:path w="1981200" h="990600">
                  <a:moveTo>
                    <a:pt x="1816100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099"/>
                  </a:lnTo>
                  <a:lnTo>
                    <a:pt x="0" y="825499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599"/>
                  </a:lnTo>
                  <a:lnTo>
                    <a:pt x="1816100" y="990599"/>
                  </a:lnTo>
                  <a:lnTo>
                    <a:pt x="1859991" y="984702"/>
                  </a:lnTo>
                  <a:lnTo>
                    <a:pt x="1899430" y="968059"/>
                  </a:lnTo>
                  <a:lnTo>
                    <a:pt x="1932844" y="942244"/>
                  </a:lnTo>
                  <a:lnTo>
                    <a:pt x="1958659" y="908830"/>
                  </a:lnTo>
                  <a:lnTo>
                    <a:pt x="1975302" y="869391"/>
                  </a:lnTo>
                  <a:lnTo>
                    <a:pt x="1981200" y="825499"/>
                  </a:lnTo>
                  <a:lnTo>
                    <a:pt x="1981200" y="165099"/>
                  </a:lnTo>
                  <a:lnTo>
                    <a:pt x="1975302" y="121208"/>
                  </a:lnTo>
                  <a:lnTo>
                    <a:pt x="1958659" y="81769"/>
                  </a:lnTo>
                  <a:lnTo>
                    <a:pt x="1932844" y="48355"/>
                  </a:lnTo>
                  <a:lnTo>
                    <a:pt x="1899430" y="22540"/>
                  </a:lnTo>
                  <a:lnTo>
                    <a:pt x="1859991" y="5897"/>
                  </a:lnTo>
                  <a:lnTo>
                    <a:pt x="1816100" y="0"/>
                  </a:lnTo>
                  <a:close/>
                </a:path>
              </a:pathLst>
            </a:custGeom>
            <a:solidFill>
              <a:srgbClr val="A42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27748" y="5381243"/>
              <a:ext cx="1981200" cy="990600"/>
            </a:xfrm>
            <a:custGeom>
              <a:avLst/>
              <a:gdLst/>
              <a:ahLst/>
              <a:cxnLst/>
              <a:rect l="l" t="t" r="r" b="b"/>
              <a:pathLst>
                <a:path w="1981200" h="990600">
                  <a:moveTo>
                    <a:pt x="0" y="165099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1816100" y="0"/>
                  </a:lnTo>
                  <a:lnTo>
                    <a:pt x="1859991" y="5897"/>
                  </a:lnTo>
                  <a:lnTo>
                    <a:pt x="1899430" y="22540"/>
                  </a:lnTo>
                  <a:lnTo>
                    <a:pt x="1932844" y="48355"/>
                  </a:lnTo>
                  <a:lnTo>
                    <a:pt x="1958659" y="81769"/>
                  </a:lnTo>
                  <a:lnTo>
                    <a:pt x="1975302" y="121208"/>
                  </a:lnTo>
                  <a:lnTo>
                    <a:pt x="1981200" y="165099"/>
                  </a:lnTo>
                  <a:lnTo>
                    <a:pt x="1981200" y="825499"/>
                  </a:lnTo>
                  <a:lnTo>
                    <a:pt x="1975302" y="869391"/>
                  </a:lnTo>
                  <a:lnTo>
                    <a:pt x="1958659" y="908830"/>
                  </a:lnTo>
                  <a:lnTo>
                    <a:pt x="1932844" y="942244"/>
                  </a:lnTo>
                  <a:lnTo>
                    <a:pt x="1899430" y="968059"/>
                  </a:lnTo>
                  <a:lnTo>
                    <a:pt x="1859991" y="984702"/>
                  </a:lnTo>
                  <a:lnTo>
                    <a:pt x="1816100" y="990599"/>
                  </a:lnTo>
                  <a:lnTo>
                    <a:pt x="165100" y="990599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499"/>
                  </a:lnTo>
                  <a:lnTo>
                    <a:pt x="0" y="165099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554848" y="5652922"/>
            <a:ext cx="11296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10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sz="2500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opus</a:t>
            </a:r>
            <a:endParaRPr sz="2500">
              <a:latin typeface="Century Gothic"/>
              <a:cs typeface="Century Gothic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991100" y="5373623"/>
            <a:ext cx="1998345" cy="1005840"/>
            <a:chOff x="4991100" y="5373623"/>
            <a:chExt cx="1998345" cy="1005840"/>
          </a:xfrm>
        </p:grpSpPr>
        <p:sp>
          <p:nvSpPr>
            <p:cNvPr id="20" name="object 20"/>
            <p:cNvSpPr/>
            <p:nvPr/>
          </p:nvSpPr>
          <p:spPr>
            <a:xfrm>
              <a:off x="4998720" y="5381243"/>
              <a:ext cx="1983105" cy="990600"/>
            </a:xfrm>
            <a:custGeom>
              <a:avLst/>
              <a:gdLst/>
              <a:ahLst/>
              <a:cxnLst/>
              <a:rect l="l" t="t" r="r" b="b"/>
              <a:pathLst>
                <a:path w="1983104" h="990600">
                  <a:moveTo>
                    <a:pt x="1817624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099"/>
                  </a:lnTo>
                  <a:lnTo>
                    <a:pt x="0" y="825499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599"/>
                  </a:lnTo>
                  <a:lnTo>
                    <a:pt x="1817624" y="990599"/>
                  </a:lnTo>
                  <a:lnTo>
                    <a:pt x="1861515" y="984702"/>
                  </a:lnTo>
                  <a:lnTo>
                    <a:pt x="1900954" y="968059"/>
                  </a:lnTo>
                  <a:lnTo>
                    <a:pt x="1934368" y="942244"/>
                  </a:lnTo>
                  <a:lnTo>
                    <a:pt x="1960183" y="908830"/>
                  </a:lnTo>
                  <a:lnTo>
                    <a:pt x="1976826" y="869391"/>
                  </a:lnTo>
                  <a:lnTo>
                    <a:pt x="1982724" y="825499"/>
                  </a:lnTo>
                  <a:lnTo>
                    <a:pt x="1982724" y="165099"/>
                  </a:lnTo>
                  <a:lnTo>
                    <a:pt x="1976826" y="121208"/>
                  </a:lnTo>
                  <a:lnTo>
                    <a:pt x="1960183" y="81769"/>
                  </a:lnTo>
                  <a:lnTo>
                    <a:pt x="1934368" y="48355"/>
                  </a:lnTo>
                  <a:lnTo>
                    <a:pt x="1900954" y="22540"/>
                  </a:lnTo>
                  <a:lnTo>
                    <a:pt x="1861515" y="5897"/>
                  </a:lnTo>
                  <a:lnTo>
                    <a:pt x="1817624" y="0"/>
                  </a:lnTo>
                  <a:close/>
                </a:path>
              </a:pathLst>
            </a:custGeom>
            <a:solidFill>
              <a:srgbClr val="A42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998720" y="5381243"/>
              <a:ext cx="1983105" cy="990600"/>
            </a:xfrm>
            <a:custGeom>
              <a:avLst/>
              <a:gdLst/>
              <a:ahLst/>
              <a:cxnLst/>
              <a:rect l="l" t="t" r="r" b="b"/>
              <a:pathLst>
                <a:path w="1983104" h="990600">
                  <a:moveTo>
                    <a:pt x="0" y="165099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1817624" y="0"/>
                  </a:lnTo>
                  <a:lnTo>
                    <a:pt x="1861515" y="5897"/>
                  </a:lnTo>
                  <a:lnTo>
                    <a:pt x="1900954" y="22540"/>
                  </a:lnTo>
                  <a:lnTo>
                    <a:pt x="1934368" y="48355"/>
                  </a:lnTo>
                  <a:lnTo>
                    <a:pt x="1960183" y="81769"/>
                  </a:lnTo>
                  <a:lnTo>
                    <a:pt x="1976826" y="121208"/>
                  </a:lnTo>
                  <a:lnTo>
                    <a:pt x="1982724" y="165099"/>
                  </a:lnTo>
                  <a:lnTo>
                    <a:pt x="1982724" y="825499"/>
                  </a:lnTo>
                  <a:lnTo>
                    <a:pt x="1976826" y="869391"/>
                  </a:lnTo>
                  <a:lnTo>
                    <a:pt x="1960183" y="908830"/>
                  </a:lnTo>
                  <a:lnTo>
                    <a:pt x="1934368" y="942244"/>
                  </a:lnTo>
                  <a:lnTo>
                    <a:pt x="1900954" y="968059"/>
                  </a:lnTo>
                  <a:lnTo>
                    <a:pt x="1861515" y="984702"/>
                  </a:lnTo>
                  <a:lnTo>
                    <a:pt x="1817624" y="990599"/>
                  </a:lnTo>
                  <a:lnTo>
                    <a:pt x="165100" y="990599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499"/>
                  </a:lnTo>
                  <a:lnTo>
                    <a:pt x="0" y="165099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388990" y="5477662"/>
            <a:ext cx="1200785" cy="75692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9209" marR="5080" indent="-17145">
              <a:lnSpc>
                <a:spcPts val="2760"/>
              </a:lnSpc>
              <a:spcBef>
                <a:spcPts val="385"/>
              </a:spcBef>
            </a:pPr>
            <a:r>
              <a:rPr sz="2500" spc="-10" dirty="0">
                <a:solidFill>
                  <a:srgbClr val="FFFFFF"/>
                </a:solidFill>
                <a:latin typeface="Century Gothic"/>
                <a:cs typeface="Century Gothic"/>
              </a:rPr>
              <a:t>Go</a:t>
            </a:r>
            <a:r>
              <a:rPr sz="2500" spc="-20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r>
              <a:rPr sz="2500" spc="1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e  Scholar</a:t>
            </a:r>
            <a:endParaRPr sz="2500">
              <a:latin typeface="Century Gothic"/>
              <a:cs typeface="Century Gothic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332732" y="3348228"/>
            <a:ext cx="1998345" cy="1005840"/>
            <a:chOff x="4332732" y="3348228"/>
            <a:chExt cx="1998345" cy="1005840"/>
          </a:xfrm>
        </p:grpSpPr>
        <p:sp>
          <p:nvSpPr>
            <p:cNvPr id="24" name="object 24"/>
            <p:cNvSpPr/>
            <p:nvPr/>
          </p:nvSpPr>
          <p:spPr>
            <a:xfrm>
              <a:off x="4340352" y="3355848"/>
              <a:ext cx="1983105" cy="990600"/>
            </a:xfrm>
            <a:custGeom>
              <a:avLst/>
              <a:gdLst/>
              <a:ahLst/>
              <a:cxnLst/>
              <a:rect l="l" t="t" r="r" b="b"/>
              <a:pathLst>
                <a:path w="1983104" h="990600">
                  <a:moveTo>
                    <a:pt x="1817624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1817624" y="990600"/>
                  </a:lnTo>
                  <a:lnTo>
                    <a:pt x="1861515" y="984702"/>
                  </a:lnTo>
                  <a:lnTo>
                    <a:pt x="1900954" y="968059"/>
                  </a:lnTo>
                  <a:lnTo>
                    <a:pt x="1934368" y="942244"/>
                  </a:lnTo>
                  <a:lnTo>
                    <a:pt x="1960183" y="908830"/>
                  </a:lnTo>
                  <a:lnTo>
                    <a:pt x="1976826" y="869391"/>
                  </a:lnTo>
                  <a:lnTo>
                    <a:pt x="1982724" y="825500"/>
                  </a:lnTo>
                  <a:lnTo>
                    <a:pt x="1982724" y="165100"/>
                  </a:lnTo>
                  <a:lnTo>
                    <a:pt x="1976826" y="121208"/>
                  </a:lnTo>
                  <a:lnTo>
                    <a:pt x="1960183" y="81769"/>
                  </a:lnTo>
                  <a:lnTo>
                    <a:pt x="1934368" y="48355"/>
                  </a:lnTo>
                  <a:lnTo>
                    <a:pt x="1900954" y="22540"/>
                  </a:lnTo>
                  <a:lnTo>
                    <a:pt x="1861515" y="5897"/>
                  </a:lnTo>
                  <a:lnTo>
                    <a:pt x="1817624" y="0"/>
                  </a:lnTo>
                  <a:close/>
                </a:path>
              </a:pathLst>
            </a:custGeom>
            <a:solidFill>
              <a:srgbClr val="A42F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340352" y="3355848"/>
              <a:ext cx="1983105" cy="990600"/>
            </a:xfrm>
            <a:custGeom>
              <a:avLst/>
              <a:gdLst/>
              <a:ahLst/>
              <a:cxnLst/>
              <a:rect l="l" t="t" r="r" b="b"/>
              <a:pathLst>
                <a:path w="1983104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1817624" y="0"/>
                  </a:lnTo>
                  <a:lnTo>
                    <a:pt x="1861515" y="5897"/>
                  </a:lnTo>
                  <a:lnTo>
                    <a:pt x="1900954" y="22540"/>
                  </a:lnTo>
                  <a:lnTo>
                    <a:pt x="1934368" y="48355"/>
                  </a:lnTo>
                  <a:lnTo>
                    <a:pt x="1960183" y="81769"/>
                  </a:lnTo>
                  <a:lnTo>
                    <a:pt x="1976826" y="121208"/>
                  </a:lnTo>
                  <a:lnTo>
                    <a:pt x="1982724" y="165100"/>
                  </a:lnTo>
                  <a:lnTo>
                    <a:pt x="1982724" y="825500"/>
                  </a:lnTo>
                  <a:lnTo>
                    <a:pt x="1976826" y="869391"/>
                  </a:lnTo>
                  <a:lnTo>
                    <a:pt x="1960183" y="908830"/>
                  </a:lnTo>
                  <a:lnTo>
                    <a:pt x="1934368" y="942244"/>
                  </a:lnTo>
                  <a:lnTo>
                    <a:pt x="1900954" y="968059"/>
                  </a:lnTo>
                  <a:lnTo>
                    <a:pt x="1861515" y="984702"/>
                  </a:lnTo>
                  <a:lnTo>
                    <a:pt x="1817624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581905" y="3452317"/>
            <a:ext cx="1501140" cy="75692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indent="165735">
              <a:lnSpc>
                <a:spcPts val="2760"/>
              </a:lnSpc>
              <a:spcBef>
                <a:spcPts val="390"/>
              </a:spcBef>
            </a:pPr>
            <a:r>
              <a:rPr sz="2500" spc="-5" dirty="0">
                <a:solidFill>
                  <a:srgbClr val="FFFFFF"/>
                </a:solidFill>
                <a:latin typeface="Century Gothic"/>
                <a:cs typeface="Century Gothic"/>
              </a:rPr>
              <a:t>Другой </a:t>
            </a:r>
            <a:r>
              <a:rPr sz="25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entury Gothic"/>
                <a:cs typeface="Century Gothic"/>
              </a:rPr>
              <a:t>проф</a:t>
            </a:r>
            <a:r>
              <a:rPr sz="2500" spc="-15" dirty="0">
                <a:solidFill>
                  <a:srgbClr val="FFFFFF"/>
                </a:solidFill>
                <a:latin typeface="Century Gothic"/>
                <a:cs typeface="Century Gothic"/>
              </a:rPr>
              <a:t>и</a:t>
            </a:r>
            <a:r>
              <a:rPr sz="2500" spc="-10" dirty="0">
                <a:solidFill>
                  <a:srgbClr val="FFFFFF"/>
                </a:solidFill>
                <a:latin typeface="Century Gothic"/>
                <a:cs typeface="Century Gothic"/>
              </a:rPr>
              <a:t>ль</a:t>
            </a:r>
            <a:endParaRPr sz="25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2200" y="707897"/>
            <a:ext cx="67290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C00000"/>
                </a:solidFill>
                <a:latin typeface="Century Gothic"/>
                <a:cs typeface="Century Gothic"/>
              </a:rPr>
              <a:t>Информационное</a:t>
            </a:r>
            <a:r>
              <a:rPr sz="3200" b="1" spc="10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Century Gothic"/>
                <a:cs typeface="Century Gothic"/>
              </a:rPr>
              <a:t>поле</a:t>
            </a:r>
            <a:r>
              <a:rPr sz="3200" b="1" dirty="0">
                <a:solidFill>
                  <a:srgbClr val="C00000"/>
                </a:solidFill>
                <a:latin typeface="Century Gothic"/>
                <a:cs typeface="Century Gothic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Century Gothic"/>
                <a:cs typeface="Century Gothic"/>
              </a:rPr>
              <a:t>ученого</a:t>
            </a:r>
            <a:endParaRPr sz="3200" dirty="0"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600" y="1676400"/>
            <a:ext cx="8125968" cy="49926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3036" y="799338"/>
            <a:ext cx="309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5" dirty="0">
                <a:solidFill>
                  <a:srgbClr val="FDFFFF"/>
                </a:solidFill>
                <a:latin typeface="Century Gothic"/>
                <a:cs typeface="Century Gothic"/>
              </a:rPr>
              <a:t>17</a:t>
            </a:r>
            <a:endParaRPr sz="2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2927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05400" y="712927"/>
            <a:ext cx="27641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252525"/>
                </a:solidFill>
              </a:rPr>
              <a:t>ВУЗ,</a:t>
            </a:r>
            <a:r>
              <a:rPr sz="3600" spc="-75" dirty="0">
                <a:solidFill>
                  <a:srgbClr val="252525"/>
                </a:solidFill>
              </a:rPr>
              <a:t> </a:t>
            </a:r>
            <a:r>
              <a:rPr sz="3600" spc="-5" dirty="0">
                <a:solidFill>
                  <a:srgbClr val="252525"/>
                </a:solidFill>
              </a:rPr>
              <a:t>Ученый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2514600" y="1981200"/>
            <a:ext cx="8758555" cy="1924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1800" spc="5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404040"/>
                </a:solidFill>
                <a:latin typeface="Century Gothic"/>
                <a:cs typeface="Century Gothic"/>
              </a:rPr>
              <a:t>Бренд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–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это отличная репутация,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имидж и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ассоциации, возникающие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в </a:t>
            </a:r>
            <a:r>
              <a:rPr sz="1800" spc="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сознании</a:t>
            </a:r>
            <a:r>
              <a:rPr sz="1800" spc="46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людей,</a:t>
            </a:r>
            <a:r>
              <a:rPr sz="1800" spc="47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когда</a:t>
            </a:r>
            <a:r>
              <a:rPr sz="1800" spc="47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они</a:t>
            </a:r>
            <a:r>
              <a:rPr sz="1800" spc="47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слышат</a:t>
            </a:r>
            <a:r>
              <a:rPr sz="1800" spc="46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то</a:t>
            </a:r>
            <a:r>
              <a:rPr sz="1800" spc="47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или</a:t>
            </a:r>
            <a:r>
              <a:rPr sz="1800" spc="47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иное</a:t>
            </a:r>
            <a:r>
              <a:rPr sz="1800" spc="47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название</a:t>
            </a:r>
            <a:r>
              <a:rPr sz="1800" spc="47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или</a:t>
            </a:r>
            <a:r>
              <a:rPr sz="1800" spc="47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видят </a:t>
            </a:r>
            <a:r>
              <a:rPr sz="1800" spc="-484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некие</a:t>
            </a:r>
            <a:r>
              <a:rPr sz="1800" spc="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entury Gothic"/>
                <a:cs typeface="Century Gothic"/>
              </a:rPr>
              <a:t>атрибуты.</a:t>
            </a:r>
            <a:endParaRPr sz="18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</a:pPr>
            <a:endParaRPr sz="2200" dirty="0">
              <a:latin typeface="Century Gothic"/>
              <a:cs typeface="Century Gothic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455"/>
              </a:spcBef>
            </a:pPr>
            <a:r>
              <a:rPr sz="1800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1800" spc="5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Это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неуловимая сумма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свойств,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состоящая из названия, его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истории, </a:t>
            </a:r>
            <a:r>
              <a:rPr sz="1800" spc="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хороших</a:t>
            </a:r>
            <a:r>
              <a:rPr sz="1800" spc="29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впечатлений,</a:t>
            </a:r>
            <a:r>
              <a:rPr sz="1800" spc="26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доверия,</a:t>
            </a:r>
            <a:r>
              <a:rPr sz="1800" spc="29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которые</a:t>
            </a:r>
            <a:r>
              <a:rPr sz="1800" spc="30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оно</a:t>
            </a:r>
            <a:r>
              <a:rPr sz="1800" spc="254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вызывает.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4767" y="797813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>
                <a:solidFill>
                  <a:srgbClr val="FDFFFF"/>
                </a:solidFill>
                <a:latin typeface="Arial"/>
                <a:cs typeface="Arial"/>
              </a:rPr>
              <a:t>2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19760"/>
            <a:ext cx="12192000" cy="638810"/>
            <a:chOff x="0" y="6219760"/>
            <a:chExt cx="12192000" cy="6388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056" y="6219760"/>
              <a:ext cx="3057144" cy="6382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19760"/>
              <a:ext cx="352044" cy="6382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7604" y="6219760"/>
              <a:ext cx="9264396" cy="6382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122420" y="1915923"/>
            <a:ext cx="1386205" cy="1003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83565">
              <a:lnSpc>
                <a:spcPct val="100299"/>
              </a:lnSpc>
              <a:spcBef>
                <a:spcPts val="90"/>
              </a:spcBef>
            </a:pPr>
            <a:r>
              <a:rPr sz="3200" dirty="0">
                <a:latin typeface="Calibri"/>
                <a:cs typeface="Calibri"/>
              </a:rPr>
              <a:t>имя </a:t>
            </a:r>
            <a:r>
              <a:rPr sz="3200" spc="-7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учено</a:t>
            </a:r>
            <a:r>
              <a:rPr sz="3200" spc="-40" dirty="0">
                <a:latin typeface="Calibri"/>
                <a:cs typeface="Calibri"/>
              </a:rPr>
              <a:t>г</a:t>
            </a:r>
            <a:r>
              <a:rPr sz="3200" dirty="0">
                <a:latin typeface="Calibri"/>
                <a:cs typeface="Calibri"/>
              </a:rPr>
              <a:t>о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639689" y="2212849"/>
            <a:ext cx="4572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Wingdings"/>
                <a:cs typeface="Wingdings"/>
              </a:rPr>
              <a:t></a:t>
            </a:r>
            <a:endParaRPr sz="32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21552" y="1905000"/>
            <a:ext cx="2476500" cy="10033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latin typeface="Calibri"/>
                <a:cs typeface="Calibri"/>
              </a:rPr>
              <a:t>область</a:t>
            </a:r>
            <a:endParaRPr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3200" spc="-10" dirty="0">
                <a:latin typeface="Calibri"/>
                <a:cs typeface="Calibri"/>
              </a:rPr>
              <a:t>исследований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51658" y="4513833"/>
            <a:ext cx="6839584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Сергей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Парамонов</a:t>
            </a:r>
            <a:r>
              <a:rPr sz="1800" spc="-5" dirty="0"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Специалист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по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обучению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поддержке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подписчиков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Thomson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Reuters </a:t>
            </a:r>
            <a:r>
              <a:rPr sz="1800" b="1" spc="-39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БРЕНД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УЧЕНОГО</a:t>
            </a:r>
            <a:r>
              <a:rPr sz="1800" spc="-10" dirty="0">
                <a:latin typeface="Calibri"/>
                <a:cs typeface="Calibri"/>
              </a:rPr>
              <a:t>: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КАК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СДЕЛАТЬ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ТАК,</a:t>
            </a:r>
            <a:r>
              <a:rPr sz="1800" spc="-10" dirty="0">
                <a:latin typeface="Calibri"/>
                <a:cs typeface="Calibri"/>
              </a:rPr>
              <a:t> ЧТОБЫ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НАС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ЦИТИРОВАЛИ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i="1" spc="-5" dirty="0">
                <a:latin typeface="Calibri"/>
                <a:cs typeface="Calibri"/>
                <a:hlinkClick r:id="rId5"/>
              </a:rPr>
              <a:t>http://wokinfo.com/media/pdf/ru-researcher_brand.pdf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67200" y="528319"/>
            <a:ext cx="42418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1" spc="-5" dirty="0">
                <a:solidFill>
                  <a:srgbClr val="000000"/>
                </a:solidFill>
                <a:latin typeface="Georgia"/>
                <a:cs typeface="Georgia"/>
              </a:rPr>
              <a:t>Создайте</a:t>
            </a:r>
            <a:r>
              <a:rPr sz="3200" i="1" spc="-35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sz="3200" i="1" dirty="0">
                <a:solidFill>
                  <a:srgbClr val="000000"/>
                </a:solidFill>
                <a:latin typeface="Georgia"/>
                <a:cs typeface="Georgia"/>
              </a:rPr>
              <a:t>свой</a:t>
            </a:r>
            <a:r>
              <a:rPr sz="3200" i="1" spc="-35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sz="3200" b="1" i="1" dirty="0">
                <a:solidFill>
                  <a:srgbClr val="4A856D"/>
                </a:solidFill>
                <a:latin typeface="Century Gothic"/>
                <a:cs typeface="Century Gothic"/>
              </a:rPr>
              <a:t>БРЕНД</a:t>
            </a:r>
            <a:endParaRPr sz="3200" dirty="0">
              <a:latin typeface="Century Gothic"/>
              <a:cs typeface="Century Gothic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923C22-E8C2-45A8-99A9-6BC7BD8A7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4" y="444583"/>
            <a:ext cx="1591194" cy="506012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6CF2D6D7-F4E6-4E3F-92AE-197E8178DB52}"/>
              </a:ext>
            </a:extLst>
          </p:cNvPr>
          <p:cNvSpPr txBox="1"/>
          <p:nvPr/>
        </p:nvSpPr>
        <p:spPr>
          <a:xfrm>
            <a:off x="990600" y="528319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>
                <a:solidFill>
                  <a:srgbClr val="FDFFFF"/>
                </a:solidFill>
                <a:latin typeface="Arial"/>
                <a:cs typeface="Arial"/>
              </a:rPr>
              <a:t>3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19760"/>
            <a:ext cx="12192000" cy="638810"/>
            <a:chOff x="0" y="6219760"/>
            <a:chExt cx="12192000" cy="6388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056" y="6219760"/>
              <a:ext cx="3057144" cy="6382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19760"/>
              <a:ext cx="352044" cy="6382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27604" y="6219760"/>
              <a:ext cx="9264396" cy="63823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38600" y="366690"/>
            <a:ext cx="42786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5" dirty="0">
                <a:solidFill>
                  <a:srgbClr val="000000"/>
                </a:solidFill>
                <a:latin typeface="Calibri"/>
                <a:cs typeface="Calibri"/>
              </a:rPr>
              <a:t>ЧТО</a:t>
            </a:r>
            <a:r>
              <a:rPr sz="4400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spc="-15" dirty="0">
                <a:solidFill>
                  <a:srgbClr val="000000"/>
                </a:solidFill>
                <a:latin typeface="Calibri"/>
                <a:cs typeface="Calibri"/>
              </a:rPr>
              <a:t>ДАЕТ</a:t>
            </a:r>
            <a:r>
              <a:rPr sz="4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000000"/>
                </a:solidFill>
                <a:latin typeface="Calibri"/>
                <a:cs typeface="Calibri"/>
              </a:rPr>
              <a:t>БРЕНД?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8872" y="1669796"/>
            <a:ext cx="27876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" dirty="0">
                <a:latin typeface="Calibri"/>
                <a:cs typeface="Calibri"/>
              </a:rPr>
              <a:t>Узнаваемость</a:t>
            </a:r>
            <a:endParaRPr sz="3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4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600" dirty="0">
                <a:latin typeface="Calibri"/>
                <a:cs typeface="Calibri"/>
              </a:rPr>
              <a:t>Цити</a:t>
            </a:r>
            <a:r>
              <a:rPr sz="3600" spc="-25" dirty="0">
                <a:latin typeface="Calibri"/>
                <a:cs typeface="Calibri"/>
              </a:rPr>
              <a:t>р</a:t>
            </a:r>
            <a:r>
              <a:rPr sz="3600" spc="-35" dirty="0">
                <a:latin typeface="Calibri"/>
                <a:cs typeface="Calibri"/>
              </a:rPr>
              <a:t>у</a:t>
            </a:r>
            <a:r>
              <a:rPr sz="3600" spc="-30" dirty="0">
                <a:latin typeface="Calibri"/>
                <a:cs typeface="Calibri"/>
              </a:rPr>
              <a:t>е</a:t>
            </a:r>
            <a:r>
              <a:rPr sz="3600" spc="-5" dirty="0">
                <a:latin typeface="Calibri"/>
                <a:cs typeface="Calibri"/>
              </a:rPr>
              <a:t>мость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85620" y="4963490"/>
            <a:ext cx="684085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Сергей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Парамонов</a:t>
            </a:r>
            <a:r>
              <a:rPr sz="1800" dirty="0"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Специалист</a:t>
            </a:r>
            <a:r>
              <a:rPr sz="1800" dirty="0">
                <a:latin typeface="Calibri"/>
                <a:cs typeface="Calibri"/>
              </a:rPr>
              <a:t> по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обучению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поддержке подписчиков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Thomson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Reuters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БРЕНД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УЧЕНОГО</a:t>
            </a:r>
            <a:r>
              <a:rPr sz="1800" spc="-10" dirty="0">
                <a:latin typeface="Calibri"/>
                <a:cs typeface="Calibri"/>
              </a:rPr>
              <a:t>: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КАК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СДЕЛАТЬ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ТАК,</a:t>
            </a:r>
            <a:r>
              <a:rPr sz="1800" spc="-10" dirty="0">
                <a:latin typeface="Calibri"/>
                <a:cs typeface="Calibri"/>
              </a:rPr>
              <a:t> ЧТОБЫ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НАС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ЦИТИРОВАЛИ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i="1" spc="-5" dirty="0">
                <a:latin typeface="Calibri"/>
                <a:cs typeface="Calibri"/>
                <a:hlinkClick r:id="rId5"/>
              </a:rPr>
              <a:t>http://wokinfo.com/media/pdf/ru-researcher_brand.pdf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45708" y="2392679"/>
            <a:ext cx="60960" cy="1022985"/>
            <a:chOff x="6045708" y="2392679"/>
            <a:chExt cx="60960" cy="1022985"/>
          </a:xfrm>
        </p:grpSpPr>
        <p:sp>
          <p:nvSpPr>
            <p:cNvPr id="10" name="object 10"/>
            <p:cNvSpPr/>
            <p:nvPr/>
          </p:nvSpPr>
          <p:spPr>
            <a:xfrm>
              <a:off x="6053328" y="2400299"/>
              <a:ext cx="45720" cy="1007744"/>
            </a:xfrm>
            <a:custGeom>
              <a:avLst/>
              <a:gdLst/>
              <a:ahLst/>
              <a:cxnLst/>
              <a:rect l="l" t="t" r="r" b="b"/>
              <a:pathLst>
                <a:path w="45720" h="1007745">
                  <a:moveTo>
                    <a:pt x="34289" y="0"/>
                  </a:moveTo>
                  <a:lnTo>
                    <a:pt x="11430" y="0"/>
                  </a:lnTo>
                  <a:lnTo>
                    <a:pt x="11430" y="984503"/>
                  </a:lnTo>
                  <a:lnTo>
                    <a:pt x="0" y="984503"/>
                  </a:lnTo>
                  <a:lnTo>
                    <a:pt x="22860" y="1007363"/>
                  </a:lnTo>
                  <a:lnTo>
                    <a:pt x="45720" y="984503"/>
                  </a:lnTo>
                  <a:lnTo>
                    <a:pt x="34289" y="984503"/>
                  </a:lnTo>
                  <a:lnTo>
                    <a:pt x="3428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53328" y="2400299"/>
              <a:ext cx="45720" cy="1007744"/>
            </a:xfrm>
            <a:custGeom>
              <a:avLst/>
              <a:gdLst/>
              <a:ahLst/>
              <a:cxnLst/>
              <a:rect l="l" t="t" r="r" b="b"/>
              <a:pathLst>
                <a:path w="45720" h="1007745">
                  <a:moveTo>
                    <a:pt x="0" y="984503"/>
                  </a:moveTo>
                  <a:lnTo>
                    <a:pt x="11430" y="984503"/>
                  </a:lnTo>
                  <a:lnTo>
                    <a:pt x="11430" y="0"/>
                  </a:lnTo>
                  <a:lnTo>
                    <a:pt x="34289" y="0"/>
                  </a:lnTo>
                  <a:lnTo>
                    <a:pt x="34289" y="984503"/>
                  </a:lnTo>
                  <a:lnTo>
                    <a:pt x="45720" y="984503"/>
                  </a:lnTo>
                  <a:lnTo>
                    <a:pt x="22860" y="1007363"/>
                  </a:lnTo>
                  <a:lnTo>
                    <a:pt x="0" y="984503"/>
                  </a:lnTo>
                  <a:close/>
                </a:path>
              </a:pathLst>
            </a:custGeom>
            <a:ln w="1524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669D49-1A01-464F-B43C-76B79757E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6" y="366690"/>
            <a:ext cx="1591194" cy="506012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id="{F2F71C15-9012-4665-A729-41FEB33FE513}"/>
              </a:ext>
            </a:extLst>
          </p:cNvPr>
          <p:cNvSpPr txBox="1"/>
          <p:nvPr/>
        </p:nvSpPr>
        <p:spPr>
          <a:xfrm>
            <a:off x="990600" y="454278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>
                <a:solidFill>
                  <a:srgbClr val="FDFFFF"/>
                </a:solidFill>
                <a:latin typeface="Arial"/>
                <a:cs typeface="Arial"/>
              </a:rPr>
              <a:t>4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37246" y="793496"/>
            <a:ext cx="40525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BY" sz="1800" b="1" spc="-5" dirty="0">
                <a:solidFill>
                  <a:srgbClr val="000000"/>
                </a:solidFill>
                <a:latin typeface="Century Gothic"/>
                <a:cs typeface="Century Gothic"/>
              </a:rPr>
              <a:t>«</a:t>
            </a:r>
            <a:r>
              <a:rPr sz="1800" b="1" spc="-5" dirty="0" err="1">
                <a:solidFill>
                  <a:srgbClr val="000000"/>
                </a:solidFill>
                <a:latin typeface="Century Gothic"/>
                <a:cs typeface="Century Gothic"/>
              </a:rPr>
              <a:t>Виртуальная</a:t>
            </a:r>
            <a:r>
              <a:rPr sz="1800" b="1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entury Gothic"/>
                <a:cs typeface="Century Gothic"/>
              </a:rPr>
              <a:t>личность</a:t>
            </a:r>
            <a:r>
              <a:rPr sz="1800" b="1" spc="-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404040"/>
                </a:solidFill>
              </a:rPr>
              <a:t>–</a:t>
            </a:r>
            <a:r>
              <a:rPr sz="1800" spc="5" dirty="0">
                <a:solidFill>
                  <a:srgbClr val="404040"/>
                </a:solidFill>
              </a:rPr>
              <a:t> </a:t>
            </a:r>
            <a:r>
              <a:rPr sz="1800" spc="-5" dirty="0">
                <a:solidFill>
                  <a:srgbClr val="404040"/>
                </a:solidFill>
              </a:rPr>
              <a:t>это</a:t>
            </a:r>
            <a:r>
              <a:rPr sz="1800" dirty="0">
                <a:solidFill>
                  <a:srgbClr val="404040"/>
                </a:solidFill>
              </a:rPr>
              <a:t> не </a:t>
            </a:r>
            <a:r>
              <a:rPr sz="1800" spc="5" dirty="0">
                <a:solidFill>
                  <a:srgbClr val="404040"/>
                </a:solidFill>
              </a:rPr>
              <a:t> </a:t>
            </a:r>
            <a:r>
              <a:rPr sz="1800" spc="-5" dirty="0">
                <a:solidFill>
                  <a:srgbClr val="404040"/>
                </a:solidFill>
              </a:rPr>
              <a:t>просто</a:t>
            </a:r>
            <a:r>
              <a:rPr sz="1800" dirty="0">
                <a:solidFill>
                  <a:srgbClr val="404040"/>
                </a:solidFill>
              </a:rPr>
              <a:t> </a:t>
            </a:r>
            <a:r>
              <a:rPr sz="1800" spc="-5" dirty="0">
                <a:solidFill>
                  <a:srgbClr val="404040"/>
                </a:solidFill>
              </a:rPr>
              <a:t>инструмент</a:t>
            </a:r>
            <a:r>
              <a:rPr sz="1800" dirty="0">
                <a:solidFill>
                  <a:srgbClr val="404040"/>
                </a:solidFill>
              </a:rPr>
              <a:t> имиджа,</a:t>
            </a:r>
            <a:r>
              <a:rPr sz="1800" spc="5" dirty="0">
                <a:solidFill>
                  <a:srgbClr val="404040"/>
                </a:solidFill>
              </a:rPr>
              <a:t> </a:t>
            </a:r>
            <a:r>
              <a:rPr sz="1800" dirty="0">
                <a:solidFill>
                  <a:srgbClr val="404040"/>
                </a:solidFill>
              </a:rPr>
              <a:t>а </a:t>
            </a:r>
            <a:r>
              <a:rPr sz="1800" spc="5" dirty="0">
                <a:solidFill>
                  <a:srgbClr val="404040"/>
                </a:solidFill>
              </a:rPr>
              <a:t> </a:t>
            </a:r>
            <a:r>
              <a:rPr sz="1800" spc="-10" dirty="0">
                <a:solidFill>
                  <a:srgbClr val="404040"/>
                </a:solidFill>
              </a:rPr>
              <a:t>сетеобразующий</a:t>
            </a:r>
            <a:r>
              <a:rPr sz="1800" spc="35" dirty="0">
                <a:solidFill>
                  <a:srgbClr val="404040"/>
                </a:solidFill>
              </a:rPr>
              <a:t> </a:t>
            </a:r>
            <a:r>
              <a:rPr sz="1800" spc="-5" dirty="0">
                <a:solidFill>
                  <a:srgbClr val="404040"/>
                </a:solidFill>
              </a:rPr>
              <a:t>фактор.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37246" y="1890776"/>
            <a:ext cx="40519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В</a:t>
            </a:r>
            <a:r>
              <a:rPr sz="1800" spc="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зависимости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от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 того,</a:t>
            </a:r>
            <a:r>
              <a:rPr sz="1800" spc="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как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вы </a:t>
            </a:r>
            <a:r>
              <a:rPr sz="1800" spc="-484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строите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 себя</a:t>
            </a:r>
            <a:r>
              <a:rPr sz="1800" spc="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в</a:t>
            </a:r>
            <a:r>
              <a:rPr sz="1800" spc="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виртуальном </a:t>
            </a:r>
            <a:r>
              <a:rPr sz="1800" spc="-484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entury Gothic"/>
                <a:cs typeface="Century Gothic"/>
              </a:rPr>
              <a:t>пространстве,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 вы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притягиваете</a:t>
            </a:r>
            <a:r>
              <a:rPr sz="1800" dirty="0">
                <a:solidFill>
                  <a:srgbClr val="404040"/>
                </a:solidFill>
                <a:latin typeface="Century Gothic"/>
                <a:cs typeface="Century Gothic"/>
              </a:rPr>
              <a:t> к </a:t>
            </a:r>
            <a:r>
              <a:rPr sz="1800" spc="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себе</a:t>
            </a:r>
            <a:r>
              <a:rPr sz="1800" spc="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Century Gothic"/>
                <a:cs typeface="Century Gothic"/>
              </a:rPr>
              <a:t>разные</a:t>
            </a:r>
            <a:r>
              <a:rPr sz="1800" spc="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1800" spc="-10" dirty="0">
                <a:solidFill>
                  <a:srgbClr val="404040"/>
                </a:solidFill>
                <a:latin typeface="Century Gothic"/>
                <a:cs typeface="Century Gothic"/>
              </a:rPr>
              <a:t>аудитории».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4767" y="799338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>
                <a:solidFill>
                  <a:srgbClr val="FDFFFF"/>
                </a:solidFill>
                <a:latin typeface="Century Gothic"/>
                <a:cs typeface="Century Gothic"/>
              </a:rPr>
              <a:t>5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37246" y="5836107"/>
            <a:ext cx="438594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entury Gothic"/>
                <a:cs typeface="Century Gothic"/>
              </a:rPr>
              <a:t>Асмолов</a:t>
            </a:r>
            <a:r>
              <a:rPr sz="1600" spc="15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Г.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Кто</a:t>
            </a:r>
            <a:r>
              <a:rPr sz="1600" spc="1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живет</a:t>
            </a:r>
            <a:r>
              <a:rPr sz="1600" spc="-5" dirty="0">
                <a:latin typeface="Century Gothic"/>
                <a:cs typeface="Century Gothic"/>
              </a:rPr>
              <a:t> в</a:t>
            </a:r>
            <a:r>
              <a:rPr sz="1600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виртуальном</a:t>
            </a:r>
            <a:r>
              <a:rPr sz="1600" spc="10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пруду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entury Gothic"/>
                <a:cs typeface="Century Gothic"/>
              </a:rPr>
              <a:t>//</a:t>
            </a:r>
            <a:r>
              <a:rPr sz="1600" spc="-10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Наша</a:t>
            </a:r>
            <a:r>
              <a:rPr sz="1600" spc="-25" dirty="0">
                <a:latin typeface="Century Gothic"/>
                <a:cs typeface="Century Gothic"/>
              </a:rPr>
              <a:t> </a:t>
            </a:r>
            <a:r>
              <a:rPr sz="1600" spc="-10" dirty="0">
                <a:latin typeface="Century Gothic"/>
                <a:cs typeface="Century Gothic"/>
              </a:rPr>
              <a:t>психология.</a:t>
            </a:r>
            <a:r>
              <a:rPr sz="1600" spc="20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–</a:t>
            </a:r>
            <a:r>
              <a:rPr sz="1600" spc="5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2010.</a:t>
            </a:r>
            <a:r>
              <a:rPr sz="1600" spc="-15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–</a:t>
            </a:r>
            <a:r>
              <a:rPr sz="1600" spc="-10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№</a:t>
            </a:r>
            <a:r>
              <a:rPr sz="1600" dirty="0">
                <a:latin typeface="Century Gothic"/>
                <a:cs typeface="Century Gothic"/>
              </a:rPr>
              <a:t> </a:t>
            </a:r>
            <a:r>
              <a:rPr sz="1600" spc="-5" dirty="0">
                <a:latin typeface="Century Gothic"/>
                <a:cs typeface="Century Gothic"/>
              </a:rPr>
              <a:t>9</a:t>
            </a:r>
            <a:r>
              <a:rPr sz="1600" spc="-10" dirty="0">
                <a:latin typeface="Century Gothic"/>
                <a:cs typeface="Century Gothic"/>
              </a:rPr>
              <a:t> </a:t>
            </a:r>
            <a:r>
              <a:rPr sz="1600" spc="-15" dirty="0">
                <a:latin typeface="Century Gothic"/>
                <a:cs typeface="Century Gothic"/>
              </a:rPr>
              <a:t>(43).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entury Gothic"/>
                <a:cs typeface="Century Gothic"/>
                <a:hlinkClick r:id="rId2"/>
              </a:rPr>
              <a:t>http://www.psyh.ru/magazine/2010/9/</a:t>
            </a:r>
            <a:endParaRPr sz="1600">
              <a:latin typeface="Century Gothic"/>
              <a:cs typeface="Century Gothic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1367" y="464819"/>
            <a:ext cx="5065776" cy="39334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2663" y="1676400"/>
            <a:ext cx="9186673" cy="51053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09800" y="685800"/>
            <a:ext cx="715835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8865" marR="5080" indent="-23368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252525"/>
                </a:solidFill>
              </a:rPr>
              <a:t>Персональная учебная </a:t>
            </a:r>
            <a:r>
              <a:rPr dirty="0">
                <a:solidFill>
                  <a:srgbClr val="252525"/>
                </a:solidFill>
              </a:rPr>
              <a:t>сеть – </a:t>
            </a:r>
            <a:r>
              <a:rPr spc="-5" dirty="0">
                <a:solidFill>
                  <a:srgbClr val="252525"/>
                </a:solidFill>
              </a:rPr>
              <a:t>формирование </a:t>
            </a:r>
            <a:r>
              <a:rPr spc="-650" dirty="0">
                <a:solidFill>
                  <a:srgbClr val="252525"/>
                </a:solidFill>
              </a:rPr>
              <a:t> </a:t>
            </a:r>
            <a:r>
              <a:rPr dirty="0">
                <a:solidFill>
                  <a:srgbClr val="252525"/>
                </a:solidFill>
              </a:rPr>
              <a:t>бренда</a:t>
            </a:r>
            <a:r>
              <a:rPr spc="-25" dirty="0">
                <a:solidFill>
                  <a:srgbClr val="252525"/>
                </a:solidFill>
              </a:rPr>
              <a:t> </a:t>
            </a:r>
            <a:r>
              <a:rPr spc="-5" dirty="0">
                <a:solidFill>
                  <a:srgbClr val="252525"/>
                </a:solidFill>
              </a:rPr>
              <a:t>ученого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4767" y="797813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>
                <a:solidFill>
                  <a:srgbClr val="FDFFFF"/>
                </a:solidFill>
                <a:latin typeface="Arial"/>
                <a:cs typeface="Arial"/>
              </a:rPr>
              <a:t>6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23915" y="356996"/>
            <a:ext cx="36861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«Образ»</a:t>
            </a:r>
            <a:r>
              <a:rPr sz="3600" spc="-85" dirty="0"/>
              <a:t> </a:t>
            </a:r>
            <a:r>
              <a:rPr sz="3600" spc="-5" dirty="0"/>
              <a:t>автора</a:t>
            </a:r>
            <a:endParaRPr sz="36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3832" y="188976"/>
            <a:ext cx="3124199" cy="23393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42489" y="1354327"/>
            <a:ext cx="8893810" cy="45415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77590">
              <a:lnSpc>
                <a:spcPct val="100000"/>
              </a:lnSpc>
              <a:spcBef>
                <a:spcPts val="105"/>
              </a:spcBef>
            </a:pPr>
            <a:r>
              <a:rPr sz="26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Информация</a:t>
            </a:r>
            <a:r>
              <a:rPr sz="2600" i="1" spc="-3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600" i="1" dirty="0">
                <a:solidFill>
                  <a:srgbClr val="404040"/>
                </a:solidFill>
                <a:latin typeface="Century Gothic"/>
                <a:cs typeface="Century Gothic"/>
              </a:rPr>
              <a:t>об</a:t>
            </a:r>
            <a:r>
              <a:rPr sz="2600" i="1" spc="-2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6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авторе</a:t>
            </a:r>
            <a:r>
              <a:rPr sz="2600" i="1" spc="-3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600" i="1" dirty="0">
                <a:solidFill>
                  <a:srgbClr val="404040"/>
                </a:solidFill>
                <a:latin typeface="Century Gothic"/>
                <a:cs typeface="Century Gothic"/>
              </a:rPr>
              <a:t>в</a:t>
            </a:r>
            <a:endParaRPr sz="2600">
              <a:latin typeface="Century Gothic"/>
              <a:cs typeface="Century Gothic"/>
            </a:endParaRPr>
          </a:p>
          <a:p>
            <a:pPr marL="3577590" marR="5080">
              <a:lnSpc>
                <a:spcPct val="100000"/>
              </a:lnSpc>
            </a:pPr>
            <a:r>
              <a:rPr sz="26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глобальном информационном </a:t>
            </a:r>
            <a:r>
              <a:rPr sz="2600" i="1" spc="-70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600" i="1" spc="-5" dirty="0">
                <a:solidFill>
                  <a:srgbClr val="404040"/>
                </a:solidFill>
                <a:latin typeface="Century Gothic"/>
                <a:cs typeface="Century Gothic"/>
              </a:rPr>
              <a:t>пространстве:</a:t>
            </a:r>
            <a:endParaRPr sz="2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500">
              <a:latin typeface="Century Gothic"/>
              <a:cs typeface="Century Gothic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600" spc="-5" dirty="0">
                <a:latin typeface="Century Gothic"/>
                <a:cs typeface="Century Gothic"/>
              </a:rPr>
              <a:t>публикации </a:t>
            </a:r>
            <a:r>
              <a:rPr sz="2600" dirty="0">
                <a:latin typeface="Century Gothic"/>
                <a:cs typeface="Century Gothic"/>
              </a:rPr>
              <a:t>в</a:t>
            </a:r>
            <a:r>
              <a:rPr sz="2600" spc="-35" dirty="0">
                <a:latin typeface="Century Gothic"/>
                <a:cs typeface="Century Gothic"/>
              </a:rPr>
              <a:t> </a:t>
            </a:r>
            <a:r>
              <a:rPr sz="2600" dirty="0">
                <a:latin typeface="Century Gothic"/>
                <a:cs typeface="Century Gothic"/>
              </a:rPr>
              <a:t>«видимых»</a:t>
            </a:r>
            <a:r>
              <a:rPr sz="2600" spc="-25" dirty="0">
                <a:latin typeface="Century Gothic"/>
                <a:cs typeface="Century Gothic"/>
              </a:rPr>
              <a:t> </a:t>
            </a:r>
            <a:r>
              <a:rPr sz="2600" spc="-5" dirty="0">
                <a:latin typeface="Century Gothic"/>
                <a:cs typeface="Century Gothic"/>
              </a:rPr>
              <a:t>изданиях,</a:t>
            </a:r>
            <a:endParaRPr sz="2600">
              <a:latin typeface="Century Gothic"/>
              <a:cs typeface="Century Gothic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600" dirty="0">
                <a:latin typeface="Century Gothic"/>
                <a:cs typeface="Century Gothic"/>
              </a:rPr>
              <a:t>профили</a:t>
            </a:r>
            <a:r>
              <a:rPr sz="2600" spc="-60" dirty="0">
                <a:latin typeface="Century Gothic"/>
                <a:cs typeface="Century Gothic"/>
              </a:rPr>
              <a:t> </a:t>
            </a:r>
            <a:r>
              <a:rPr sz="2600" dirty="0">
                <a:latin typeface="Century Gothic"/>
                <a:cs typeface="Century Gothic"/>
              </a:rPr>
              <a:t>в</a:t>
            </a:r>
            <a:r>
              <a:rPr sz="2600" spc="-30" dirty="0">
                <a:latin typeface="Century Gothic"/>
                <a:cs typeface="Century Gothic"/>
              </a:rPr>
              <a:t> </a:t>
            </a:r>
            <a:r>
              <a:rPr sz="2600" dirty="0">
                <a:latin typeface="Century Gothic"/>
                <a:cs typeface="Century Gothic"/>
              </a:rPr>
              <a:t>наукометрических</a:t>
            </a:r>
            <a:r>
              <a:rPr sz="2600" spc="-40" dirty="0">
                <a:latin typeface="Century Gothic"/>
                <a:cs typeface="Century Gothic"/>
              </a:rPr>
              <a:t> </a:t>
            </a:r>
            <a:r>
              <a:rPr sz="2600" dirty="0">
                <a:latin typeface="Century Gothic"/>
                <a:cs typeface="Century Gothic"/>
              </a:rPr>
              <a:t>системах,</a:t>
            </a:r>
            <a:endParaRPr sz="2600">
              <a:latin typeface="Century Gothic"/>
              <a:cs typeface="Century Gothic"/>
            </a:endParaRPr>
          </a:p>
          <a:p>
            <a:pPr marL="469900" marR="3974465" indent="-4572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600" spc="-5" dirty="0">
                <a:latin typeface="Century Gothic"/>
                <a:cs typeface="Century Gothic"/>
              </a:rPr>
              <a:t>профили </a:t>
            </a:r>
            <a:r>
              <a:rPr sz="2600" dirty="0">
                <a:latin typeface="Century Gothic"/>
                <a:cs typeface="Century Gothic"/>
              </a:rPr>
              <a:t>в социальных и </a:t>
            </a:r>
            <a:r>
              <a:rPr sz="2600" spc="5" dirty="0">
                <a:latin typeface="Century Gothic"/>
                <a:cs typeface="Century Gothic"/>
              </a:rPr>
              <a:t> </a:t>
            </a:r>
            <a:r>
              <a:rPr sz="2600" spc="-5" dirty="0">
                <a:latin typeface="Century Gothic"/>
                <a:cs typeface="Century Gothic"/>
              </a:rPr>
              <a:t>профессиональных</a:t>
            </a:r>
            <a:r>
              <a:rPr sz="2600" spc="-75" dirty="0">
                <a:latin typeface="Century Gothic"/>
                <a:cs typeface="Century Gothic"/>
              </a:rPr>
              <a:t> </a:t>
            </a:r>
            <a:r>
              <a:rPr sz="2600" dirty="0">
                <a:latin typeface="Century Gothic"/>
                <a:cs typeface="Century Gothic"/>
              </a:rPr>
              <a:t>сетях,</a:t>
            </a:r>
            <a:endParaRPr sz="2600">
              <a:latin typeface="Century Gothic"/>
              <a:cs typeface="Century Gothic"/>
            </a:endParaRPr>
          </a:p>
          <a:p>
            <a:pPr marL="469900" marR="2701925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600" spc="-5" dirty="0">
                <a:latin typeface="Century Gothic"/>
                <a:cs typeface="Century Gothic"/>
              </a:rPr>
              <a:t>персональная</a:t>
            </a:r>
            <a:r>
              <a:rPr sz="2600" spc="-55" dirty="0">
                <a:latin typeface="Century Gothic"/>
                <a:cs typeface="Century Gothic"/>
              </a:rPr>
              <a:t> </a:t>
            </a:r>
            <a:r>
              <a:rPr sz="2600" dirty="0">
                <a:latin typeface="Century Gothic"/>
                <a:cs typeface="Century Gothic"/>
              </a:rPr>
              <a:t>страница</a:t>
            </a:r>
            <a:r>
              <a:rPr sz="2600" spc="-15" dirty="0">
                <a:latin typeface="Century Gothic"/>
                <a:cs typeface="Century Gothic"/>
              </a:rPr>
              <a:t> </a:t>
            </a:r>
            <a:r>
              <a:rPr sz="2600" dirty="0">
                <a:latin typeface="Century Gothic"/>
                <a:cs typeface="Century Gothic"/>
              </a:rPr>
              <a:t>на</a:t>
            </a:r>
            <a:r>
              <a:rPr sz="2600" spc="-35" dirty="0">
                <a:latin typeface="Century Gothic"/>
                <a:cs typeface="Century Gothic"/>
              </a:rPr>
              <a:t> </a:t>
            </a:r>
            <a:r>
              <a:rPr sz="2600" dirty="0">
                <a:latin typeface="Century Gothic"/>
                <a:cs typeface="Century Gothic"/>
              </a:rPr>
              <a:t>сайте </a:t>
            </a:r>
            <a:r>
              <a:rPr sz="2600" spc="-705" dirty="0">
                <a:latin typeface="Century Gothic"/>
                <a:cs typeface="Century Gothic"/>
              </a:rPr>
              <a:t> </a:t>
            </a:r>
            <a:r>
              <a:rPr sz="2600" spc="-5" dirty="0">
                <a:latin typeface="Century Gothic"/>
                <a:cs typeface="Century Gothic"/>
              </a:rPr>
              <a:t>университета</a:t>
            </a:r>
            <a:endParaRPr sz="2600">
              <a:latin typeface="Century Gothic"/>
              <a:cs typeface="Century Gothic"/>
            </a:endParaRPr>
          </a:p>
          <a:p>
            <a:pPr marL="469900" indent="-457200">
              <a:lnSpc>
                <a:spcPct val="10000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600" dirty="0">
                <a:latin typeface="Century Gothic"/>
                <a:cs typeface="Century Gothic"/>
              </a:rPr>
              <a:t>…</a:t>
            </a:r>
            <a:endParaRPr sz="2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4767" y="799338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>
                <a:solidFill>
                  <a:srgbClr val="FDFFFF"/>
                </a:solidFill>
                <a:latin typeface="Century Gothic"/>
                <a:cs typeface="Century Gothic"/>
              </a:rPr>
              <a:t>7</a:t>
            </a:r>
            <a:endParaRPr sz="2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71952" y="646252"/>
            <a:ext cx="826579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5" dirty="0"/>
              <a:t>Публикации</a:t>
            </a:r>
            <a:r>
              <a:rPr sz="3800" spc="-65" dirty="0"/>
              <a:t> </a:t>
            </a:r>
            <a:r>
              <a:rPr sz="3800" dirty="0"/>
              <a:t>в «видимых»</a:t>
            </a:r>
            <a:r>
              <a:rPr sz="3800" spc="-50" dirty="0"/>
              <a:t> </a:t>
            </a:r>
            <a:r>
              <a:rPr sz="3800" spc="-5" dirty="0"/>
              <a:t>изданиях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2668270" y="1350480"/>
            <a:ext cx="7922895" cy="393319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Избирательность</a:t>
            </a:r>
            <a:r>
              <a:rPr sz="2200" spc="4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при</a:t>
            </a:r>
            <a:r>
              <a:rPr sz="220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подборе</a:t>
            </a:r>
            <a:r>
              <a:rPr sz="2200" spc="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издания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 для</a:t>
            </a:r>
            <a:r>
              <a:rPr sz="2200" spc="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публикации: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2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200" spc="19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авторитетные</a:t>
            </a:r>
            <a:r>
              <a:rPr sz="2200" spc="-2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издания</a:t>
            </a:r>
            <a:r>
              <a:rPr sz="2200" spc="-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по</a:t>
            </a:r>
            <a:r>
              <a:rPr sz="220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теме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22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200" spc="19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издания,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включенные</a:t>
            </a:r>
            <a:r>
              <a:rPr sz="2200" spc="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в</a:t>
            </a:r>
            <a:r>
              <a:rPr sz="2200" spc="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Перечень</a:t>
            </a:r>
            <a:r>
              <a:rPr sz="220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научных</a:t>
            </a:r>
            <a:r>
              <a:rPr sz="2200" spc="3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изданий</a:t>
            </a:r>
            <a:endParaRPr sz="2200">
              <a:latin typeface="Century Gothic"/>
              <a:cs typeface="Century Gothic"/>
            </a:endParaRPr>
          </a:p>
          <a:p>
            <a:pPr marL="355600" marR="36195">
              <a:lnSpc>
                <a:spcPct val="100000"/>
              </a:lnSpc>
            </a:pP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Республики</a:t>
            </a:r>
            <a:r>
              <a:rPr sz="2200" spc="4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Беларусь</a:t>
            </a:r>
            <a:r>
              <a:rPr sz="2200" spc="3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для</a:t>
            </a:r>
            <a:r>
              <a:rPr sz="2200" spc="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опубликования</a:t>
            </a:r>
            <a:r>
              <a:rPr sz="2200" spc="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результатов </a:t>
            </a:r>
            <a:r>
              <a:rPr sz="2200" spc="-59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диссертационных</a:t>
            </a:r>
            <a:r>
              <a:rPr sz="220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исследований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22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200" spc="175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издания</a:t>
            </a:r>
            <a:r>
              <a:rPr sz="2200" spc="-15" dirty="0">
                <a:solidFill>
                  <a:srgbClr val="404040"/>
                </a:solidFill>
                <a:latin typeface="Century Gothic"/>
                <a:cs typeface="Century Gothic"/>
              </a:rPr>
              <a:t> Web</a:t>
            </a:r>
            <a:r>
              <a:rPr sz="2200" spc="3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of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Science,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2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200" spc="165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издания</a:t>
            </a:r>
            <a:r>
              <a:rPr sz="2200" spc="-3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Scopus,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22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200" spc="190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издания, индексируемые</a:t>
            </a:r>
            <a:r>
              <a:rPr sz="2200" spc="1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Google</a:t>
            </a:r>
            <a:r>
              <a:rPr sz="2200" spc="-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scholar</a:t>
            </a:r>
            <a:endParaRPr sz="22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200" spc="-5" dirty="0">
                <a:solidFill>
                  <a:srgbClr val="A42F0F"/>
                </a:solidFill>
                <a:latin typeface="Wingdings 3"/>
                <a:cs typeface="Wingdings 3"/>
              </a:rPr>
              <a:t></a:t>
            </a:r>
            <a:r>
              <a:rPr sz="2200" spc="145" dirty="0">
                <a:solidFill>
                  <a:srgbClr val="A42F0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другие</a:t>
            </a:r>
            <a:endParaRPr sz="2200">
              <a:latin typeface="Century Gothic"/>
              <a:cs typeface="Century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11156" y="4675632"/>
            <a:ext cx="1673352" cy="167335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64767" y="799338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dirty="0">
                <a:solidFill>
                  <a:srgbClr val="FDFFFF"/>
                </a:solidFill>
                <a:latin typeface="Century Gothic"/>
                <a:cs typeface="Century Gothic"/>
              </a:rPr>
              <a:t>8</a:t>
            </a:r>
            <a:endParaRPr sz="2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4756"/>
            <a:ext cx="1592580" cy="508000"/>
          </a:xfrm>
          <a:custGeom>
            <a:avLst/>
            <a:gdLst/>
            <a:ahLst/>
            <a:cxnLst/>
            <a:rect l="l" t="t" r="r" b="b"/>
            <a:pathLst>
              <a:path w="1592580" h="508000">
                <a:moveTo>
                  <a:pt x="0" y="0"/>
                </a:moveTo>
                <a:lnTo>
                  <a:pt x="0" y="503948"/>
                </a:lnTo>
                <a:lnTo>
                  <a:pt x="1245844" y="507491"/>
                </a:lnTo>
                <a:lnTo>
                  <a:pt x="1346200" y="507491"/>
                </a:lnTo>
                <a:lnTo>
                  <a:pt x="1350899" y="502665"/>
                </a:lnTo>
                <a:lnTo>
                  <a:pt x="1352423" y="501141"/>
                </a:lnTo>
                <a:lnTo>
                  <a:pt x="1354328" y="499617"/>
                </a:lnTo>
                <a:lnTo>
                  <a:pt x="1355852" y="497966"/>
                </a:lnTo>
                <a:lnTo>
                  <a:pt x="1584960" y="268858"/>
                </a:lnTo>
                <a:lnTo>
                  <a:pt x="1590246" y="261714"/>
                </a:lnTo>
                <a:lnTo>
                  <a:pt x="1592008" y="254571"/>
                </a:lnTo>
                <a:lnTo>
                  <a:pt x="1590246" y="247427"/>
                </a:lnTo>
                <a:lnTo>
                  <a:pt x="1584960" y="240283"/>
                </a:lnTo>
                <a:lnTo>
                  <a:pt x="1355852" y="11302"/>
                </a:lnTo>
                <a:lnTo>
                  <a:pt x="1350899" y="11302"/>
                </a:lnTo>
                <a:lnTo>
                  <a:pt x="1350899" y="6476"/>
                </a:lnTo>
                <a:lnTo>
                  <a:pt x="1346200" y="6476"/>
                </a:lnTo>
                <a:lnTo>
                  <a:pt x="1341374" y="1777"/>
                </a:lnTo>
                <a:lnTo>
                  <a:pt x="1245844" y="1777"/>
                </a:lnTo>
                <a:lnTo>
                  <a:pt x="0" y="0"/>
                </a:lnTo>
                <a:close/>
              </a:path>
            </a:pathLst>
          </a:custGeom>
          <a:solidFill>
            <a:srgbClr val="A42F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78838" y="731977"/>
            <a:ext cx="888873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5" dirty="0"/>
              <a:t>Основные</a:t>
            </a:r>
            <a:r>
              <a:rPr sz="3800" spc="-35" dirty="0"/>
              <a:t> </a:t>
            </a:r>
            <a:r>
              <a:rPr sz="3800" dirty="0"/>
              <a:t>составляющие</a:t>
            </a:r>
            <a:r>
              <a:rPr sz="3800" spc="-40" dirty="0"/>
              <a:t> </a:t>
            </a:r>
            <a:r>
              <a:rPr sz="3800" dirty="0"/>
              <a:t>–</a:t>
            </a:r>
            <a:r>
              <a:rPr sz="3800" spc="-10" dirty="0"/>
              <a:t> </a:t>
            </a:r>
            <a:r>
              <a:rPr sz="3800" dirty="0"/>
              <a:t>три</a:t>
            </a:r>
            <a:r>
              <a:rPr sz="3800" spc="-15" dirty="0"/>
              <a:t> </a:t>
            </a:r>
            <a:r>
              <a:rPr sz="3800" spc="-5" dirty="0"/>
              <a:t>«ДА»</a:t>
            </a:r>
            <a:endParaRPr sz="3800"/>
          </a:p>
        </p:txBody>
      </p:sp>
      <p:sp>
        <p:nvSpPr>
          <p:cNvPr id="4" name="object 4"/>
          <p:cNvSpPr/>
          <p:nvPr/>
        </p:nvSpPr>
        <p:spPr>
          <a:xfrm>
            <a:off x="1961388" y="2205227"/>
            <a:ext cx="4691380" cy="3337560"/>
          </a:xfrm>
          <a:custGeom>
            <a:avLst/>
            <a:gdLst/>
            <a:ahLst/>
            <a:cxnLst/>
            <a:rect l="l" t="t" r="r" b="b"/>
            <a:pathLst>
              <a:path w="4691380" h="3337560">
                <a:moveTo>
                  <a:pt x="4690871" y="0"/>
                </a:moveTo>
                <a:lnTo>
                  <a:pt x="0" y="0"/>
                </a:lnTo>
                <a:lnTo>
                  <a:pt x="0" y="3337560"/>
                </a:lnTo>
                <a:lnTo>
                  <a:pt x="4690871" y="3337560"/>
                </a:lnTo>
                <a:lnTo>
                  <a:pt x="4690871" y="0"/>
                </a:lnTo>
                <a:close/>
              </a:path>
            </a:pathLst>
          </a:custGeom>
          <a:solidFill>
            <a:srgbClr val="FFFFFF">
              <a:alpha val="4313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52573" y="2103526"/>
            <a:ext cx="4431665" cy="275526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514984" indent="-515620">
              <a:lnSpc>
                <a:spcPct val="100000"/>
              </a:lnSpc>
              <a:spcBef>
                <a:spcPts val="1105"/>
              </a:spcBef>
              <a:buClr>
                <a:srgbClr val="A42F0F"/>
              </a:buClr>
              <a:buAutoNum type="arabicPeriod"/>
              <a:tabLst>
                <a:tab pos="514984" algn="l"/>
                <a:tab pos="515620" algn="l"/>
              </a:tabLst>
            </a:pP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Содержание</a:t>
            </a:r>
            <a:r>
              <a:rPr sz="2200" spc="-50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публикации</a:t>
            </a:r>
            <a:endParaRPr sz="2200">
              <a:latin typeface="Century Gothic"/>
              <a:cs typeface="Century Gothic"/>
            </a:endParaRPr>
          </a:p>
          <a:p>
            <a:pPr marL="514984" indent="-515620">
              <a:lnSpc>
                <a:spcPct val="100000"/>
              </a:lnSpc>
              <a:spcBef>
                <a:spcPts val="1010"/>
              </a:spcBef>
              <a:buClr>
                <a:srgbClr val="A42F0F"/>
              </a:buClr>
              <a:buAutoNum type="arabicPeriod"/>
              <a:tabLst>
                <a:tab pos="514984" algn="l"/>
                <a:tab pos="515620" algn="l"/>
              </a:tabLst>
            </a:pP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Видимость</a:t>
            </a:r>
            <a:r>
              <a:rPr sz="2200" spc="-2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в</a:t>
            </a:r>
            <a:r>
              <a:rPr sz="2200" spc="-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среде</a:t>
            </a:r>
            <a:r>
              <a:rPr sz="2200" spc="-1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научных</a:t>
            </a:r>
            <a:endParaRPr sz="2200">
              <a:latin typeface="Century Gothic"/>
              <a:cs typeface="Century Gothic"/>
            </a:endParaRPr>
          </a:p>
          <a:p>
            <a:pPr marL="514984">
              <a:lnSpc>
                <a:spcPct val="100000"/>
              </a:lnSpc>
            </a:pP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коммуникаций</a:t>
            </a:r>
            <a:endParaRPr sz="2200">
              <a:latin typeface="Century Gothic"/>
              <a:cs typeface="Century Gothic"/>
            </a:endParaRPr>
          </a:p>
          <a:p>
            <a:pPr marL="514984" marR="708025" indent="-515620">
              <a:lnSpc>
                <a:spcPct val="100000"/>
              </a:lnSpc>
              <a:spcBef>
                <a:spcPts val="1000"/>
              </a:spcBef>
              <a:buClr>
                <a:srgbClr val="A42F0F"/>
              </a:buClr>
              <a:buAutoNum type="arabicPeriod" startAt="3"/>
              <a:tabLst>
                <a:tab pos="514984" algn="l"/>
                <a:tab pos="515620" algn="l"/>
              </a:tabLst>
            </a:pP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Описательные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данные </a:t>
            </a:r>
            <a:r>
              <a:rPr sz="2200" spc="-59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(обеспечение</a:t>
            </a:r>
            <a:endParaRPr sz="2200">
              <a:latin typeface="Century Gothic"/>
              <a:cs typeface="Century Gothic"/>
            </a:endParaRPr>
          </a:p>
          <a:p>
            <a:pPr marL="514984">
              <a:lnSpc>
                <a:spcPct val="100000"/>
              </a:lnSpc>
            </a:pP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корректности</a:t>
            </a:r>
            <a:r>
              <a:rPr sz="2200" spc="-75" dirty="0">
                <a:solidFill>
                  <a:srgbClr val="404040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Century Gothic"/>
                <a:cs typeface="Century Gothic"/>
              </a:rPr>
              <a:t>и</a:t>
            </a:r>
            <a:endParaRPr sz="2200">
              <a:latin typeface="Century Gothic"/>
              <a:cs typeface="Century Gothic"/>
            </a:endParaRPr>
          </a:p>
          <a:p>
            <a:pPr marL="514984">
              <a:lnSpc>
                <a:spcPct val="100000"/>
              </a:lnSpc>
            </a:pPr>
            <a:r>
              <a:rPr sz="2200" spc="-10" dirty="0">
                <a:solidFill>
                  <a:srgbClr val="404040"/>
                </a:solidFill>
                <a:latin typeface="Century Gothic"/>
                <a:cs typeface="Century Gothic"/>
              </a:rPr>
              <a:t>однозначности)</a:t>
            </a:r>
            <a:endParaRPr sz="2200">
              <a:latin typeface="Century Gothic"/>
              <a:cs typeface="Century Gothic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73240" y="2205227"/>
            <a:ext cx="3591560" cy="4653280"/>
            <a:chOff x="6873240" y="2205227"/>
            <a:chExt cx="3591560" cy="465328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73240" y="4553711"/>
              <a:ext cx="3591305" cy="23042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88480" y="2205227"/>
              <a:ext cx="3563112" cy="235915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23036" y="799338"/>
            <a:ext cx="309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5" dirty="0">
                <a:solidFill>
                  <a:srgbClr val="FDFFFF"/>
                </a:solidFill>
                <a:latin typeface="Century Gothic"/>
                <a:cs typeface="Century Gothic"/>
              </a:rPr>
              <a:t>9</a:t>
            </a:r>
            <a:endParaRPr sz="20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</TotalTime>
  <Words>659</Words>
  <Application>Microsoft Office PowerPoint</Application>
  <PresentationFormat>Широкоэкранный</PresentationFormat>
  <Paragraphs>116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Century Gothic</vt:lpstr>
      <vt:lpstr>Georgia</vt:lpstr>
      <vt:lpstr>Calibri</vt:lpstr>
      <vt:lpstr>Wingdings 3</vt:lpstr>
      <vt:lpstr>Times New Roman</vt:lpstr>
      <vt:lpstr>Arial</vt:lpstr>
      <vt:lpstr>Wingdings</vt:lpstr>
      <vt:lpstr>Office Theme</vt:lpstr>
      <vt:lpstr>Бренд ученого.  Формирование имиджа в информационном пространстве </vt:lpstr>
      <vt:lpstr>ВУЗ, Ученый</vt:lpstr>
      <vt:lpstr>Создайте свой БРЕНД</vt:lpstr>
      <vt:lpstr>ЧТО ДАЕТ БРЕНД?</vt:lpstr>
      <vt:lpstr>«Виртуальная личность – это не  просто инструмент имиджа, а  сетеобразующий фактор.</vt:lpstr>
      <vt:lpstr>Персональная учебная сеть – формирование  бренда ученого</vt:lpstr>
      <vt:lpstr>«Образ» автора</vt:lpstr>
      <vt:lpstr>Публикации в «видимых» изданиях</vt:lpstr>
      <vt:lpstr>Основные составляющие – три «ДА»</vt:lpstr>
      <vt:lpstr>Авторские профили (идентификаторы Author ID)</vt:lpstr>
      <vt:lpstr>Профили авторов</vt:lpstr>
      <vt:lpstr>Основная информация, которая  вноситься в профиль автора  (международные системы):</vt:lpstr>
      <vt:lpstr>Однозначно идентифицировать ученого сложно</vt:lpstr>
      <vt:lpstr>Author Metrics</vt:lpstr>
      <vt:lpstr>Сегодня автор контролирует  данные в своих профилях</vt:lpstr>
      <vt:lpstr>Обратная связь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Имидж ученого, формирование его образа в информационном пространстве</dc:title>
  <dc:creator>Julia</dc:creator>
  <cp:lastModifiedBy>Ясинская Л.С.</cp:lastModifiedBy>
  <cp:revision>17</cp:revision>
  <dcterms:created xsi:type="dcterms:W3CDTF">2021-07-02T04:29:34Z</dcterms:created>
  <dcterms:modified xsi:type="dcterms:W3CDTF">2021-08-13T11:22:12Z</dcterms:modified>
</cp:coreProperties>
</file>