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59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77"/>
  </p:notesMasterIdLst>
  <p:handoutMasterIdLst>
    <p:handoutMasterId r:id="rId78"/>
  </p:handoutMasterIdLst>
  <p:sldIdLst>
    <p:sldId id="256" r:id="rId3"/>
    <p:sldId id="386" r:id="rId4"/>
    <p:sldId id="387" r:id="rId5"/>
    <p:sldId id="388" r:id="rId6"/>
    <p:sldId id="389" r:id="rId7"/>
    <p:sldId id="390" r:id="rId8"/>
    <p:sldId id="392" r:id="rId9"/>
    <p:sldId id="393" r:id="rId10"/>
    <p:sldId id="394" r:id="rId11"/>
    <p:sldId id="395" r:id="rId12"/>
    <p:sldId id="434" r:id="rId13"/>
    <p:sldId id="435" r:id="rId14"/>
    <p:sldId id="436" r:id="rId15"/>
    <p:sldId id="397" r:id="rId16"/>
    <p:sldId id="338" r:id="rId17"/>
    <p:sldId id="344" r:id="rId18"/>
    <p:sldId id="437" r:id="rId19"/>
    <p:sldId id="438" r:id="rId20"/>
    <p:sldId id="439" r:id="rId21"/>
    <p:sldId id="440" r:id="rId22"/>
    <p:sldId id="441" r:id="rId23"/>
    <p:sldId id="346" r:id="rId24"/>
    <p:sldId id="442" r:id="rId25"/>
    <p:sldId id="342" r:id="rId26"/>
    <p:sldId id="443" r:id="rId27"/>
    <p:sldId id="444" r:id="rId28"/>
    <p:sldId id="347" r:id="rId29"/>
    <p:sldId id="364" r:id="rId30"/>
    <p:sldId id="445" r:id="rId31"/>
    <p:sldId id="451" r:id="rId32"/>
    <p:sldId id="452" r:id="rId33"/>
    <p:sldId id="453" r:id="rId34"/>
    <p:sldId id="454" r:id="rId35"/>
    <p:sldId id="455" r:id="rId36"/>
    <p:sldId id="446" r:id="rId37"/>
    <p:sldId id="456" r:id="rId38"/>
    <p:sldId id="457" r:id="rId39"/>
    <p:sldId id="460" r:id="rId40"/>
    <p:sldId id="461" r:id="rId41"/>
    <p:sldId id="462" r:id="rId42"/>
    <p:sldId id="463" r:id="rId43"/>
    <p:sldId id="464" r:id="rId44"/>
    <p:sldId id="299" r:id="rId45"/>
    <p:sldId id="365" r:id="rId46"/>
    <p:sldId id="366" r:id="rId47"/>
    <p:sldId id="320" r:id="rId48"/>
    <p:sldId id="322" r:id="rId49"/>
    <p:sldId id="336" r:id="rId50"/>
    <p:sldId id="330" r:id="rId51"/>
    <p:sldId id="335" r:id="rId52"/>
    <p:sldId id="355" r:id="rId53"/>
    <p:sldId id="356" r:id="rId54"/>
    <p:sldId id="376" r:id="rId55"/>
    <p:sldId id="367" r:id="rId56"/>
    <p:sldId id="378" r:id="rId57"/>
    <p:sldId id="379" r:id="rId58"/>
    <p:sldId id="380" r:id="rId59"/>
    <p:sldId id="381" r:id="rId60"/>
    <p:sldId id="377" r:id="rId61"/>
    <p:sldId id="368" r:id="rId62"/>
    <p:sldId id="382" r:id="rId63"/>
    <p:sldId id="369" r:id="rId64"/>
    <p:sldId id="384" r:id="rId65"/>
    <p:sldId id="383" r:id="rId66"/>
    <p:sldId id="370" r:id="rId67"/>
    <p:sldId id="385" r:id="rId68"/>
    <p:sldId id="371" r:id="rId69"/>
    <p:sldId id="354" r:id="rId70"/>
    <p:sldId id="348" r:id="rId71"/>
    <p:sldId id="349" r:id="rId72"/>
    <p:sldId id="350" r:id="rId73"/>
    <p:sldId id="351" r:id="rId74"/>
    <p:sldId id="352" r:id="rId75"/>
    <p:sldId id="353" r:id="rId76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ЕВ Виктор Федорович" initials="АВФ" lastIdx="1" clrIdx="0">
    <p:extLst>
      <p:ext uri="{19B8F6BF-5375-455C-9EA6-DF929625EA0E}">
        <p15:presenceInfo xmlns:p15="http://schemas.microsoft.com/office/powerpoint/2012/main" userId="АЛЕКСЕЕВ Виктор Федор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B2F2B"/>
    <a:srgbClr val="322825"/>
    <a:srgbClr val="241D1B"/>
    <a:srgbClr val="B2B2B2"/>
    <a:srgbClr val="006644"/>
    <a:srgbClr val="009900"/>
    <a:srgbClr val="CC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930" y="-7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4T00:55:32.404" idx="1">
    <p:pos x="5312" y="263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2EDD654-BA35-4883-B201-6562C2AA46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38463" cy="44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defTabSz="895350">
              <a:defRPr sz="1200"/>
            </a:lvl1pPr>
          </a:lstStyle>
          <a:p>
            <a:endParaRPr lang="en-US" alt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0C1787-949E-4378-AD6C-9A1BE9D2EB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-1588"/>
            <a:ext cx="2938462" cy="44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r" defTabSz="895350">
              <a:defRPr sz="1200"/>
            </a:lvl1pPr>
          </a:lstStyle>
          <a:p>
            <a:endParaRPr lang="en-US" alt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E6D3986-45A8-4FF5-8450-6CCCAE50B4F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16963"/>
            <a:ext cx="293846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defTabSz="895350">
              <a:defRPr sz="1200"/>
            </a:lvl1pPr>
          </a:lstStyle>
          <a:p>
            <a:endParaRPr lang="en-US" altLang="ru-R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33A26FC-3F46-42CB-839B-33C583832D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8716963"/>
            <a:ext cx="293846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/>
            </a:lvl1pPr>
          </a:lstStyle>
          <a:p>
            <a:fld id="{3F711C5D-457B-49EF-B11C-8718C4EEB36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5E22A3C-90E0-45B6-BF3C-4724B42186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38463" cy="44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defTabSz="895350">
              <a:defRPr sz="1200"/>
            </a:lvl1pPr>
          </a:lstStyle>
          <a:p>
            <a:endParaRPr lang="en-US" altLang="ru-RU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659B81B-BF93-4289-8274-F47E6AEA8E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673100"/>
            <a:ext cx="4667250" cy="34972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B28DCF0-0868-47EA-BE79-D2DB762AF9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395788"/>
            <a:ext cx="5048250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8724788-ADC9-4F63-AA60-AE2E9E48C7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-1588"/>
            <a:ext cx="2938462" cy="44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r" defTabSz="895350">
              <a:defRPr sz="1200"/>
            </a:lvl1pPr>
          </a:lstStyle>
          <a:p>
            <a:endParaRPr lang="en-US" alt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5D11087-1FA7-4740-97D7-E3E396DDAE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6963"/>
            <a:ext cx="293846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defTabSz="895350">
              <a:defRPr sz="1200"/>
            </a:lvl1pPr>
          </a:lstStyle>
          <a:p>
            <a:endParaRPr lang="en-US" alt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A6BAAE7-66D1-4646-92F2-816B31BE77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716963"/>
            <a:ext cx="293846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/>
            </a:lvl1pPr>
          </a:lstStyle>
          <a:p>
            <a:fld id="{F1FD3BF9-147E-4F5F-8726-7175AF87ACF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7D374D-02EE-46EA-8A40-C2C55BC7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91D2-3DEC-4F56-A0AD-1546F5DC000C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B6AB133-755F-4EB5-AA7C-E211A7C2F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86423A-DEAF-4D67-B4A4-244A79B0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7D374D-02EE-46EA-8A40-C2C55BC7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91D2-3DEC-4F56-A0AD-1546F5DC000C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B6AB133-755F-4EB5-AA7C-E211A7C2F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86423A-DEAF-4D67-B4A4-244A79B0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5615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>
            <a:extLst>
              <a:ext uri="{FF2B5EF4-FFF2-40B4-BE49-F238E27FC236}">
                <a16:creationId xmlns:a16="http://schemas.microsoft.com/office/drawing/2014/main" id="{E98F9944-C02B-412A-A4F1-551932C21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ED5310-AE14-4A80-A8E2-3484C37FA62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>
            <a:extLst>
              <a:ext uri="{FF2B5EF4-FFF2-40B4-BE49-F238E27FC236}">
                <a16:creationId xmlns:a16="http://schemas.microsoft.com/office/drawing/2014/main" id="{329C108B-8C2D-43A9-B110-6B8983122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5C447-78CC-463B-8413-93D265B0E3E9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>
            <a:extLst>
              <a:ext uri="{FF2B5EF4-FFF2-40B4-BE49-F238E27FC236}">
                <a16:creationId xmlns:a16="http://schemas.microsoft.com/office/drawing/2014/main" id="{399F021A-E1C1-4DE7-B579-48D1932FCB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D5A4B-9E81-49B1-AFCF-6E7EC0F393E5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7D374D-02EE-46EA-8A40-C2C55BC7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91D2-3DEC-4F56-A0AD-1546F5DC000C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B6AB133-755F-4EB5-AA7C-E211A7C2F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86423A-DEAF-4D67-B4A4-244A79B0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61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032437-21C0-4520-9F44-D0EA9373D4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2BA10-74E3-4894-AD26-309551646A67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AA37FA2A-DE32-4476-AC50-55B277DDD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A649F5D9-7D63-447A-AE9D-654C27D59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24E9E9-9C34-4497-A707-49C3A643B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1DC17-809F-45A8-A578-A966605A7108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27890A09-C3F4-4ABE-BB8A-6EAD2CEDD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AB2F7F1B-5829-4F3D-8300-CE786D451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24E9E9-9C34-4497-A707-49C3A643B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1DC17-809F-45A8-A578-A966605A7108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27890A09-C3F4-4ABE-BB8A-6EAD2CEDD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AB2F7F1B-5829-4F3D-8300-CE786D451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6388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24E9E9-9C34-4497-A707-49C3A643B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1DC17-809F-45A8-A578-A966605A7108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27890A09-C3F4-4ABE-BB8A-6EAD2CEDD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AB2F7F1B-5829-4F3D-8300-CE786D451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730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24E9E9-9C34-4497-A707-49C3A643B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1DC17-809F-45A8-A578-A966605A7108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27890A09-C3F4-4ABE-BB8A-6EAD2CEDD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AB2F7F1B-5829-4F3D-8300-CE786D451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28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7D374D-02EE-46EA-8A40-C2C55BC7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91D2-3DEC-4F56-A0AD-1546F5DC000C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B6AB133-755F-4EB5-AA7C-E211A7C2F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86423A-DEAF-4D67-B4A4-244A79B0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8611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24E9E9-9C34-4497-A707-49C3A643B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1DC17-809F-45A8-A578-A966605A7108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27890A09-C3F4-4ABE-BB8A-6EAD2CEDD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AB2F7F1B-5829-4F3D-8300-CE786D451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152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24E9E9-9C34-4497-A707-49C3A643B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1DC17-809F-45A8-A578-A966605A7108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27890A09-C3F4-4ABE-BB8A-6EAD2CEDD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AB2F7F1B-5829-4F3D-8300-CE786D451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630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03F492-9696-4268-BFF2-EA73D9FCFC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FA266-22B4-4B2F-99D1-776DAF0791A3}" type="slidenum">
              <a:rPr lang="en-US" altLang="ru-RU"/>
              <a:pPr/>
              <a:t>22</a:t>
            </a:fld>
            <a:endParaRPr lang="en-US" altLang="ru-RU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7C9CD801-B2D6-4AFF-8551-C2881CC37D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AECCE849-EABA-4CC1-B04E-6CBEAAFAE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24E9E9-9C34-4497-A707-49C3A643B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1DC17-809F-45A8-A578-A966605A7108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27890A09-C3F4-4ABE-BB8A-6EAD2CEDD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AB2F7F1B-5829-4F3D-8300-CE786D451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450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FE48A1-2358-4271-9C49-A6A7A35BB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6E8D9-B4AC-462F-A53A-64321DF92589}" type="slidenum">
              <a:rPr lang="en-US" altLang="ru-RU"/>
              <a:pPr/>
              <a:t>24</a:t>
            </a:fld>
            <a:endParaRPr lang="en-US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3D34AE56-35B2-467C-91FC-F40B2F31F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88975"/>
            <a:ext cx="4595812" cy="3446463"/>
          </a:xfrm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D7CF2C41-2E2B-4F31-9DEB-256D6C066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5625"/>
            <a:ext cx="5029200" cy="41354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24E9E9-9C34-4497-A707-49C3A643B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1DC17-809F-45A8-A578-A966605A7108}" type="slidenum">
              <a:rPr lang="en-US" altLang="ru-RU"/>
              <a:pPr/>
              <a:t>25</a:t>
            </a:fld>
            <a:endParaRPr lang="en-US" altLang="ru-RU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27890A09-C3F4-4ABE-BB8A-6EAD2CEDD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AB2F7F1B-5829-4F3D-8300-CE786D451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073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24E9E9-9C34-4497-A707-49C3A643B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1DC17-809F-45A8-A578-A966605A7108}" type="slidenum">
              <a:rPr lang="en-US" altLang="ru-RU"/>
              <a:pPr/>
              <a:t>26</a:t>
            </a:fld>
            <a:endParaRPr lang="en-US" altLang="ru-RU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27890A09-C3F4-4ABE-BB8A-6EAD2CEDD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AB2F7F1B-5829-4F3D-8300-CE786D451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229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6F65AB-3BFF-41FE-B20B-7FB1442AA4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6F634-DD45-4809-8E1A-DA4F00E847F0}" type="slidenum">
              <a:rPr lang="en-US" altLang="ru-RU"/>
              <a:pPr/>
              <a:t>27</a:t>
            </a:fld>
            <a:endParaRPr lang="en-US" altLang="ru-RU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552ACDAB-35FA-4655-B4E5-6150BA4421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E0541098-D0AB-487C-9AC7-18212CFAB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AED4BF-E915-4ABC-9C43-85B6FEB80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3A1A0-DB66-43E1-B0A4-8CFB73B393A8}" type="slidenum">
              <a:rPr lang="en-US" altLang="ru-RU"/>
              <a:pPr/>
              <a:t>28</a:t>
            </a:fld>
            <a:endParaRPr lang="en-US" altLang="ru-RU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2FC614C3-C282-43DB-85DD-310917E06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E4EB6153-E9F3-4206-A6EC-1344A12E3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>
            <a:extLst>
              <a:ext uri="{FF2B5EF4-FFF2-40B4-BE49-F238E27FC236}">
                <a16:creationId xmlns:a16="http://schemas.microsoft.com/office/drawing/2014/main" id="{5CED5FB2-BB15-4A6F-B1AC-5FBF84407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C8F16-E2E6-4A6A-83CF-B8FC944702F6}" type="slidenum">
              <a:rPr lang="ru-RU" altLang="ru-RU"/>
              <a:pPr/>
              <a:t>37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7D374D-02EE-46EA-8A40-C2C55BC7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91D2-3DEC-4F56-A0AD-1546F5DC000C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B6AB133-755F-4EB5-AA7C-E211A7C2F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86423A-DEAF-4D67-B4A4-244A79B0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2832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>
            <a:extLst>
              <a:ext uri="{FF2B5EF4-FFF2-40B4-BE49-F238E27FC236}">
                <a16:creationId xmlns:a16="http://schemas.microsoft.com/office/drawing/2014/main" id="{5CED5FB2-BB15-4A6F-B1AC-5FBF84407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C8F16-E2E6-4A6A-83CF-B8FC944702F6}" type="slidenum">
              <a:rPr lang="ru-RU" altLang="ru-RU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403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>
            <a:extLst>
              <a:ext uri="{FF2B5EF4-FFF2-40B4-BE49-F238E27FC236}">
                <a16:creationId xmlns:a16="http://schemas.microsoft.com/office/drawing/2014/main" id="{5CED5FB2-BB15-4A6F-B1AC-5FBF84407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C8F16-E2E6-4A6A-83CF-B8FC944702F6}" type="slidenum">
              <a:rPr lang="ru-RU" altLang="ru-RU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53533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>
            <a:extLst>
              <a:ext uri="{FF2B5EF4-FFF2-40B4-BE49-F238E27FC236}">
                <a16:creationId xmlns:a16="http://schemas.microsoft.com/office/drawing/2014/main" id="{B0A7393C-5265-4205-BAEF-3158BCAC9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3F0E6-33F0-415A-A558-62E7C9E1D4B3}" type="slidenum">
              <a:rPr lang="ru-RU" altLang="ru-RU"/>
              <a:pPr/>
              <a:t>40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>
            <a:extLst>
              <a:ext uri="{FF2B5EF4-FFF2-40B4-BE49-F238E27FC236}">
                <a16:creationId xmlns:a16="http://schemas.microsoft.com/office/drawing/2014/main" id="{977E0BFC-B476-4033-B2D8-190F08300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03E31-1D3D-4F3A-8052-24BBAE0BECB0}" type="slidenum">
              <a:rPr lang="ru-RU" altLang="ru-RU"/>
              <a:pPr/>
              <a:t>41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>
            <a:extLst>
              <a:ext uri="{FF2B5EF4-FFF2-40B4-BE49-F238E27FC236}">
                <a16:creationId xmlns:a16="http://schemas.microsoft.com/office/drawing/2014/main" id="{977E0BFC-B476-4033-B2D8-190F08300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03E31-1D3D-4F3A-8052-24BBAE0BECB0}" type="slidenum">
              <a:rPr lang="ru-RU" altLang="ru-RU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441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6F9375-D89D-4432-8B10-87FA1A722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53112-B27D-4DDC-AD31-AC95A2E2123F}" type="slidenum">
              <a:rPr lang="en-US" altLang="ru-RU"/>
              <a:pPr/>
              <a:t>43</a:t>
            </a:fld>
            <a:endParaRPr lang="en-US" altLang="ru-RU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49A28B00-A771-4331-B2E7-28A124614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98EB8A7-BFBD-4D2F-870C-81D3D93F6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1FAADB-1B10-43C6-80C7-E27BE1AB4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3EC55-66B2-490E-80AA-A2E5F7F949A9}" type="slidenum">
              <a:rPr lang="en-US" altLang="ru-RU"/>
              <a:pPr/>
              <a:t>44</a:t>
            </a:fld>
            <a:endParaRPr lang="en-US" altLang="ru-RU"/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DAD4BEA8-E898-41DD-92CD-2BBE46065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E5C5F5CE-B23B-41F8-8A44-82DA53405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EAD96F-6457-4ABB-AE7E-9327756CA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C4075-C413-4399-BF82-29E7D53BDDA5}" type="slidenum">
              <a:rPr lang="en-US" altLang="ru-RU"/>
              <a:pPr/>
              <a:t>45</a:t>
            </a:fld>
            <a:endParaRPr lang="en-US" altLang="ru-RU"/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BF2FB41A-9BF3-4E5A-BC24-677E32485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D9EAE60C-78C2-487E-9D95-132B060BA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507B08-DC1B-454A-B536-7AB5A9E88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3361E-E00D-4DB6-A104-51E264F2D0BB}" type="slidenum">
              <a:rPr lang="en-US" altLang="ru-RU"/>
              <a:pPr/>
              <a:t>46</a:t>
            </a:fld>
            <a:endParaRPr lang="en-US" altLang="ru-RU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32480906-A143-4790-A6CE-40589D238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68E43DA5-EC3E-4874-812E-B722DDBC4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CFE78B-3E97-48D8-BCB8-4F47FCEA7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30DA7-67F1-4520-A5F5-9AE9C0AC6843}" type="slidenum">
              <a:rPr lang="en-US" altLang="ru-RU"/>
              <a:pPr/>
              <a:t>47</a:t>
            </a:fld>
            <a:endParaRPr lang="en-US" altLang="ru-RU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9CDAC2D1-379C-4345-AE06-9C3DCF5B2E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9C5D6E12-3BF2-4472-A6D8-3558BE885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7D374D-02EE-46EA-8A40-C2C55BC7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91D2-3DEC-4F56-A0AD-1546F5DC000C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B6AB133-755F-4EB5-AA7C-E211A7C2F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86423A-DEAF-4D67-B4A4-244A79B0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852149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A9E29F-5747-40B0-A172-86FCEABB5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32220-2C45-4C09-A901-F92DD1AA2793}" type="slidenum">
              <a:rPr lang="en-US" altLang="ru-RU"/>
              <a:pPr/>
              <a:t>48</a:t>
            </a:fld>
            <a:endParaRPr lang="en-US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3B121C61-DF93-42BB-B209-5225B4577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88975"/>
            <a:ext cx="4595812" cy="3446463"/>
          </a:xfrm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B36BD56F-5D31-4F94-BE60-43DFC7BAF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5625"/>
            <a:ext cx="5029200" cy="41354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0DE2B3-7DC3-4856-9650-923ADE708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E0DE9-6C46-47DA-B0AE-2A9100A1E1DD}" type="slidenum">
              <a:rPr lang="en-US" altLang="ru-RU"/>
              <a:pPr/>
              <a:t>49</a:t>
            </a:fld>
            <a:endParaRPr lang="en-US" altLang="ru-RU"/>
          </a:p>
        </p:txBody>
      </p:sp>
      <p:sp>
        <p:nvSpPr>
          <p:cNvPr id="154626" name="Rectangle 1026">
            <a:extLst>
              <a:ext uri="{FF2B5EF4-FFF2-40B4-BE49-F238E27FC236}">
                <a16:creationId xmlns:a16="http://schemas.microsoft.com/office/drawing/2014/main" id="{2FA893A9-33FE-4675-A852-EB693A15EB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88975"/>
            <a:ext cx="4595812" cy="3446463"/>
          </a:xfrm>
          <a:ln/>
        </p:spPr>
      </p:sp>
      <p:sp>
        <p:nvSpPr>
          <p:cNvPr id="154627" name="Rectangle 1027">
            <a:extLst>
              <a:ext uri="{FF2B5EF4-FFF2-40B4-BE49-F238E27FC236}">
                <a16:creationId xmlns:a16="http://schemas.microsoft.com/office/drawing/2014/main" id="{6D3B0DB5-EB60-4737-832E-A32945856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5625"/>
            <a:ext cx="5029200" cy="41354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C4CAC6-2647-4EE9-A163-D8CB3B8A40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DEE64-CA51-423F-B4F3-2C0D972AB5E7}" type="slidenum">
              <a:rPr lang="en-US" altLang="ru-RU"/>
              <a:pPr/>
              <a:t>50</a:t>
            </a:fld>
            <a:endParaRPr lang="en-US" altLang="ru-RU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159F1D10-6275-48D9-A3EC-AEEDCAE01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88975"/>
            <a:ext cx="4595812" cy="3446463"/>
          </a:xfrm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B9711C9B-1E4F-4168-BD53-A732A2AED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5625"/>
            <a:ext cx="5029200" cy="41354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8EFA0C-B6D0-455B-B6CB-6414197390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AF4B6-4AFC-4981-8402-41A219E7D5F5}" type="slidenum">
              <a:rPr lang="en-US" altLang="ru-RU"/>
              <a:pPr/>
              <a:t>51</a:t>
            </a:fld>
            <a:endParaRPr lang="en-US" altLang="ru-RU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F724ECF9-7358-4C9F-9815-3B5BD9D58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C9CF63C0-C5C8-433D-A3B4-E1DF5A487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6E0F6B-8D5B-4E05-8EB2-12444CCF6F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11525-2299-4A0C-8D1F-A2D142D53D57}" type="slidenum">
              <a:rPr lang="en-US" altLang="ru-RU"/>
              <a:pPr/>
              <a:t>52</a:t>
            </a:fld>
            <a:endParaRPr lang="en-US" altLang="ru-RU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4D0C8688-C871-4604-A2F4-1A753B339C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9186BC28-8E73-430B-A626-F05B6E391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D75838-6BE4-4CC1-9C94-09B8C31484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A4A86-5BB0-4ACE-BA64-F6D31D854E3A}" type="slidenum">
              <a:rPr lang="en-US" altLang="ru-RU"/>
              <a:pPr/>
              <a:t>53</a:t>
            </a:fld>
            <a:endParaRPr lang="en-US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7E61115B-D06E-4ACD-B05D-9CFA5335E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06F5F887-489F-4A3E-A6CC-64E35FC04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50F4E3-682A-4483-A820-1446B97E2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C13FD-D157-4B31-8DD2-8B613CBBEE12}" type="slidenum">
              <a:rPr lang="en-US" altLang="ru-RU"/>
              <a:pPr/>
              <a:t>54</a:t>
            </a:fld>
            <a:endParaRPr lang="en-US" altLang="ru-RU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A47F2FD1-95D4-4DD6-AD27-FBC69FD947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08D9E194-357C-4ECC-BE83-90D5A15DE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FB751B-C407-48B5-8EC4-A89E099FD8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A9C99-0385-4FD9-A7CC-D45E1AD89A44}" type="slidenum">
              <a:rPr lang="en-US" altLang="ru-RU"/>
              <a:pPr/>
              <a:t>55</a:t>
            </a:fld>
            <a:endParaRPr lang="en-US" altLang="ru-RU"/>
          </a:p>
        </p:txBody>
      </p:sp>
      <p:sp>
        <p:nvSpPr>
          <p:cNvPr id="261122" name="Rectangle 2">
            <a:extLst>
              <a:ext uri="{FF2B5EF4-FFF2-40B4-BE49-F238E27FC236}">
                <a16:creationId xmlns:a16="http://schemas.microsoft.com/office/drawing/2014/main" id="{7FB3AB96-2D68-404F-89E7-732C89F1B8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21A9EA59-4C07-40EB-A49F-614672F9A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D414A4-E499-4DC3-B091-52863D51AC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CDD94-179F-4B85-9DC2-FD8856F8528A}" type="slidenum">
              <a:rPr lang="en-US" altLang="ru-RU"/>
              <a:pPr/>
              <a:t>56</a:t>
            </a:fld>
            <a:endParaRPr lang="en-US" altLang="ru-RU"/>
          </a:p>
        </p:txBody>
      </p:sp>
      <p:sp>
        <p:nvSpPr>
          <p:cNvPr id="263170" name="Rectangle 2">
            <a:extLst>
              <a:ext uri="{FF2B5EF4-FFF2-40B4-BE49-F238E27FC236}">
                <a16:creationId xmlns:a16="http://schemas.microsoft.com/office/drawing/2014/main" id="{0BD88E50-EC83-4EAA-BEC2-2466827D5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447E0CB8-015D-4E8A-B01D-8440A3A9A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16FD28-A410-4590-B039-8098FDA853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EE5C1-8244-40B9-B4F5-4FAED32BB398}" type="slidenum">
              <a:rPr lang="en-US" altLang="ru-RU"/>
              <a:pPr/>
              <a:t>57</a:t>
            </a:fld>
            <a:endParaRPr lang="en-US" altLang="ru-RU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A344485A-0AC0-40D9-AE6D-EF39CB636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7B7625CA-9826-4D30-8CBA-F93465C2A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7D374D-02EE-46EA-8A40-C2C55BC7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91D2-3DEC-4F56-A0AD-1546F5DC000C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B6AB133-755F-4EB5-AA7C-E211A7C2F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86423A-DEAF-4D67-B4A4-244A79B0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2786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4362FE-3A14-4FD9-B9B9-003CE9AE6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FDE4A-0FD0-475A-894F-89E6EA8DD66C}" type="slidenum">
              <a:rPr lang="en-US" altLang="ru-RU"/>
              <a:pPr/>
              <a:t>58</a:t>
            </a:fld>
            <a:endParaRPr lang="en-US" altLang="ru-RU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A145BDEC-8470-4B03-A18B-4B25170ED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D638E429-6D3B-4A36-BBF1-8EEAAA74B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CC4A8E-1B21-4E10-B9ED-8ED2F6C2DB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60E63-D584-4B71-916B-D9CEF7174E6F}" type="slidenum">
              <a:rPr lang="en-US" altLang="ru-RU"/>
              <a:pPr/>
              <a:t>59</a:t>
            </a:fld>
            <a:endParaRPr lang="en-US" altLang="ru-RU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E62253C9-7E6F-4BCF-9CA4-6F2EEB4CF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DBB429FB-2EC0-472B-A8B2-9012C742C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156BC6-0DEB-4886-8688-67ED32B89F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B385C-ECEE-4DA2-BD7A-68DEE5D457F9}" type="slidenum">
              <a:rPr lang="en-US" altLang="ru-RU"/>
              <a:pPr/>
              <a:t>60</a:t>
            </a:fld>
            <a:endParaRPr lang="en-US" altLang="ru-RU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7F74633E-126F-4B1C-9F88-35BAB24EF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8947F543-E4B5-4483-9389-90A979798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93560D-07EF-4466-B89D-E01888BADF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6B185-5F50-4723-8BAD-B36383107154}" type="slidenum">
              <a:rPr lang="en-US" altLang="ru-RU"/>
              <a:pPr/>
              <a:t>61</a:t>
            </a:fld>
            <a:endParaRPr lang="en-US" altLang="ru-RU"/>
          </a:p>
        </p:txBody>
      </p:sp>
      <p:sp>
        <p:nvSpPr>
          <p:cNvPr id="269314" name="Rectangle 2">
            <a:extLst>
              <a:ext uri="{FF2B5EF4-FFF2-40B4-BE49-F238E27FC236}">
                <a16:creationId xmlns:a16="http://schemas.microsoft.com/office/drawing/2014/main" id="{20EE62DD-D956-453A-89E7-027CF72C69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01AC15E8-105F-483D-A63D-37B610BBF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4A6EDC-216F-41AF-A232-F6AD8B16B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D3B86-22ED-45A3-937B-103A31A59582}" type="slidenum">
              <a:rPr lang="en-US" altLang="ru-RU"/>
              <a:pPr/>
              <a:t>62</a:t>
            </a:fld>
            <a:endParaRPr lang="en-US" altLang="ru-RU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AFE05A7D-B730-4334-8A30-C0F86F316B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F3931223-5E45-474B-B611-201FA8A11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CA714C-56FE-4830-82F2-4616C06626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8073E-9E09-46CC-9D66-73446D64065F}" type="slidenum">
              <a:rPr lang="en-US" altLang="ru-RU"/>
              <a:pPr/>
              <a:t>63</a:t>
            </a:fld>
            <a:endParaRPr lang="en-US" altLang="ru-RU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7DE79F6F-CA8A-458D-B885-326C63F89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11E16762-EC88-4069-9DD1-FECF0AC91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9C5CC9-C46C-4CEF-B4C0-F80A3E3D43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2A079-D5DC-4824-9A2F-2379B234A36D}" type="slidenum">
              <a:rPr lang="en-US" altLang="ru-RU"/>
              <a:pPr/>
              <a:t>64</a:t>
            </a:fld>
            <a:endParaRPr lang="en-US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A873DF2B-1B68-497A-90AD-C7118D0834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F7DE9B04-AA1A-471B-B091-C7B36C84A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8432E3-5BFC-4FCB-A9B6-C7AD0EDE5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1E5B4-4FA2-4162-A5CD-4B11520DE756}" type="slidenum">
              <a:rPr lang="en-US" altLang="ru-RU"/>
              <a:pPr/>
              <a:t>65</a:t>
            </a:fld>
            <a:endParaRPr lang="en-US" altLang="ru-RU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B8782DDC-2B74-4246-8970-740B915C68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C3FFF849-C4BC-4A33-A35F-2AF8EE17E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1DA19A-C9D3-4B89-8E7F-1F3D22263C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0E849-AA77-425F-A524-FE95CFAEB0E5}" type="slidenum">
              <a:rPr lang="en-US" altLang="ru-RU"/>
              <a:pPr/>
              <a:t>66</a:t>
            </a:fld>
            <a:endParaRPr lang="en-US" altLang="ru-RU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D8B6649C-300A-45DA-8D72-1960630D4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D48E12A5-BAC8-44E7-A9EB-1441B8E1E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5E3B6C-C2CC-40B0-A101-B17B3761CA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1E831-718F-4076-9DDC-31A5F70557C1}" type="slidenum">
              <a:rPr lang="en-US" altLang="ru-RU"/>
              <a:pPr/>
              <a:t>67</a:t>
            </a:fld>
            <a:endParaRPr lang="en-US" altLang="ru-RU"/>
          </a:p>
        </p:txBody>
      </p:sp>
      <p:sp>
        <p:nvSpPr>
          <p:cNvPr id="246786" name="Rectangle 2">
            <a:extLst>
              <a:ext uri="{FF2B5EF4-FFF2-40B4-BE49-F238E27FC236}">
                <a16:creationId xmlns:a16="http://schemas.microsoft.com/office/drawing/2014/main" id="{E78836E5-49E4-4EAD-8F4F-5D4F2AF1B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568DE44B-D7FB-4D2C-9153-0BB80B214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7D374D-02EE-46EA-8A40-C2C55BC7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91D2-3DEC-4F56-A0AD-1546F5DC000C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B6AB133-755F-4EB5-AA7C-E211A7C2F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86423A-DEAF-4D67-B4A4-244A79B0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3713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841BE1-D699-4310-9208-BE353B8C3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D75E7-7B88-4003-AC07-9E732BC57988}" type="slidenum">
              <a:rPr lang="en-US" altLang="ru-RU"/>
              <a:pPr/>
              <a:t>68</a:t>
            </a:fld>
            <a:endParaRPr lang="en-US" altLang="ru-RU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C384D2D2-1475-40CD-9B8E-C5EBB3540B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F8C599E9-45EC-4A3E-88A4-CA51A276C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16BB7E-B3B8-4BFE-BD92-C9EE1A242B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25ED4-BE80-43AE-AD12-2659EE4DFF8D}" type="slidenum">
              <a:rPr lang="en-US" altLang="ru-RU"/>
              <a:pPr/>
              <a:t>69</a:t>
            </a:fld>
            <a:endParaRPr lang="en-US" altLang="ru-RU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67EDC827-32CC-492F-AC8B-E702098F9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88975"/>
            <a:ext cx="4595812" cy="3446463"/>
          </a:xfrm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E4B54D1A-B61C-49C4-8E46-701F39B49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5625"/>
            <a:ext cx="5029200" cy="41354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107B86-D47A-42D7-A692-6D1472BF5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77121-95A0-446E-B88F-8DCD15564F3F}" type="slidenum">
              <a:rPr lang="en-US" altLang="ru-RU"/>
              <a:pPr/>
              <a:t>70</a:t>
            </a:fld>
            <a:endParaRPr lang="en-US" altLang="ru-RU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06B29EC8-F053-44C9-ACA7-2C91A0DD5E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88975"/>
            <a:ext cx="4595812" cy="3446463"/>
          </a:xfrm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98EFCEF8-4581-4C3F-8EC1-CA5E43F3A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5625"/>
            <a:ext cx="5029200" cy="41354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A568B6-2508-4B7E-9300-A50A1C644B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7639D-C4D8-4604-A018-160343524D7F}" type="slidenum">
              <a:rPr lang="en-US" altLang="ru-RU"/>
              <a:pPr/>
              <a:t>71</a:t>
            </a:fld>
            <a:endParaRPr lang="en-US" altLang="ru-RU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78142021-489B-4F29-AC8F-6FB8571B91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88975"/>
            <a:ext cx="4595812" cy="3446463"/>
          </a:xfrm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DE6D616D-4894-4C00-857D-C58B81237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5625"/>
            <a:ext cx="5029200" cy="41354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991B37-F89B-4F1C-9C65-C183D49411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F436A-CE28-4D93-8BFB-D9F0ACE8C5D5}" type="slidenum">
              <a:rPr lang="en-US" altLang="ru-RU"/>
              <a:pPr/>
              <a:t>72</a:t>
            </a:fld>
            <a:endParaRPr lang="en-US" altLang="ru-RU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21991BF1-5F1B-4B6F-B852-C37426E31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88975"/>
            <a:ext cx="4595812" cy="3446463"/>
          </a:xfrm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E6255CE1-9325-46B7-B65F-C36E5BF39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5625"/>
            <a:ext cx="5029200" cy="41354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D6D705-63D3-44D4-AF4D-51B82F05A2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0C0B4-FF22-4105-99BA-028B39295A62}" type="slidenum">
              <a:rPr lang="en-US" altLang="ru-RU"/>
              <a:pPr/>
              <a:t>73</a:t>
            </a:fld>
            <a:endParaRPr lang="en-US" altLang="ru-RU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3DE07660-257E-48F2-8FDC-552397B27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88975"/>
            <a:ext cx="4595812" cy="3446463"/>
          </a:xfrm>
          <a:ln/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2E42A193-57B9-489D-8025-9558CDE90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5625"/>
            <a:ext cx="5029200" cy="41354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F6CE2C9-6FFB-44FA-B208-72F8607C2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2BF2B-E216-409D-8B2F-EADCEF235273}" type="slidenum">
              <a:rPr lang="en-US" altLang="ru-RU"/>
              <a:pPr/>
              <a:t>74</a:t>
            </a:fld>
            <a:endParaRPr lang="en-US" altLang="ru-RU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AF28A649-2122-48D6-9BBF-F59270EBF8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88975"/>
            <a:ext cx="4595812" cy="3446463"/>
          </a:xfrm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5C66146E-0228-4E55-9F46-6BEAFD7EB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5625"/>
            <a:ext cx="5029200" cy="41354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7D374D-02EE-46EA-8A40-C2C55BC7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91D2-3DEC-4F56-A0AD-1546F5DC000C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B6AB133-755F-4EB5-AA7C-E211A7C2F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86423A-DEAF-4D67-B4A4-244A79B0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860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7D374D-02EE-46EA-8A40-C2C55BC7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91D2-3DEC-4F56-A0AD-1546F5DC000C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B6AB133-755F-4EB5-AA7C-E211A7C2F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86423A-DEAF-4D67-B4A4-244A79B0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52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7D374D-02EE-46EA-8A40-C2C55BC7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91D2-3DEC-4F56-A0AD-1546F5DC000C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B6AB133-755F-4EB5-AA7C-E211A7C2F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3100"/>
            <a:ext cx="4664075" cy="3497263"/>
          </a:xfrm>
          <a:ln cap="flat"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86423A-DEAF-4D67-B4A4-244A79B0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tIns="44450" rIns="88900" bIns="4445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043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5DAC7-0D3A-4FED-A003-371BDBE75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5ED3E8-D3A8-4ECC-BE4F-FC35B5041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CB879-F362-43CA-97D3-CE940316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77CCF-37D6-4AA0-A7E3-204F4051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A7658-BE0B-408E-82C0-18B73B82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783C-B7EA-4E62-978F-549DAD3478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5496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25DBC-74AA-455A-8A72-2CBA1B23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2DA270-328C-46BD-BE4C-C347DD6A7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0ABEF3-7AA3-4C97-B04D-002BFDE0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1BD74E-B4F3-4B94-8719-D027C532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C1BBD2-8289-4A1A-90F3-4C93F081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36D6F-F1F0-472A-87BD-F1771464A2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86857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67099E-9470-4A38-AB96-6E1D68FE0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3DDFEF-C82E-415E-984A-9763600D4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5AA306-3A9B-49C9-998F-05FDDC79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C6296-4885-4158-9A59-6BC54D4A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8D4E4-3C9E-4451-96D6-F315FA54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DE960-7A19-4E6A-8823-E60E5006CB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949643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050">
            <a:extLst>
              <a:ext uri="{FF2B5EF4-FFF2-40B4-BE49-F238E27FC236}">
                <a16:creationId xmlns:a16="http://schemas.microsoft.com/office/drawing/2014/main" id="{8E4FDA45-BD7C-428D-9E85-2CAEB802E55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2803" name="Freeform 2051">
            <a:extLst>
              <a:ext uri="{FF2B5EF4-FFF2-40B4-BE49-F238E27FC236}">
                <a16:creationId xmlns:a16="http://schemas.microsoft.com/office/drawing/2014/main" id="{F526B110-4780-4A24-8525-C33A94D5B256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2804" name="Freeform 2052">
            <a:extLst>
              <a:ext uri="{FF2B5EF4-FFF2-40B4-BE49-F238E27FC236}">
                <a16:creationId xmlns:a16="http://schemas.microsoft.com/office/drawing/2014/main" id="{DDAC92B2-405A-400D-804F-23F3AFD0DA27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2805" name="Freeform 2053">
            <a:extLst>
              <a:ext uri="{FF2B5EF4-FFF2-40B4-BE49-F238E27FC236}">
                <a16:creationId xmlns:a16="http://schemas.microsoft.com/office/drawing/2014/main" id="{90C9DCD4-37CD-4E6E-95D3-68340CCA05C5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2806" name="Freeform 2054">
            <a:extLst>
              <a:ext uri="{FF2B5EF4-FFF2-40B4-BE49-F238E27FC236}">
                <a16:creationId xmlns:a16="http://schemas.microsoft.com/office/drawing/2014/main" id="{1FF7FC38-6D9D-49B9-BF83-2C7954E6D4EC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2807" name="Freeform 2055">
            <a:extLst>
              <a:ext uri="{FF2B5EF4-FFF2-40B4-BE49-F238E27FC236}">
                <a16:creationId xmlns:a16="http://schemas.microsoft.com/office/drawing/2014/main" id="{FB751898-76FF-43E0-BD9A-684883E19938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2808" name="Freeform 2056">
            <a:extLst>
              <a:ext uri="{FF2B5EF4-FFF2-40B4-BE49-F238E27FC236}">
                <a16:creationId xmlns:a16="http://schemas.microsoft.com/office/drawing/2014/main" id="{68D99A2D-278C-4600-A728-29F3C46F6EA1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2809" name="Freeform 2057">
            <a:extLst>
              <a:ext uri="{FF2B5EF4-FFF2-40B4-BE49-F238E27FC236}">
                <a16:creationId xmlns:a16="http://schemas.microsoft.com/office/drawing/2014/main" id="{87B5736F-EB14-4190-8CC6-3E841FC33677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2810" name="Freeform 2058">
            <a:extLst>
              <a:ext uri="{FF2B5EF4-FFF2-40B4-BE49-F238E27FC236}">
                <a16:creationId xmlns:a16="http://schemas.microsoft.com/office/drawing/2014/main" id="{909AE736-3BFD-48AD-A906-1AF0B8FA27EA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2811" name="Rectangle 2059">
            <a:extLst>
              <a:ext uri="{FF2B5EF4-FFF2-40B4-BE49-F238E27FC236}">
                <a16:creationId xmlns:a16="http://schemas.microsoft.com/office/drawing/2014/main" id="{ADD84F03-11EF-4FDB-97CB-D53D223D33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Щелчок правит образец заголовка</a:t>
            </a:r>
          </a:p>
        </p:txBody>
      </p:sp>
      <p:sp>
        <p:nvSpPr>
          <p:cNvPr id="332812" name="Rectangle 2060">
            <a:extLst>
              <a:ext uri="{FF2B5EF4-FFF2-40B4-BE49-F238E27FC236}">
                <a16:creationId xmlns:a16="http://schemas.microsoft.com/office/drawing/2014/main" id="{D29C9FDC-23EA-47C0-AC1F-33F935B564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/>
              <a:t>Щелчок правит образец подзаголовка</a:t>
            </a:r>
          </a:p>
        </p:txBody>
      </p:sp>
      <p:sp>
        <p:nvSpPr>
          <p:cNvPr id="332813" name="Rectangle 2061">
            <a:extLst>
              <a:ext uri="{FF2B5EF4-FFF2-40B4-BE49-F238E27FC236}">
                <a16:creationId xmlns:a16="http://schemas.microsoft.com/office/drawing/2014/main" id="{33D30792-E622-4C99-B7E7-90F5B5AEC3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32814" name="Rectangle 2062">
            <a:extLst>
              <a:ext uri="{FF2B5EF4-FFF2-40B4-BE49-F238E27FC236}">
                <a16:creationId xmlns:a16="http://schemas.microsoft.com/office/drawing/2014/main" id="{263B4182-A100-4105-A7AD-434C64C805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32815" name="Rectangle 2063">
            <a:extLst>
              <a:ext uri="{FF2B5EF4-FFF2-40B4-BE49-F238E27FC236}">
                <a16:creationId xmlns:a16="http://schemas.microsoft.com/office/drawing/2014/main" id="{9695E028-C86E-4939-8444-BE0C5E6119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304441-207D-42A6-853E-0592DC50A9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04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1B92E-FD76-48E1-917C-26456823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FB919-D224-4A93-AD3C-F725616CA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1F6A1-27C3-42A3-8982-16BCBA62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79A54-1178-4674-BBF7-B30A3E9F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BA9DE9-4876-4A29-80DC-EA25F18A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EAFBF-DB31-409B-B455-819B36C6D5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958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EC53B-95EC-4522-B6FB-C112AB4B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158A62-B5F2-4EF8-AADA-457E1E95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F93F68-B551-4987-B955-126C6694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78E19-8ABF-407D-9D91-11AC9FF5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8965A4-6FF0-4EB8-B7D6-5F276772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CE45C-0E8A-4C03-A7FE-B98E4FDD1F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277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32DB9-E024-4EDA-B713-5B89302E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8F9231-BF85-4EBC-944A-D5762B792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527A53-886C-4B63-A2DE-1A29024A9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E4BDE-713F-46F1-9B92-DD37E4B6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81B537-AE20-4400-A56A-DA2CBAC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E14A5A-F2EE-454B-84AF-C00563DD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444A-429B-4D5F-9C5F-3B0CF89296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206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4E19B-E6AB-44DA-90AB-B3B3A14F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217969-DC6A-4DCD-A0CB-A266A3B1B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9F70FB-CA5E-4CF8-9A39-88FF93163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CD73F6-9F16-416F-B7F7-D981B459F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716EB2-E192-41BF-AE87-E1CF71A48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E071E8-D357-40D8-8DB3-887A38B3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F41C44-4C87-4FC9-91C8-4FE832F5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F47234-C213-4CA4-9C82-599A2E54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C2075-AB99-4345-B14B-5DA8F6EB75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073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C2E34-A390-46EF-90F9-9457B0F1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3AD22B-90B3-4CF5-AFD6-81129764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2E823F-CE2A-45D0-AD5A-A046B034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26A339-31D1-4C94-B55A-B451A902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6F6E9-345D-423E-B1E2-CEBA1A9B98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346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CC214-8AC0-46DC-B914-23D12973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FEF7BF-9D08-46A9-AB92-337AABBA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F58AA3-C0F5-42B5-AEE6-922CD746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3F6EB-C61E-431A-B57B-B3FAEB3A3E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768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BED58-4DD5-4BC9-8FD0-D72412C8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CF1EA-7C2B-4938-AF50-F3104482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F1057C-E9FB-4B99-9CC7-43BE19084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27C401-7B64-4795-B9CB-41B9FD41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56B6AF-6F77-4B99-8871-E17D10DE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FB7472-7221-4455-ADF1-22CB9CC5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24738-9386-4D22-BE23-3485F87E18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60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A4005-9F6B-4ABA-93A9-4F2026FD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AE57D-79BA-403F-BF29-BF38312A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71390E-FB25-4B3B-830F-34C2500F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991358-50D4-4144-B2DB-C16EAB2F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A85CF-6D39-46A8-BE1D-9CCB4D69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B73A6-B2F5-4C86-A087-43769AD0854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260458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2F967-1174-49A0-85EB-9E1847FB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996C9E-F2DF-48E5-8FEB-5DF92CF56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0FB012-69DD-4B60-9919-AF704BDFB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D6057-6B59-42D6-AD42-A98AF27E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5DF3FA-7E06-4191-B467-E91E8211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A2FAB8-F648-4920-9589-C363AF93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D39CA-4CD2-4942-8D34-4079E13DA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336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26242-1A34-4433-B6AB-A6EB5C41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BD1F41-3905-49B9-A413-09575F948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868A7-7D44-48E1-A084-FFE568B1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993A6-F46A-4198-8BAD-0709E3A4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5B656-B0D4-4E20-8D10-B283D1C6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4501C-D5EF-49A9-979F-5F8FB060CC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102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3BBFCC-0775-43E5-828D-D147E10E3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B546EC-F6B0-48A1-AE7F-4F77FD0FA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CF098F-E694-4A56-8638-F80576DA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89B854-978B-40D5-B66E-4845558C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C9F69-B5A9-4425-A4A6-5E3CB19B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A9ED9-6A15-4350-89D2-04988CDDE0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244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F1878-1D1F-496E-AC8B-DA2920E8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B19A2F-C139-490C-B749-32C48214D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F5522-BD7C-4EA8-B847-01BC902D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8AFCF-D6FA-490B-8761-BAB22ACA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AFFFD-4A71-4BD7-8C6C-AB578D6F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55BAC-B75F-4ECB-9AFC-976E69D191D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72488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88A3B-ABC0-4340-AC7C-21865F64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19EB4-B34D-43B0-8A7E-E0E64F0A4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D0DA2-4D78-449C-98C5-7CEE02226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89614-4883-4F33-8BDE-6F2D5FE7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7BED09-2E03-4177-83AA-8793AA2D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8ED9CF-9B4A-4484-B32C-54023283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3AA95-D6E1-482A-8346-1420DEA805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572970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80122-054D-4055-8609-3E2A7452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37DB33-8183-4E4F-B283-C370F2CE3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84E3E-2B2A-425E-812D-E3DBBE166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E54E92-E1CF-40CF-B623-D81078529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9DC024-D757-4855-A1E5-802D253C6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407A1D-8A6F-45CD-87D0-6FD49BAC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384473-190A-4F1C-B50F-2595CC7F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568256-04A6-4FB9-81E0-26B16D81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E0AE5-C02B-4A0D-BFD9-805C817751A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623965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43763-5497-4B20-A119-4351D453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6E260E-7FA9-47A4-A3AE-24382CAE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B01C06-C016-437C-95C8-DBEED4AA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E63194-C2C9-4A18-A3DB-CBA7A5E6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6AD79-29FC-4A40-B25F-53D4D8A11E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672524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867B5E-A6F8-4D0A-9008-1B532F88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08B26A-F5B9-490B-92A0-B10FF1D5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405309-53C3-4509-8832-AF541E63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DD547-4265-4D98-A028-42CFC01B0B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557620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6ACD4-8A0F-4AF0-BC08-A351A00DF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17D38-22C5-490A-AE7E-B07E5121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F97297-B77E-4C4D-9C34-A23C43595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74FD38-EF79-4C26-8DCE-199BEC75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262850-661D-429C-8A62-05668D26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3033AC-C5C7-4FEE-948F-AFA52F1F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EF555-3B4E-429D-BADA-592D6C4B45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67559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3570C-848D-4853-8D52-EAC2C8E7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5AB525-0E5B-4BAE-A4D3-B645BABCA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A65182-E70A-429E-8E20-F8C36FB7B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80AF91-5FBF-41F7-97F8-D8B290EE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4E6E21-4EE9-4739-84A3-300C10C6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609E76-EA79-4C4D-810A-D28EC9EA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B365A-9626-47CB-ACC7-123CCCE6369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20206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CA1E48-FEC0-492D-A81F-4EFE7C5F4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EE5BF6-7706-4A61-9448-765475FD0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892D98-389A-4623-88B9-980B7E9DF8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648673-2817-4146-8C83-6136D34D59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33C9DE-1568-4751-B6A2-3DDC9CC3E1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9C3FF-207F-4CDC-B0BE-DB598FF7842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0E1A93E2-BB59-4E73-85A6-C2763AAC91B9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1779" name="Freeform 3">
            <a:extLst>
              <a:ext uri="{FF2B5EF4-FFF2-40B4-BE49-F238E27FC236}">
                <a16:creationId xmlns:a16="http://schemas.microsoft.com/office/drawing/2014/main" id="{EDAD429F-440A-4C94-939A-BF91AAC18C44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1780" name="Freeform 4">
            <a:extLst>
              <a:ext uri="{FF2B5EF4-FFF2-40B4-BE49-F238E27FC236}">
                <a16:creationId xmlns:a16="http://schemas.microsoft.com/office/drawing/2014/main" id="{5B1E80DC-4F74-42E1-BAB8-43B1D6BA62DB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1781" name="Freeform 5">
            <a:extLst>
              <a:ext uri="{FF2B5EF4-FFF2-40B4-BE49-F238E27FC236}">
                <a16:creationId xmlns:a16="http://schemas.microsoft.com/office/drawing/2014/main" id="{2D0987AF-1AB3-4B05-A6C3-911A67495729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1782" name="Freeform 6">
            <a:extLst>
              <a:ext uri="{FF2B5EF4-FFF2-40B4-BE49-F238E27FC236}">
                <a16:creationId xmlns:a16="http://schemas.microsoft.com/office/drawing/2014/main" id="{22C987DB-3098-4F0A-BCE8-4593899F872F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1783" name="Freeform 7">
            <a:extLst>
              <a:ext uri="{FF2B5EF4-FFF2-40B4-BE49-F238E27FC236}">
                <a16:creationId xmlns:a16="http://schemas.microsoft.com/office/drawing/2014/main" id="{053D9839-0141-4C28-9B91-55A2E1EC3745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1784" name="Freeform 8">
            <a:extLst>
              <a:ext uri="{FF2B5EF4-FFF2-40B4-BE49-F238E27FC236}">
                <a16:creationId xmlns:a16="http://schemas.microsoft.com/office/drawing/2014/main" id="{67605671-4D1A-4807-A53C-869B441A0D77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1785" name="Freeform 9">
            <a:extLst>
              <a:ext uri="{FF2B5EF4-FFF2-40B4-BE49-F238E27FC236}">
                <a16:creationId xmlns:a16="http://schemas.microsoft.com/office/drawing/2014/main" id="{7BC6A0BE-E3A3-40EA-8AFB-52B3CDBF2D5F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1786" name="Freeform 10">
            <a:extLst>
              <a:ext uri="{FF2B5EF4-FFF2-40B4-BE49-F238E27FC236}">
                <a16:creationId xmlns:a16="http://schemas.microsoft.com/office/drawing/2014/main" id="{F78953C5-B5C4-459D-8103-C75180C6B971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1787" name="Rectangle 11">
            <a:extLst>
              <a:ext uri="{FF2B5EF4-FFF2-40B4-BE49-F238E27FC236}">
                <a16:creationId xmlns:a16="http://schemas.microsoft.com/office/drawing/2014/main" id="{5280EED9-EB61-46EF-B070-E042A5901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заголовка</a:t>
            </a:r>
          </a:p>
        </p:txBody>
      </p:sp>
      <p:sp>
        <p:nvSpPr>
          <p:cNvPr id="331788" name="Rectangle 12">
            <a:extLst>
              <a:ext uri="{FF2B5EF4-FFF2-40B4-BE49-F238E27FC236}">
                <a16:creationId xmlns:a16="http://schemas.microsoft.com/office/drawing/2014/main" id="{7113E9C3-586A-4746-8A5D-4B52847A0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31789" name="Rectangle 13">
            <a:extLst>
              <a:ext uri="{FF2B5EF4-FFF2-40B4-BE49-F238E27FC236}">
                <a16:creationId xmlns:a16="http://schemas.microsoft.com/office/drawing/2014/main" id="{3CFDD7E0-443F-4F6C-9DAE-6357292C8A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331790" name="Rectangle 14">
            <a:extLst>
              <a:ext uri="{FF2B5EF4-FFF2-40B4-BE49-F238E27FC236}">
                <a16:creationId xmlns:a16="http://schemas.microsoft.com/office/drawing/2014/main" id="{3CF270A4-964A-4908-9ACD-00FCE31CF4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331791" name="Rectangle 15">
            <a:extLst>
              <a:ext uri="{FF2B5EF4-FFF2-40B4-BE49-F238E27FC236}">
                <a16:creationId xmlns:a16="http://schemas.microsoft.com/office/drawing/2014/main" id="{AD99C3EA-0240-4F3F-8317-9B2769DA2B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5AB65D-61DA-43AB-95C1-6B962C77E5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3831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comments" Target="../comments/comment1.xml"/><Relationship Id="rId4" Type="http://schemas.openxmlformats.org/officeDocument/2006/relationships/image" Target="../media/image1.png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7.png"/><Relationship Id="rId11" Type="http://schemas.openxmlformats.org/officeDocument/2006/relationships/image" Target="../media/image3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1.png"/><Relationship Id="rId9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3.jpe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1.png"/><Relationship Id="rId9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7.png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1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9.png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76.png"/><Relationship Id="rId10" Type="http://schemas.openxmlformats.org/officeDocument/2006/relationships/image" Target="../media/image92.png"/><Relationship Id="rId4" Type="http://schemas.openxmlformats.org/officeDocument/2006/relationships/image" Target="../media/image1.png"/><Relationship Id="rId9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95.png"/><Relationship Id="rId11" Type="http://schemas.openxmlformats.org/officeDocument/2006/relationships/image" Target="../media/image3.jpe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1.png"/><Relationship Id="rId9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1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1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20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2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12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2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2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2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2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13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3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6220561-BF54-4890-9162-D9A04BA0C2E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07422FE2-0410-4B4A-80FC-866E875C95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981200"/>
            <a:ext cx="6400800" cy="1447800"/>
          </a:xfrm>
          <a:noFill/>
          <a:ln/>
        </p:spPr>
        <p:txBody>
          <a:bodyPr anchor="ctr"/>
          <a:lstStyle/>
          <a:p>
            <a:pPr algn="l"/>
            <a:r>
              <a:rPr lang="en-US" altLang="ru-RU" sz="6600" b="1" i="1" u="sng">
                <a:solidFill>
                  <a:srgbClr val="99CCFF"/>
                </a:solidFill>
                <a:latin typeface="Arial" panose="020B0604020202020204" pitchFamily="34" charset="0"/>
              </a:rPr>
              <a:t>STATISTICA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83E7020C-CF41-49A7-B03B-405FF0AF599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7" y="5309175"/>
            <a:ext cx="6191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 Box 7">
            <a:extLst>
              <a:ext uri="{FF2B5EF4-FFF2-40B4-BE49-F238E27FC236}">
                <a16:creationId xmlns:a16="http://schemas.microsoft.com/office/drawing/2014/main" id="{50610B94-9E10-4EBB-9118-F93B96441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52800"/>
            <a:ext cx="8079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Системный подход к анализу данных</a:t>
            </a:r>
            <a:endParaRPr lang="en-US" altLang="ru-RU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A804E344-278C-4364-BD75-6AF61DFC2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369" y="5106198"/>
            <a:ext cx="55283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</a:rPr>
              <a:t>АЛЕКСЕЕВ Виктор Федорович</a:t>
            </a:r>
            <a:endParaRPr lang="ru-RU" sz="2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</a:rPr>
              <a:t>канд.техн.наук, доцент</a:t>
            </a:r>
            <a:endParaRPr lang="ru-RU" alt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AAE51-8536-43EB-A792-26EA0A5E74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BD9892-9B00-40D5-BFE5-62E94112B0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8" y="183871"/>
            <a:ext cx="897214" cy="108622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6220561-BF54-4890-9162-D9A04BA0C2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AAE51-8536-43EB-A792-26EA0A5E7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A416B6-982E-4B0A-B7BC-FC1A31A3934D}"/>
              </a:ext>
            </a:extLst>
          </p:cNvPr>
          <p:cNvSpPr txBox="1"/>
          <p:nvPr/>
        </p:nvSpPr>
        <p:spPr>
          <a:xfrm>
            <a:off x="179512" y="3326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Преимущества использования 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STATISTICA</a:t>
            </a:r>
            <a:endParaRPr lang="ru-RU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99010" name="Picture 2">
            <a:extLst>
              <a:ext uri="{FF2B5EF4-FFF2-40B4-BE49-F238E27FC236}">
                <a16:creationId xmlns:a16="http://schemas.microsoft.com/office/drawing/2014/main" id="{DB6FCB61-AFFA-416B-9196-5537FBA2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091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3074">
            <a:extLst>
              <a:ext uri="{FF2B5EF4-FFF2-40B4-BE49-F238E27FC236}">
                <a16:creationId xmlns:a16="http://schemas.microsoft.com/office/drawing/2014/main" id="{65A1DDCF-369C-49FB-A49B-A5AEB4B156C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42412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0156" name="AutoShape 3084">
            <a:extLst>
              <a:ext uri="{FF2B5EF4-FFF2-40B4-BE49-F238E27FC236}">
                <a16:creationId xmlns:a16="http://schemas.microsoft.com/office/drawing/2014/main" id="{17B480E7-C9FB-4CC8-B456-FED939198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36800"/>
            <a:ext cx="1905000" cy="2895600"/>
          </a:xfrm>
          <a:prstGeom prst="can">
            <a:avLst>
              <a:gd name="adj" fmla="val 38000"/>
            </a:avLst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База данных</a:t>
            </a: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0157" name="AutoShape 3085">
            <a:extLst>
              <a:ext uri="{FF2B5EF4-FFF2-40B4-BE49-F238E27FC236}">
                <a16:creationId xmlns:a16="http://schemas.microsoft.com/office/drawing/2014/main" id="{99B6ECD4-6250-4DA1-BBED-515902AD9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2822575"/>
            <a:ext cx="2590800" cy="2057400"/>
          </a:xfrm>
          <a:prstGeom prst="cube">
            <a:avLst>
              <a:gd name="adj" fmla="val 25000"/>
            </a:avLst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STATISTICA</a:t>
            </a: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0160" name="AutoShape 3088">
            <a:extLst>
              <a:ext uri="{FF2B5EF4-FFF2-40B4-BE49-F238E27FC236}">
                <a16:creationId xmlns:a16="http://schemas.microsoft.com/office/drawing/2014/main" id="{2B2E705B-674E-46F5-A54F-45D6BE7C7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635250"/>
            <a:ext cx="1676400" cy="2667000"/>
          </a:xfrm>
          <a:prstGeom prst="foldedCorner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Результат,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методика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решения</a:t>
            </a: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0162" name="AutoShape 3090">
            <a:extLst>
              <a:ext uri="{FF2B5EF4-FFF2-40B4-BE49-F238E27FC236}">
                <a16:creationId xmlns:a16="http://schemas.microsoft.com/office/drawing/2014/main" id="{29EBDE99-E2E1-4D9A-97D1-1FAE8AF7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0" y="3778250"/>
            <a:ext cx="990600" cy="533400"/>
          </a:xfrm>
          <a:prstGeom prst="notchedRightArrow">
            <a:avLst>
              <a:gd name="adj1" fmla="val 50000"/>
              <a:gd name="adj2" fmla="val 46429"/>
            </a:avLst>
          </a:prstGeom>
          <a:solidFill>
            <a:schemeClr val="folHlink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0163" name="AutoShape 3091">
            <a:extLst>
              <a:ext uri="{FF2B5EF4-FFF2-40B4-BE49-F238E27FC236}">
                <a16:creationId xmlns:a16="http://schemas.microsoft.com/office/drawing/2014/main" id="{CC1FC601-2331-4406-A937-1F9A717E8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3733800"/>
            <a:ext cx="990600" cy="533400"/>
          </a:xfrm>
          <a:prstGeom prst="notchedRightArrow">
            <a:avLst>
              <a:gd name="adj1" fmla="val 50000"/>
              <a:gd name="adj2" fmla="val 46429"/>
            </a:avLst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C6C471-ACD1-44F0-9565-6CD925F56BF4}"/>
              </a:ext>
            </a:extLst>
          </p:cNvPr>
          <p:cNvSpPr txBox="1"/>
          <p:nvPr/>
        </p:nvSpPr>
        <p:spPr>
          <a:xfrm>
            <a:off x="179512" y="188640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Законченные решения </a:t>
            </a:r>
            <a:b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от </a:t>
            </a:r>
            <a:r>
              <a:rPr lang="en-US" sz="32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StatSoft</a:t>
            </a:r>
            <a:endParaRPr lang="ru-RU" sz="32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FD2590-2528-4747-B6C3-9C9A0A513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7" grpId="0" animBg="1" autoUpdateAnimBg="0"/>
      <p:bldP spid="39016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>
            <a:extLst>
              <a:ext uri="{FF2B5EF4-FFF2-40B4-BE49-F238E27FC236}">
                <a16:creationId xmlns:a16="http://schemas.microsoft.com/office/drawing/2014/main" id="{C370DA70-DA49-4A78-8920-06D3116C6C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42412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2196" name="AutoShape 4">
            <a:extLst>
              <a:ext uri="{FF2B5EF4-FFF2-40B4-BE49-F238E27FC236}">
                <a16:creationId xmlns:a16="http://schemas.microsoft.com/office/drawing/2014/main" id="{E874D142-DD6F-4033-A0E6-890307D0A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828800"/>
            <a:ext cx="2438400" cy="4191000"/>
          </a:xfrm>
          <a:prstGeom prst="can">
            <a:avLst>
              <a:gd name="adj" fmla="val 42969"/>
            </a:avLst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 </a:t>
            </a:r>
            <a:r>
              <a:rPr lang="ru-RU" altLang="ru-RU">
                <a:latin typeface="Arial" panose="020B0604020202020204" pitchFamily="34" charset="0"/>
              </a:rPr>
              <a:t>База данных</a:t>
            </a:r>
            <a:endParaRPr lang="ru-RU" altLang="ru-RU"/>
          </a:p>
        </p:txBody>
      </p:sp>
      <p:sp>
        <p:nvSpPr>
          <p:cNvPr id="392202" name="Rectangle 10">
            <a:extLst>
              <a:ext uri="{FF2B5EF4-FFF2-40B4-BE49-F238E27FC236}">
                <a16:creationId xmlns:a16="http://schemas.microsoft.com/office/drawing/2014/main" id="{7FEC7D4D-3FB9-4D40-ABB8-9D98A115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2133600" cy="7620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>
                <a:latin typeface="Arial" panose="020B0604020202020204" pitchFamily="34" charset="0"/>
              </a:rPr>
              <a:t>Oracle</a:t>
            </a:r>
            <a:endParaRPr lang="ru-RU" altLang="ru-RU"/>
          </a:p>
        </p:txBody>
      </p:sp>
      <p:sp>
        <p:nvSpPr>
          <p:cNvPr id="392203" name="Rectangle 11">
            <a:extLst>
              <a:ext uri="{FF2B5EF4-FFF2-40B4-BE49-F238E27FC236}">
                <a16:creationId xmlns:a16="http://schemas.microsoft.com/office/drawing/2014/main" id="{82CD7835-653D-4C78-B54A-852E63FF9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092450"/>
            <a:ext cx="2133600" cy="7620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>
                <a:latin typeface="Arial" panose="020B0604020202020204" pitchFamily="34" charset="0"/>
              </a:rPr>
              <a:t>SQL</a:t>
            </a:r>
            <a:endParaRPr lang="ru-RU" altLang="ru-RU"/>
          </a:p>
        </p:txBody>
      </p:sp>
      <p:sp>
        <p:nvSpPr>
          <p:cNvPr id="392204" name="Rectangle 12">
            <a:extLst>
              <a:ext uri="{FF2B5EF4-FFF2-40B4-BE49-F238E27FC236}">
                <a16:creationId xmlns:a16="http://schemas.microsoft.com/office/drawing/2014/main" id="{0280B79A-4F23-44C3-91B1-9F4B16785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114800"/>
            <a:ext cx="2133600" cy="7620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>
                <a:latin typeface="Arial" panose="020B0604020202020204" pitchFamily="34" charset="0"/>
              </a:rPr>
              <a:t>Access</a:t>
            </a:r>
            <a:endParaRPr lang="ru-RU" altLang="ru-RU"/>
          </a:p>
        </p:txBody>
      </p:sp>
      <p:sp>
        <p:nvSpPr>
          <p:cNvPr id="392205" name="Line 13">
            <a:extLst>
              <a:ext uri="{FF2B5EF4-FFF2-40B4-BE49-F238E27FC236}">
                <a16:creationId xmlns:a16="http://schemas.microsoft.com/office/drawing/2014/main" id="{6EC39A60-49AF-4B2A-9D37-805E2BF7C5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3200" y="2438400"/>
            <a:ext cx="91440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2206" name="Line 14">
            <a:extLst>
              <a:ext uri="{FF2B5EF4-FFF2-40B4-BE49-F238E27FC236}">
                <a16:creationId xmlns:a16="http://schemas.microsoft.com/office/drawing/2014/main" id="{01BD4306-B736-4F01-BF4A-676D6992E7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3200" y="3657600"/>
            <a:ext cx="9144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2207" name="Rectangle 15">
            <a:extLst>
              <a:ext uri="{FF2B5EF4-FFF2-40B4-BE49-F238E27FC236}">
                <a16:creationId xmlns:a16="http://schemas.microsoft.com/office/drawing/2014/main" id="{7FFBC078-5DBB-4D58-8F93-5B2637E6D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2133600" cy="7620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>
                <a:latin typeface="Arial" panose="020B0604020202020204" pitchFamily="34" charset="0"/>
              </a:rPr>
              <a:t>Excel</a:t>
            </a:r>
            <a:endParaRPr lang="ru-RU" altLang="ru-RU"/>
          </a:p>
        </p:txBody>
      </p:sp>
      <p:sp>
        <p:nvSpPr>
          <p:cNvPr id="392208" name="Line 16">
            <a:extLst>
              <a:ext uri="{FF2B5EF4-FFF2-40B4-BE49-F238E27FC236}">
                <a16:creationId xmlns:a16="http://schemas.microsoft.com/office/drawing/2014/main" id="{96E94817-78BA-4CFF-A81D-E08AF51323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4191000"/>
            <a:ext cx="9144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2209" name="Line 17">
            <a:extLst>
              <a:ext uri="{FF2B5EF4-FFF2-40B4-BE49-F238E27FC236}">
                <a16:creationId xmlns:a16="http://schemas.microsoft.com/office/drawing/2014/main" id="{D6DB7483-1865-4F0B-ACEA-9F7368E25C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4191000"/>
            <a:ext cx="9144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2212" name="AutoShape 20">
            <a:extLst>
              <a:ext uri="{FF2B5EF4-FFF2-40B4-BE49-F238E27FC236}">
                <a16:creationId xmlns:a16="http://schemas.microsoft.com/office/drawing/2014/main" id="{F445A7BF-CD05-407F-937F-D5A0BB1FD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95600"/>
            <a:ext cx="2057400" cy="2438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>
                <a:latin typeface="Arial" panose="020B0604020202020204" pitchFamily="34" charset="0"/>
              </a:rPr>
              <a:t>Технологии</a:t>
            </a:r>
          </a:p>
          <a:p>
            <a:pPr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DDE</a:t>
            </a:r>
          </a:p>
          <a:p>
            <a:pPr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ODBC</a:t>
            </a:r>
          </a:p>
          <a:p>
            <a:pPr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Quick Import</a:t>
            </a:r>
            <a:endParaRPr lang="ru-RU" altLang="ru-RU"/>
          </a:p>
        </p:txBody>
      </p:sp>
      <p:sp>
        <p:nvSpPr>
          <p:cNvPr id="392213" name="Line 21">
            <a:extLst>
              <a:ext uri="{FF2B5EF4-FFF2-40B4-BE49-F238E27FC236}">
                <a16:creationId xmlns:a16="http://schemas.microsoft.com/office/drawing/2014/main" id="{8DBA8FC0-2F6C-4210-AA18-A545529C5D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4216400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2214" name="AutoShape 22">
            <a:extLst>
              <a:ext uri="{FF2B5EF4-FFF2-40B4-BE49-F238E27FC236}">
                <a16:creationId xmlns:a16="http://schemas.microsoft.com/office/drawing/2014/main" id="{100ECB86-8BF0-4445-96DF-88581C247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52600"/>
            <a:ext cx="2438400" cy="1219200"/>
          </a:xfrm>
          <a:prstGeom prst="flowChartMagneticDisk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2215" name="AutoShape 23">
            <a:extLst>
              <a:ext uri="{FF2B5EF4-FFF2-40B4-BE49-F238E27FC236}">
                <a16:creationId xmlns:a16="http://schemas.microsoft.com/office/drawing/2014/main" id="{848828AB-AFE9-49DB-89D4-3D8021A1C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14600"/>
            <a:ext cx="2438400" cy="1371600"/>
          </a:xfrm>
          <a:prstGeom prst="flowChartMagneticDisk">
            <a:avLst/>
          </a:prstGeom>
          <a:solidFill>
            <a:srgbClr val="CC99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latin typeface="Arial" panose="020B0604020202020204" pitchFamily="34" charset="0"/>
              </a:rPr>
              <a:t>Хранилище</a:t>
            </a:r>
            <a:endParaRPr lang="ru-RU" altLang="ru-RU"/>
          </a:p>
        </p:txBody>
      </p:sp>
      <p:sp>
        <p:nvSpPr>
          <p:cNvPr id="392217" name="AutoShape 25">
            <a:extLst>
              <a:ext uri="{FF2B5EF4-FFF2-40B4-BE49-F238E27FC236}">
                <a16:creationId xmlns:a16="http://schemas.microsoft.com/office/drawing/2014/main" id="{ED6A72B9-D231-494D-8AB6-E5F12BF0F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505200"/>
            <a:ext cx="2438400" cy="1447800"/>
          </a:xfrm>
          <a:prstGeom prst="flowChartMagneticDisk">
            <a:avLst/>
          </a:prstGeom>
          <a:solidFill>
            <a:srgbClr val="0000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latin typeface="Arial" panose="020B0604020202020204" pitchFamily="34" charset="0"/>
              </a:rPr>
              <a:t>данных</a:t>
            </a:r>
            <a:endParaRPr lang="ru-RU" altLang="ru-RU"/>
          </a:p>
        </p:txBody>
      </p:sp>
      <p:sp>
        <p:nvSpPr>
          <p:cNvPr id="392218" name="AutoShape 26">
            <a:extLst>
              <a:ext uri="{FF2B5EF4-FFF2-40B4-BE49-F238E27FC236}">
                <a16:creationId xmlns:a16="http://schemas.microsoft.com/office/drawing/2014/main" id="{AA5BEC2C-23DD-44F3-BFFE-576EF6CC9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572000"/>
            <a:ext cx="2438400" cy="1447800"/>
          </a:xfrm>
          <a:prstGeom prst="flowChartMagneticDisk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9E41B7-E3B1-401C-B1B1-DC4F2DCF124A}"/>
              </a:ext>
            </a:extLst>
          </p:cNvPr>
          <p:cNvSpPr txBox="1"/>
          <p:nvPr/>
        </p:nvSpPr>
        <p:spPr>
          <a:xfrm>
            <a:off x="179512" y="188640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Законченные решения </a:t>
            </a:r>
            <a:b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от </a:t>
            </a:r>
            <a:r>
              <a:rPr lang="en-US" sz="32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StatSoft</a:t>
            </a:r>
            <a:endParaRPr lang="ru-RU" sz="32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57B9428-444B-4B19-9334-FD31F9109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02" grpId="0" animBg="1" autoUpdateAnimBg="0"/>
      <p:bldP spid="392203" grpId="0" animBg="1" autoUpdateAnimBg="0"/>
      <p:bldP spid="392204" grpId="0" animBg="1" autoUpdateAnimBg="0"/>
      <p:bldP spid="392207" grpId="0" animBg="1" autoUpdateAnimBg="0"/>
      <p:bldP spid="39221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1026">
            <a:extLst>
              <a:ext uri="{FF2B5EF4-FFF2-40B4-BE49-F238E27FC236}">
                <a16:creationId xmlns:a16="http://schemas.microsoft.com/office/drawing/2014/main" id="{A70C29DF-F9EC-4E83-9C2E-265D53205E7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42412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4248" name="Line 1032">
            <a:extLst>
              <a:ext uri="{FF2B5EF4-FFF2-40B4-BE49-F238E27FC236}">
                <a16:creationId xmlns:a16="http://schemas.microsoft.com/office/drawing/2014/main" id="{665F44BF-FDB3-46DF-A6F8-8254F66770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2590800"/>
            <a:ext cx="91440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4249" name="Line 1033">
            <a:extLst>
              <a:ext uri="{FF2B5EF4-FFF2-40B4-BE49-F238E27FC236}">
                <a16:creationId xmlns:a16="http://schemas.microsoft.com/office/drawing/2014/main" id="{FAA45E4A-0942-484C-B369-059EFD5AAA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3717925"/>
            <a:ext cx="9144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4251" name="Line 1035">
            <a:extLst>
              <a:ext uri="{FF2B5EF4-FFF2-40B4-BE49-F238E27FC236}">
                <a16:creationId xmlns:a16="http://schemas.microsoft.com/office/drawing/2014/main" id="{B27C4761-A412-4971-820B-B125366C61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4327525"/>
            <a:ext cx="9144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4252" name="Line 1036">
            <a:extLst>
              <a:ext uri="{FF2B5EF4-FFF2-40B4-BE49-F238E27FC236}">
                <a16:creationId xmlns:a16="http://schemas.microsoft.com/office/drawing/2014/main" id="{EBBBA1B7-AC5D-4126-A4AF-AC9CF0C49A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4343400"/>
            <a:ext cx="9144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4256" name="Rectangle 1040">
            <a:extLst>
              <a:ext uri="{FF2B5EF4-FFF2-40B4-BE49-F238E27FC236}">
                <a16:creationId xmlns:a16="http://schemas.microsoft.com/office/drawing/2014/main" id="{35AE9807-3BAB-4CE5-8A61-269825EE9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2136775"/>
            <a:ext cx="2209800" cy="9144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latin typeface="Arial" panose="020B0604020202020204" pitchFamily="34" charset="0"/>
              </a:rPr>
              <a:t>Верификация</a:t>
            </a:r>
          </a:p>
          <a:p>
            <a:pPr algn="ctr"/>
            <a:r>
              <a:rPr lang="ru-RU" altLang="ru-RU">
                <a:latin typeface="Arial" panose="020B0604020202020204" pitchFamily="34" charset="0"/>
              </a:rPr>
              <a:t>данных</a:t>
            </a:r>
            <a:endParaRPr lang="ru-RU" altLang="ru-RU"/>
          </a:p>
        </p:txBody>
      </p:sp>
      <p:sp>
        <p:nvSpPr>
          <p:cNvPr id="394257" name="Rectangle 1041">
            <a:extLst>
              <a:ext uri="{FF2B5EF4-FFF2-40B4-BE49-F238E27FC236}">
                <a16:creationId xmlns:a16="http://schemas.microsoft.com/office/drawing/2014/main" id="{3C1028C9-636F-4D19-A97E-AA9D7251C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76600"/>
            <a:ext cx="2209800" cy="9144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latin typeface="Arial" panose="020B0604020202020204" pitchFamily="34" charset="0"/>
              </a:rPr>
              <a:t>Агрегирование</a:t>
            </a:r>
          </a:p>
          <a:p>
            <a:pPr algn="ctr"/>
            <a:r>
              <a:rPr lang="ru-RU" altLang="ru-RU">
                <a:latin typeface="Arial" panose="020B0604020202020204" pitchFamily="34" charset="0"/>
              </a:rPr>
              <a:t>данных</a:t>
            </a:r>
            <a:endParaRPr lang="ru-RU" altLang="ru-RU"/>
          </a:p>
        </p:txBody>
      </p:sp>
      <p:sp>
        <p:nvSpPr>
          <p:cNvPr id="394258" name="Rectangle 1042">
            <a:extLst>
              <a:ext uri="{FF2B5EF4-FFF2-40B4-BE49-F238E27FC236}">
                <a16:creationId xmlns:a16="http://schemas.microsoft.com/office/drawing/2014/main" id="{2FF7CE65-9913-4E39-AF6A-635DDA75A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43400"/>
            <a:ext cx="2209800" cy="9144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latin typeface="Arial" panose="020B0604020202020204" pitchFamily="34" charset="0"/>
              </a:rPr>
              <a:t>Визуализация</a:t>
            </a:r>
            <a:endParaRPr lang="ru-RU" altLang="ru-RU"/>
          </a:p>
        </p:txBody>
      </p:sp>
      <p:sp>
        <p:nvSpPr>
          <p:cNvPr id="394259" name="Rectangle 1043">
            <a:extLst>
              <a:ext uri="{FF2B5EF4-FFF2-40B4-BE49-F238E27FC236}">
                <a16:creationId xmlns:a16="http://schemas.microsoft.com/office/drawing/2014/main" id="{41D47B72-B45C-48F1-A9A2-CF82143F6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5410200"/>
            <a:ext cx="2209800" cy="9144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latin typeface="Arial" panose="020B0604020202020204" pitchFamily="34" charset="0"/>
              </a:rPr>
              <a:t>Разведочный</a:t>
            </a:r>
          </a:p>
          <a:p>
            <a:pPr algn="ctr"/>
            <a:r>
              <a:rPr lang="ru-RU" altLang="ru-RU">
                <a:latin typeface="Arial" panose="020B0604020202020204" pitchFamily="34" charset="0"/>
              </a:rPr>
              <a:t>анализ</a:t>
            </a:r>
            <a:endParaRPr lang="ru-RU" altLang="ru-RU"/>
          </a:p>
        </p:txBody>
      </p:sp>
      <p:sp>
        <p:nvSpPr>
          <p:cNvPr id="394260" name="Rectangle 1044">
            <a:extLst>
              <a:ext uri="{FF2B5EF4-FFF2-40B4-BE49-F238E27FC236}">
                <a16:creationId xmlns:a16="http://schemas.microsoft.com/office/drawing/2014/main" id="{5771D99A-B687-485E-A9E6-C6562764F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2057400"/>
            <a:ext cx="2743200" cy="11430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200" dirty="0">
                <a:latin typeface="Arial" panose="020B0604020202020204" pitchFamily="34" charset="0"/>
              </a:rPr>
              <a:t>Оценка </a:t>
            </a:r>
          </a:p>
          <a:p>
            <a:pPr algn="ctr"/>
            <a:r>
              <a:rPr lang="ru-RU" altLang="ru-RU" sz="2200" dirty="0">
                <a:latin typeface="Arial" panose="020B0604020202020204" pitchFamily="34" charset="0"/>
              </a:rPr>
              <a:t>репрезентативности</a:t>
            </a:r>
          </a:p>
          <a:p>
            <a:pPr algn="ctr"/>
            <a:r>
              <a:rPr lang="ru-RU" altLang="ru-RU" sz="2200" dirty="0">
                <a:latin typeface="Arial" panose="020B0604020202020204" pitchFamily="34" charset="0"/>
              </a:rPr>
              <a:t>выборки</a:t>
            </a:r>
            <a:endParaRPr lang="ru-RU" altLang="ru-RU" sz="2200" dirty="0"/>
          </a:p>
        </p:txBody>
      </p:sp>
      <p:sp>
        <p:nvSpPr>
          <p:cNvPr id="394261" name="Rectangle 1045">
            <a:extLst>
              <a:ext uri="{FF2B5EF4-FFF2-40B4-BE49-F238E27FC236}">
                <a16:creationId xmlns:a16="http://schemas.microsoft.com/office/drawing/2014/main" id="{880C19EA-618F-4C9A-AD52-408FFDEA2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3581400"/>
            <a:ext cx="2743200" cy="11430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200" dirty="0">
                <a:latin typeface="Arial" panose="020B0604020202020204" pitchFamily="34" charset="0"/>
              </a:rPr>
              <a:t>Применение</a:t>
            </a:r>
          </a:p>
          <a:p>
            <a:pPr algn="ctr"/>
            <a:r>
              <a:rPr lang="ru-RU" altLang="ru-RU" sz="2200" dirty="0">
                <a:latin typeface="Arial" panose="020B0604020202020204" pitchFamily="34" charset="0"/>
              </a:rPr>
              <a:t>специальных</a:t>
            </a:r>
          </a:p>
          <a:p>
            <a:pPr algn="ctr"/>
            <a:r>
              <a:rPr lang="ru-RU" altLang="ru-RU" sz="2200" dirty="0">
                <a:latin typeface="Arial" panose="020B0604020202020204" pitchFamily="34" charset="0"/>
              </a:rPr>
              <a:t>методов</a:t>
            </a:r>
            <a:endParaRPr lang="ru-RU" altLang="ru-RU" sz="2200" dirty="0"/>
          </a:p>
        </p:txBody>
      </p:sp>
      <p:sp>
        <p:nvSpPr>
          <p:cNvPr id="394262" name="Rectangle 1046">
            <a:extLst>
              <a:ext uri="{FF2B5EF4-FFF2-40B4-BE49-F238E27FC236}">
                <a16:creationId xmlns:a16="http://schemas.microsoft.com/office/drawing/2014/main" id="{A4951B86-463A-46CA-9BB0-5F7063B5C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5181600"/>
            <a:ext cx="2743200" cy="11430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200" dirty="0">
                <a:latin typeface="Arial" panose="020B0604020202020204" pitchFamily="34" charset="0"/>
              </a:rPr>
              <a:t>Представление</a:t>
            </a:r>
          </a:p>
          <a:p>
            <a:pPr algn="ctr"/>
            <a:r>
              <a:rPr lang="ru-RU" altLang="ru-RU" sz="2200" dirty="0">
                <a:latin typeface="Arial" panose="020B0604020202020204" pitchFamily="34" charset="0"/>
              </a:rPr>
              <a:t>результатов</a:t>
            </a:r>
            <a:endParaRPr lang="ru-RU" altLang="ru-RU" sz="2200" dirty="0"/>
          </a:p>
        </p:txBody>
      </p:sp>
      <p:sp>
        <p:nvSpPr>
          <p:cNvPr id="394263" name="Line 1047">
            <a:extLst>
              <a:ext uri="{FF2B5EF4-FFF2-40B4-BE49-F238E27FC236}">
                <a16:creationId xmlns:a16="http://schemas.microsoft.com/office/drawing/2014/main" id="{43E75278-962E-4C3F-8931-3B3D37795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1525" y="4311650"/>
            <a:ext cx="45720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4264" name="Line 1048">
            <a:extLst>
              <a:ext uri="{FF2B5EF4-FFF2-40B4-BE49-F238E27FC236}">
                <a16:creationId xmlns:a16="http://schemas.microsoft.com/office/drawing/2014/main" id="{1D154AF8-92D6-4E40-ADEC-9B653CB935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1525" y="4311650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4265" name="Line 1049">
            <a:extLst>
              <a:ext uri="{FF2B5EF4-FFF2-40B4-BE49-F238E27FC236}">
                <a16:creationId xmlns:a16="http://schemas.microsoft.com/office/drawing/2014/main" id="{9AE966B2-F780-4353-878A-5961D623BD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1525" y="2787650"/>
            <a:ext cx="457200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94266" name="Picture 1050">
            <a:extLst>
              <a:ext uri="{FF2B5EF4-FFF2-40B4-BE49-F238E27FC236}">
                <a16:creationId xmlns:a16="http://schemas.microsoft.com/office/drawing/2014/main" id="{5CFCEACF-B0FA-4CC1-96D8-F09119E8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3429000"/>
            <a:ext cx="2286000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4267" name="AutoShape 1051">
            <a:extLst>
              <a:ext uri="{FF2B5EF4-FFF2-40B4-BE49-F238E27FC236}">
                <a16:creationId xmlns:a16="http://schemas.microsoft.com/office/drawing/2014/main" id="{13A7E721-4F19-496F-8337-A54F53738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048000"/>
            <a:ext cx="2743200" cy="2895600"/>
          </a:xfrm>
          <a:prstGeom prst="cube">
            <a:avLst>
              <a:gd name="adj" fmla="val 25000"/>
            </a:avLst>
          </a:prstGeom>
          <a:solidFill>
            <a:srgbClr val="CC99FF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latin typeface="Arial" panose="020B0604020202020204" pitchFamily="34" charset="0"/>
              </a:rPr>
              <a:t> </a:t>
            </a:r>
            <a:r>
              <a:rPr lang="en-US" altLang="ru-RU" b="1">
                <a:solidFill>
                  <a:schemeClr val="accent2"/>
                </a:solidFill>
                <a:latin typeface="Arial" panose="020B0604020202020204" pitchFamily="34" charset="0"/>
              </a:rPr>
              <a:t>STATISTICA</a:t>
            </a:r>
            <a:endParaRPr lang="ru-RU" alt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25BF83-B593-4DDA-A4A3-3F7DB9C9F2BC}"/>
              </a:ext>
            </a:extLst>
          </p:cNvPr>
          <p:cNvSpPr txBox="1"/>
          <p:nvPr/>
        </p:nvSpPr>
        <p:spPr>
          <a:xfrm>
            <a:off x="179512" y="188640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Законченные решения </a:t>
            </a:r>
            <a:b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от </a:t>
            </a:r>
            <a:r>
              <a:rPr lang="en-US" sz="32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StatSoft</a:t>
            </a:r>
            <a:endParaRPr lang="ru-RU" sz="32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C284B24-B3B2-4AAA-86C3-96551725F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56" grpId="0" animBg="1" autoUpdateAnimBg="0"/>
      <p:bldP spid="394257" grpId="0" animBg="1" autoUpdateAnimBg="0"/>
      <p:bldP spid="394258" grpId="0" animBg="1" autoUpdateAnimBg="0"/>
      <p:bldP spid="394259" grpId="0" animBg="1" autoUpdateAnimBg="0"/>
      <p:bldP spid="394260" grpId="0" animBg="1" autoUpdateAnimBg="0"/>
      <p:bldP spid="394261" grpId="0" animBg="1" autoUpdateAnimBg="0"/>
      <p:bldP spid="39426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6220561-BF54-4890-9162-D9A04BA0C2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AAE51-8536-43EB-A792-26EA0A5E7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A416B6-982E-4B0A-B7BC-FC1A31A3934D}"/>
              </a:ext>
            </a:extLst>
          </p:cNvPr>
          <p:cNvSpPr txBox="1"/>
          <p:nvPr/>
        </p:nvSpPr>
        <p:spPr>
          <a:xfrm>
            <a:off x="179512" y="3326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Законченные решения </a:t>
            </a:r>
            <a:b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от </a:t>
            </a:r>
            <a:r>
              <a:rPr lang="en-US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StatSoft</a:t>
            </a:r>
            <a:endParaRPr lang="ru-RU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3A88B643-E90F-4570-9CA1-231F96A8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346325"/>
            <a:ext cx="350202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A861C1B6-1924-486B-8E7B-402776B58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960688"/>
            <a:ext cx="518160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3">
            <a:extLst>
              <a:ext uri="{FF2B5EF4-FFF2-40B4-BE49-F238E27FC236}">
                <a16:creationId xmlns:a16="http://schemas.microsoft.com/office/drawing/2014/main" id="{1E5E43C6-D07B-4C3D-AC61-D741DCABA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52600"/>
            <a:ext cx="2895600" cy="1066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dirty="0">
                <a:latin typeface="Arial" panose="020B0604020202020204" pitchFamily="34" charset="0"/>
              </a:rPr>
              <a:t>Уникальный проект</a:t>
            </a:r>
          </a:p>
          <a:p>
            <a:pPr algn="ctr"/>
            <a:r>
              <a:rPr lang="en-US" altLang="ru-RU" dirty="0" err="1">
                <a:latin typeface="Arial" panose="020B0604020202020204" pitchFamily="34" charset="0"/>
              </a:rPr>
              <a:t>StatSoft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641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>
            <a:extLst>
              <a:ext uri="{FF2B5EF4-FFF2-40B4-BE49-F238E27FC236}">
                <a16:creationId xmlns:a16="http://schemas.microsoft.com/office/drawing/2014/main" id="{3581C968-5F71-48F5-96C7-8C13137E99C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66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7" name="Picture 5">
            <a:extLst>
              <a:ext uri="{FF2B5EF4-FFF2-40B4-BE49-F238E27FC236}">
                <a16:creationId xmlns:a16="http://schemas.microsoft.com/office/drawing/2014/main" id="{4C423A09-F2C1-4EB8-BA5A-BC150BAE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2799"/>
            <a:ext cx="7344816" cy="555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8" name="Picture 6">
            <a:extLst>
              <a:ext uri="{FF2B5EF4-FFF2-40B4-BE49-F238E27FC236}">
                <a16:creationId xmlns:a16="http://schemas.microsoft.com/office/drawing/2014/main" id="{3DE45406-8197-49B7-9AD1-BD7CAEAD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2" y="2065941"/>
            <a:ext cx="23717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9" name="Picture 7">
            <a:extLst>
              <a:ext uri="{FF2B5EF4-FFF2-40B4-BE49-F238E27FC236}">
                <a16:creationId xmlns:a16="http://schemas.microsoft.com/office/drawing/2014/main" id="{E89D6B82-E14B-4DED-B77B-427FC69E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44" y="3515444"/>
            <a:ext cx="44196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0" name="Picture 8">
            <a:extLst>
              <a:ext uri="{FF2B5EF4-FFF2-40B4-BE49-F238E27FC236}">
                <a16:creationId xmlns:a16="http://schemas.microsoft.com/office/drawing/2014/main" id="{5513CA8E-737D-4872-8CD0-E369BD1BC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065941"/>
            <a:ext cx="34290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39C93F-40B5-4CA3-84A3-9C6BF1D4BBC9}"/>
              </a:ext>
            </a:extLst>
          </p:cNvPr>
          <p:cNvSpPr txBox="1"/>
          <p:nvPr/>
        </p:nvSpPr>
        <p:spPr>
          <a:xfrm>
            <a:off x="179512" y="33265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Структура пакета 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STATISTICA</a:t>
            </a:r>
            <a:endParaRPr lang="ru-RU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A5B199-8277-47BA-B9D0-2F410394C4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F47A3B5E-2447-4F8B-B597-535741243D61}"/>
              </a:ext>
            </a:extLst>
          </p:cNvPr>
          <p:cNvSpPr/>
          <p:nvPr/>
        </p:nvSpPr>
        <p:spPr bwMode="auto">
          <a:xfrm rot="11117685">
            <a:off x="175" y="4286551"/>
            <a:ext cx="1868292" cy="1103777"/>
          </a:xfrm>
          <a:prstGeom prst="wedgeEllipseCallout">
            <a:avLst>
              <a:gd name="adj1" fmla="val -35252"/>
              <a:gd name="adj2" fmla="val 14958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8231E-D4F5-4309-B539-542090681998}"/>
              </a:ext>
            </a:extLst>
          </p:cNvPr>
          <p:cNvSpPr txBox="1"/>
          <p:nvPr/>
        </p:nvSpPr>
        <p:spPr>
          <a:xfrm>
            <a:off x="213674" y="4467224"/>
            <a:ext cx="139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/>
              <a:t>Таблицы данных</a:t>
            </a:r>
          </a:p>
        </p:txBody>
      </p:sp>
      <p:sp>
        <p:nvSpPr>
          <p:cNvPr id="8" name="Выноска: изогнутая линия 7">
            <a:extLst>
              <a:ext uri="{FF2B5EF4-FFF2-40B4-BE49-F238E27FC236}">
                <a16:creationId xmlns:a16="http://schemas.microsoft.com/office/drawing/2014/main" id="{DD9CE318-9F1C-4C94-BA8D-AB2426CBE341}"/>
              </a:ext>
            </a:extLst>
          </p:cNvPr>
          <p:cNvSpPr/>
          <p:nvPr/>
        </p:nvSpPr>
        <p:spPr bwMode="auto">
          <a:xfrm>
            <a:off x="3270358" y="5424406"/>
            <a:ext cx="1291387" cy="428720"/>
          </a:xfrm>
          <a:prstGeom prst="borderCallout2">
            <a:avLst>
              <a:gd name="adj1" fmla="val 18750"/>
              <a:gd name="adj2" fmla="val 1108"/>
              <a:gd name="adj3" fmla="val 18750"/>
              <a:gd name="adj4" fmla="val -16667"/>
              <a:gd name="adj5" fmla="val -252456"/>
              <a:gd name="adj6" fmla="val -6869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Графики</a:t>
            </a:r>
          </a:p>
        </p:txBody>
      </p:sp>
      <p:sp>
        <p:nvSpPr>
          <p:cNvPr id="9" name="Выноска: линия 8">
            <a:extLst>
              <a:ext uri="{FF2B5EF4-FFF2-40B4-BE49-F238E27FC236}">
                <a16:creationId xmlns:a16="http://schemas.microsoft.com/office/drawing/2014/main" id="{23C2B073-8C4D-46F5-9376-CAADC287715A}"/>
              </a:ext>
            </a:extLst>
          </p:cNvPr>
          <p:cNvSpPr/>
          <p:nvPr/>
        </p:nvSpPr>
        <p:spPr bwMode="auto">
          <a:xfrm>
            <a:off x="6156176" y="3284984"/>
            <a:ext cx="1761640" cy="720080"/>
          </a:xfrm>
          <a:prstGeom prst="borderCallout1">
            <a:avLst>
              <a:gd name="adj1" fmla="val 48380"/>
              <a:gd name="adj2" fmla="val -835"/>
              <a:gd name="adj3" fmla="val -95949"/>
              <a:gd name="adj4" fmla="val -5932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Таблицы результатов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>
            <a:extLst>
              <a:ext uri="{FF2B5EF4-FFF2-40B4-BE49-F238E27FC236}">
                <a16:creationId xmlns:a16="http://schemas.microsoft.com/office/drawing/2014/main" id="{73F31C09-82D3-4ABA-BA4A-7FB86898563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33" name="Text Box 13">
            <a:extLst>
              <a:ext uri="{FF2B5EF4-FFF2-40B4-BE49-F238E27FC236}">
                <a16:creationId xmlns:a16="http://schemas.microsoft.com/office/drawing/2014/main" id="{71B95519-73A1-4D90-B62E-B83FC783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268760"/>
            <a:ext cx="8784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Прямое преобразование файлов из большинства популярных форматов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E24AC-E9E8-43BC-9F85-8DFD2E0AC4ED}"/>
              </a:ext>
            </a:extLst>
          </p:cNvPr>
          <p:cNvSpPr txBox="1"/>
          <p:nvPr/>
        </p:nvSpPr>
        <p:spPr>
          <a:xfrm>
            <a:off x="278298" y="35542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Импорт данных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092C6-C489-4677-9571-AFFE88B7F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32336C-35CB-42F9-B103-487E5CB72247}"/>
              </a:ext>
            </a:extLst>
          </p:cNvPr>
          <p:cNvSpPr/>
          <p:nvPr/>
        </p:nvSpPr>
        <p:spPr>
          <a:xfrm>
            <a:off x="5428776" y="1920730"/>
            <a:ext cx="3535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Пример</a:t>
            </a:r>
            <a:r>
              <a:rPr lang="ru-RU" dirty="0">
                <a:solidFill>
                  <a:schemeClr val="bg1"/>
                </a:solidFill>
              </a:rPr>
              <a:t>: Импорт из </a:t>
            </a:r>
            <a:r>
              <a:rPr lang="en-US" dirty="0">
                <a:solidFill>
                  <a:schemeClr val="bg1"/>
                </a:solidFill>
              </a:rPr>
              <a:t>Excel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85EFFD-AA82-4973-B98F-BB2E4118C595}"/>
              </a:ext>
            </a:extLst>
          </p:cNvPr>
          <p:cNvSpPr/>
          <p:nvPr/>
        </p:nvSpPr>
        <p:spPr>
          <a:xfrm>
            <a:off x="220368" y="5063500"/>
            <a:ext cx="2473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</a:rPr>
              <a:t>Пусть исходные данные находятся в таблице 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</a:rPr>
              <a:t>Excel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35" name="Picture 15" descr="Исходные данные в формате Excel">
            <a:extLst>
              <a:ext uri="{FF2B5EF4-FFF2-40B4-BE49-F238E27FC236}">
                <a16:creationId xmlns:a16="http://schemas.microsoft.com/office/drawing/2014/main" id="{24EF29FB-75BA-498B-9B21-0F40E686F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577242"/>
            <a:ext cx="6181447" cy="4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>
            <a:extLst>
              <a:ext uri="{FF2B5EF4-FFF2-40B4-BE49-F238E27FC236}">
                <a16:creationId xmlns:a16="http://schemas.microsoft.com/office/drawing/2014/main" id="{73F31C09-82D3-4ABA-BA4A-7FB86898563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E24AC-E9E8-43BC-9F85-8DFD2E0AC4ED}"/>
              </a:ext>
            </a:extLst>
          </p:cNvPr>
          <p:cNvSpPr txBox="1"/>
          <p:nvPr/>
        </p:nvSpPr>
        <p:spPr>
          <a:xfrm>
            <a:off x="278298" y="35542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Импорт данных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092C6-C489-4677-9571-AFFE88B7F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32336C-35CB-42F9-B103-487E5CB72247}"/>
              </a:ext>
            </a:extLst>
          </p:cNvPr>
          <p:cNvSpPr/>
          <p:nvPr/>
        </p:nvSpPr>
        <p:spPr>
          <a:xfrm>
            <a:off x="5508104" y="1196752"/>
            <a:ext cx="3535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Пример</a:t>
            </a:r>
            <a:r>
              <a:rPr lang="ru-RU" dirty="0">
                <a:solidFill>
                  <a:schemeClr val="bg1"/>
                </a:solidFill>
              </a:rPr>
              <a:t>: Импорт из </a:t>
            </a:r>
            <a:r>
              <a:rPr lang="en-US" dirty="0">
                <a:solidFill>
                  <a:schemeClr val="bg1"/>
                </a:solidFill>
              </a:rPr>
              <a:t>Excel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A0E78-2F69-4DAC-B682-773B08AB6A84}"/>
              </a:ext>
            </a:extLst>
          </p:cNvPr>
          <p:cNvSpPr txBox="1"/>
          <p:nvPr/>
        </p:nvSpPr>
        <p:spPr>
          <a:xfrm>
            <a:off x="278298" y="1844824"/>
            <a:ext cx="8587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В системе STATISTICA нажмите </a:t>
            </a:r>
            <a:r>
              <a:rPr lang="ru-RU" b="1" i="1" dirty="0">
                <a:solidFill>
                  <a:schemeClr val="bg1"/>
                </a:solidFill>
              </a:rPr>
              <a:t>Открыть</a:t>
            </a:r>
            <a:r>
              <a:rPr lang="ru-RU" dirty="0">
                <a:solidFill>
                  <a:schemeClr val="bg1"/>
                </a:solidFill>
              </a:rPr>
              <a:t> в меню </a:t>
            </a:r>
            <a:r>
              <a:rPr lang="ru-RU" b="1" i="1" dirty="0">
                <a:solidFill>
                  <a:schemeClr val="bg1"/>
                </a:solidFill>
              </a:rPr>
              <a:t>Файл</a:t>
            </a:r>
            <a:r>
              <a:rPr lang="ru-RU" dirty="0">
                <a:solidFill>
                  <a:schemeClr val="bg1"/>
                </a:solidFill>
              </a:rPr>
              <a:t>. Программа предложит на выбор 3 варианта: Импортировать все листы в Рабочую книгу, Импортировать выбранный лист в Таблицу данных или Открыть как Рабочую книгу </a:t>
            </a:r>
            <a:r>
              <a:rPr lang="ru-RU" dirty="0" err="1">
                <a:solidFill>
                  <a:schemeClr val="bg1"/>
                </a:solidFill>
              </a:rPr>
              <a:t>Excel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29730" name="Picture 2" descr="Открытие файла">
            <a:extLst>
              <a:ext uri="{FF2B5EF4-FFF2-40B4-BE49-F238E27FC236}">
                <a16:creationId xmlns:a16="http://schemas.microsoft.com/office/drawing/2014/main" id="{22ABBB2F-BDA2-4D49-85E6-FB5BC202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3600891"/>
            <a:ext cx="5832648" cy="304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860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>
            <a:extLst>
              <a:ext uri="{FF2B5EF4-FFF2-40B4-BE49-F238E27FC236}">
                <a16:creationId xmlns:a16="http://schemas.microsoft.com/office/drawing/2014/main" id="{73F31C09-82D3-4ABA-BA4A-7FB86898563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E24AC-E9E8-43BC-9F85-8DFD2E0AC4ED}"/>
              </a:ext>
            </a:extLst>
          </p:cNvPr>
          <p:cNvSpPr txBox="1"/>
          <p:nvPr/>
        </p:nvSpPr>
        <p:spPr>
          <a:xfrm>
            <a:off x="278298" y="35542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Импорт данных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092C6-C489-4677-9571-AFFE88B7F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32336C-35CB-42F9-B103-487E5CB72247}"/>
              </a:ext>
            </a:extLst>
          </p:cNvPr>
          <p:cNvSpPr/>
          <p:nvPr/>
        </p:nvSpPr>
        <p:spPr>
          <a:xfrm>
            <a:off x="5508104" y="1196752"/>
            <a:ext cx="3535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Пример</a:t>
            </a:r>
            <a:r>
              <a:rPr lang="ru-RU" dirty="0">
                <a:solidFill>
                  <a:schemeClr val="bg1"/>
                </a:solidFill>
              </a:rPr>
              <a:t>: Импорт из </a:t>
            </a:r>
            <a:r>
              <a:rPr lang="en-US" dirty="0">
                <a:solidFill>
                  <a:schemeClr val="bg1"/>
                </a:solidFill>
              </a:rPr>
              <a:t>Excel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2B89A-76EE-42A5-8B0C-D09A1914FECD}"/>
              </a:ext>
            </a:extLst>
          </p:cNvPr>
          <p:cNvSpPr txBox="1"/>
          <p:nvPr/>
        </p:nvSpPr>
        <p:spPr>
          <a:xfrm>
            <a:off x="395536" y="1844824"/>
            <a:ext cx="8470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Если была нажата вторая кнопка, то далее необходимо выбрать номер листа в таблице </a:t>
            </a:r>
            <a:r>
              <a:rPr lang="ru-RU" dirty="0" err="1">
                <a:solidFill>
                  <a:schemeClr val="bg1"/>
                </a:solidFill>
              </a:rPr>
              <a:t>Excel</a:t>
            </a:r>
            <a:r>
              <a:rPr lang="ru-RU" dirty="0">
                <a:solidFill>
                  <a:schemeClr val="bg1"/>
                </a:solidFill>
              </a:rPr>
              <a:t>, который содержит нужную информацию. Сделать это очень просто.</a:t>
            </a:r>
          </a:p>
        </p:txBody>
      </p:sp>
      <p:pic>
        <p:nvPicPr>
          <p:cNvPr id="327682" name="Picture 2" descr="Окно Выберите лист">
            <a:extLst>
              <a:ext uri="{FF2B5EF4-FFF2-40B4-BE49-F238E27FC236}">
                <a16:creationId xmlns:a16="http://schemas.microsoft.com/office/drawing/2014/main" id="{CBABAA41-D499-4C17-8653-450B27FD1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69976"/>
            <a:ext cx="3708752" cy="344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71F7F3-A291-4C1A-B7F5-4C760AE9962D}"/>
              </a:ext>
            </a:extLst>
          </p:cNvPr>
          <p:cNvSpPr txBox="1"/>
          <p:nvPr/>
        </p:nvSpPr>
        <p:spPr>
          <a:xfrm>
            <a:off x="413792" y="551723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Например, выбреем </a:t>
            </a:r>
            <a:r>
              <a:rPr lang="ru-RU" i="1" dirty="0">
                <a:solidFill>
                  <a:schemeClr val="bg1"/>
                </a:solidFill>
              </a:rPr>
              <a:t>Лист 1</a:t>
            </a:r>
            <a:r>
              <a:rPr lang="ru-RU" dirty="0">
                <a:solidFill>
                  <a:schemeClr val="bg1"/>
                </a:solidFill>
              </a:rPr>
              <a:t> и нажмём </a:t>
            </a:r>
            <a:r>
              <a:rPr lang="ru-RU" i="1" dirty="0">
                <a:solidFill>
                  <a:schemeClr val="bg1"/>
                </a:solidFill>
              </a:rPr>
              <a:t>OK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4243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>
            <a:extLst>
              <a:ext uri="{FF2B5EF4-FFF2-40B4-BE49-F238E27FC236}">
                <a16:creationId xmlns:a16="http://schemas.microsoft.com/office/drawing/2014/main" id="{73F31C09-82D3-4ABA-BA4A-7FB86898563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E24AC-E9E8-43BC-9F85-8DFD2E0AC4ED}"/>
              </a:ext>
            </a:extLst>
          </p:cNvPr>
          <p:cNvSpPr txBox="1"/>
          <p:nvPr/>
        </p:nvSpPr>
        <p:spPr>
          <a:xfrm>
            <a:off x="278298" y="35542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Импорт данных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092C6-C489-4677-9571-AFFE88B7F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32336C-35CB-42F9-B103-487E5CB72247}"/>
              </a:ext>
            </a:extLst>
          </p:cNvPr>
          <p:cNvSpPr/>
          <p:nvPr/>
        </p:nvSpPr>
        <p:spPr>
          <a:xfrm>
            <a:off x="5508104" y="1196752"/>
            <a:ext cx="3535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Пример</a:t>
            </a:r>
            <a:r>
              <a:rPr lang="ru-RU" dirty="0">
                <a:solidFill>
                  <a:schemeClr val="bg1"/>
                </a:solidFill>
              </a:rPr>
              <a:t>: Импорт из </a:t>
            </a:r>
            <a:r>
              <a:rPr lang="en-US" dirty="0">
                <a:solidFill>
                  <a:schemeClr val="bg1"/>
                </a:solidFill>
              </a:rPr>
              <a:t>Excel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FD74B-1549-4E5E-A409-FFA1204FE23C}"/>
              </a:ext>
            </a:extLst>
          </p:cNvPr>
          <p:cNvSpPr txBox="1"/>
          <p:nvPr/>
        </p:nvSpPr>
        <p:spPr>
          <a:xfrm>
            <a:off x="467544" y="1844824"/>
            <a:ext cx="8398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Далее необходимо: 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</a:rPr>
              <a:t>указать диапазон значений во внешнем файле данных, который будет импортирован;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</a:rPr>
              <a:t>решить, нужно ли импортировать имена наблюдений и переменных;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</a:rPr>
              <a:t>сохранить (или нет) формат ячеек из исходной таблицы.</a:t>
            </a:r>
          </a:p>
        </p:txBody>
      </p:sp>
      <p:pic>
        <p:nvPicPr>
          <p:cNvPr id="325634" name="Picture 2" descr="Окно Открыть файл Excel ">
            <a:extLst>
              <a:ext uri="{FF2B5EF4-FFF2-40B4-BE49-F238E27FC236}">
                <a16:creationId xmlns:a16="http://schemas.microsoft.com/office/drawing/2014/main" id="{8FC6FAE9-9D6D-4538-BB40-536EAC20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64001"/>
            <a:ext cx="3640236" cy="24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DF332-23C0-4CF2-BFB1-C3E3FF1567DA}"/>
              </a:ext>
            </a:extLst>
          </p:cNvPr>
          <p:cNvSpPr txBox="1"/>
          <p:nvPr/>
        </p:nvSpPr>
        <p:spPr>
          <a:xfrm>
            <a:off x="4666623" y="5397023"/>
            <a:ext cx="419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Выбираем требуемые для импорта значения таблицы и нажимаем кнопку </a:t>
            </a:r>
            <a:r>
              <a:rPr lang="ru-RU" i="1" dirty="0">
                <a:solidFill>
                  <a:schemeClr val="bg1"/>
                </a:solidFill>
              </a:rPr>
              <a:t>OK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6455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6220561-BF54-4890-9162-D9A04BA0C2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AAE51-8536-43EB-A792-26EA0A5E7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BD9892-9B00-40D5-BFE5-62E94112B0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8" y="183871"/>
            <a:ext cx="897214" cy="1086227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468FE134-5A9B-481A-9BFE-1E91EC122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42" y="1268760"/>
            <a:ext cx="871844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</a:rPr>
              <a:t>STATISTICA предоставляет мощные и удобные в использовании инструменты для статистического и графического анализа, прогнозирования, </a:t>
            </a:r>
            <a:r>
              <a:rPr lang="en-US" altLang="ru-RU" sz="2800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r>
              <a:rPr lang="ru-RU" altLang="ru-RU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ata</a:t>
            </a: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800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ru-RU" altLang="ru-RU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ining</a:t>
            </a: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</a:rPr>
              <a:t>, создания собственных пользовательских приложений, интеграции, совместной работы, </a:t>
            </a:r>
            <a:r>
              <a:rPr lang="en-US" altLang="ru-RU" sz="2800" dirty="0">
                <a:solidFill>
                  <a:schemeClr val="bg1"/>
                </a:solidFill>
                <a:latin typeface="Arial" panose="020B0604020202020204" pitchFamily="34" charset="0"/>
              </a:rPr>
              <a:t>W</a:t>
            </a:r>
            <a:r>
              <a:rPr lang="ru-RU" altLang="ru-RU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eb</a:t>
            </a: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</a:rPr>
              <a:t>-доступа и др.</a:t>
            </a:r>
            <a:endParaRPr lang="ru-RU" alt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1713-7B3F-4448-B0CC-70025C68BDE8}"/>
              </a:ext>
            </a:extLst>
          </p:cNvPr>
          <p:cNvSpPr txBox="1"/>
          <p:nvPr/>
        </p:nvSpPr>
        <p:spPr>
          <a:xfrm>
            <a:off x="278298" y="4061792"/>
            <a:ext cx="85920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rgbClr val="FFFF00"/>
                </a:solidFill>
              </a:rPr>
              <a:t>Data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ru-RU" dirty="0" err="1">
                <a:solidFill>
                  <a:srgbClr val="FFFF00"/>
                </a:solidFill>
              </a:rPr>
              <a:t>ining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(рус</a:t>
            </a:r>
            <a:r>
              <a:rPr lang="ru-RU" i="1" dirty="0">
                <a:solidFill>
                  <a:schemeClr val="bg1"/>
                </a:solidFill>
              </a:rPr>
              <a:t>. добыча данных, интеллектуальный анализ данных, глубинный анализ данных</a:t>
            </a:r>
            <a:r>
              <a:rPr lang="ru-RU" dirty="0">
                <a:solidFill>
                  <a:schemeClr val="bg1"/>
                </a:solidFill>
              </a:rPr>
              <a:t>) — собирательное название, используемое для обозначения совокупности методов обнаружения в данных ранее неизвестных, нетривиальных, практически полезных и доступных интерпретации знаний, необходимых для принятия решений в различных сферах человеческой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9646606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>
            <a:extLst>
              <a:ext uri="{FF2B5EF4-FFF2-40B4-BE49-F238E27FC236}">
                <a16:creationId xmlns:a16="http://schemas.microsoft.com/office/drawing/2014/main" id="{73F31C09-82D3-4ABA-BA4A-7FB86898563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E24AC-E9E8-43BC-9F85-8DFD2E0AC4ED}"/>
              </a:ext>
            </a:extLst>
          </p:cNvPr>
          <p:cNvSpPr txBox="1"/>
          <p:nvPr/>
        </p:nvSpPr>
        <p:spPr>
          <a:xfrm>
            <a:off x="278298" y="35542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Импорт данных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092C6-C489-4677-9571-AFFE88B7F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32336C-35CB-42F9-B103-487E5CB72247}"/>
              </a:ext>
            </a:extLst>
          </p:cNvPr>
          <p:cNvSpPr/>
          <p:nvPr/>
        </p:nvSpPr>
        <p:spPr>
          <a:xfrm>
            <a:off x="5508104" y="1196752"/>
            <a:ext cx="3535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Пример</a:t>
            </a:r>
            <a:r>
              <a:rPr lang="ru-RU" dirty="0">
                <a:solidFill>
                  <a:schemeClr val="bg1"/>
                </a:solidFill>
              </a:rPr>
              <a:t>: Импорт из </a:t>
            </a:r>
            <a:r>
              <a:rPr lang="en-US" dirty="0">
                <a:solidFill>
                  <a:schemeClr val="bg1"/>
                </a:solidFill>
              </a:rPr>
              <a:t>Excel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0C359-4F8F-4D30-AD8A-87A6F2E84F7F}"/>
              </a:ext>
            </a:extLst>
          </p:cNvPr>
          <p:cNvSpPr txBox="1"/>
          <p:nvPr/>
        </p:nvSpPr>
        <p:spPr>
          <a:xfrm>
            <a:off x="395536" y="162880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Теперь данные импортированы в программу </a:t>
            </a:r>
            <a:r>
              <a:rPr lang="ru-RU" i="1" dirty="0">
                <a:solidFill>
                  <a:schemeClr val="bg1"/>
                </a:solidFill>
              </a:rPr>
              <a:t>STATISTICA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23586" name="Picture 2" descr="Исходные данные в формате STATISTICA">
            <a:extLst>
              <a:ext uri="{FF2B5EF4-FFF2-40B4-BE49-F238E27FC236}">
                <a16:creationId xmlns:a16="http://schemas.microsoft.com/office/drawing/2014/main" id="{574B26A8-4E40-4FFC-9312-A492DAA86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7634"/>
            <a:ext cx="6552728" cy="46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6494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>
            <a:extLst>
              <a:ext uri="{FF2B5EF4-FFF2-40B4-BE49-F238E27FC236}">
                <a16:creationId xmlns:a16="http://schemas.microsoft.com/office/drawing/2014/main" id="{73F31C09-82D3-4ABA-BA4A-7FB86898563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E24AC-E9E8-43BC-9F85-8DFD2E0AC4ED}"/>
              </a:ext>
            </a:extLst>
          </p:cNvPr>
          <p:cNvSpPr txBox="1"/>
          <p:nvPr/>
        </p:nvSpPr>
        <p:spPr>
          <a:xfrm>
            <a:off x="278298" y="35542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Импорт данных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092C6-C489-4677-9571-AFFE88B7F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32336C-35CB-42F9-B103-487E5CB72247}"/>
              </a:ext>
            </a:extLst>
          </p:cNvPr>
          <p:cNvSpPr/>
          <p:nvPr/>
        </p:nvSpPr>
        <p:spPr>
          <a:xfrm>
            <a:off x="5508104" y="1196752"/>
            <a:ext cx="3535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Пример</a:t>
            </a:r>
            <a:r>
              <a:rPr lang="ru-RU" dirty="0">
                <a:solidFill>
                  <a:schemeClr val="bg1"/>
                </a:solidFill>
              </a:rPr>
              <a:t>: Импорт из </a:t>
            </a:r>
            <a:r>
              <a:rPr lang="en-US" dirty="0">
                <a:solidFill>
                  <a:schemeClr val="bg1"/>
                </a:solidFill>
              </a:rPr>
              <a:t>Excel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9951918D-7AA1-4824-B60D-960D94BFC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3622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0D75270-00B9-4ED4-95A8-002B69104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00375"/>
            <a:ext cx="53530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11">
            <a:extLst>
              <a:ext uri="{FF2B5EF4-FFF2-40B4-BE49-F238E27FC236}">
                <a16:creationId xmlns:a16="http://schemas.microsoft.com/office/drawing/2014/main" id="{828A8190-7D11-4198-8B24-22615D109284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895600" y="4572000"/>
            <a:ext cx="2895600" cy="2057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79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>
            <a:extLst>
              <a:ext uri="{FF2B5EF4-FFF2-40B4-BE49-F238E27FC236}">
                <a16:creationId xmlns:a16="http://schemas.microsoft.com/office/drawing/2014/main" id="{F198859F-4556-4D7E-A718-A0581C776B8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1" name="Text Box 5">
            <a:extLst>
              <a:ext uri="{FF2B5EF4-FFF2-40B4-BE49-F238E27FC236}">
                <a16:creationId xmlns:a16="http://schemas.microsoft.com/office/drawing/2014/main" id="{646A4091-7F0B-43D2-ABE2-65687587D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98" y="1835150"/>
            <a:ext cx="839815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Поддержка интерфейса открытых</a:t>
            </a:r>
            <a:r>
              <a:rPr lang="ru-RU" alt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баз данных</a:t>
            </a:r>
            <a:r>
              <a:rPr lang="ru-RU" alt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Microsoft ODBC</a:t>
            </a:r>
            <a:r>
              <a:rPr lang="ru-RU" alt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(ОДБС)</a:t>
            </a:r>
            <a:endParaRPr lang="en-US" altLang="ru-RU" b="1" i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MS Access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  <a:endParaRPr lang="en-US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MS SQL Server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  <a:endParaRPr lang="en-US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Oracle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  <a:endParaRPr lang="en-US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Sybase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  <a:endParaRPr lang="en-US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сотни других популярных СУБД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E1851-60E0-4013-ADBC-53FAADAD9E96}"/>
              </a:ext>
            </a:extLst>
          </p:cNvPr>
          <p:cNvSpPr txBox="1"/>
          <p:nvPr/>
        </p:nvSpPr>
        <p:spPr>
          <a:xfrm>
            <a:off x="278298" y="35542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Импорт данных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B45268-CDAD-4C0C-B152-47AB215E2F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>
            <a:extLst>
              <a:ext uri="{FF2B5EF4-FFF2-40B4-BE49-F238E27FC236}">
                <a16:creationId xmlns:a16="http://schemas.microsoft.com/office/drawing/2014/main" id="{73F31C09-82D3-4ABA-BA4A-7FB86898563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E24AC-E9E8-43BC-9F85-8DFD2E0AC4ED}"/>
              </a:ext>
            </a:extLst>
          </p:cNvPr>
          <p:cNvSpPr txBox="1"/>
          <p:nvPr/>
        </p:nvSpPr>
        <p:spPr>
          <a:xfrm>
            <a:off x="278298" y="35542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Импорт данных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092C6-C489-4677-9571-AFFE88B7F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32336C-35CB-42F9-B103-487E5CB72247}"/>
              </a:ext>
            </a:extLst>
          </p:cNvPr>
          <p:cNvSpPr/>
          <p:nvPr/>
        </p:nvSpPr>
        <p:spPr>
          <a:xfrm>
            <a:off x="4747481" y="112621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Пример</a:t>
            </a:r>
            <a:r>
              <a:rPr lang="ru-RU" dirty="0">
                <a:solidFill>
                  <a:schemeClr val="bg1"/>
                </a:solidFill>
              </a:rPr>
              <a:t>: Импорт из </a:t>
            </a:r>
            <a:r>
              <a:rPr lang="en-US" dirty="0">
                <a:solidFill>
                  <a:schemeClr val="bg1"/>
                </a:solidFill>
              </a:rPr>
              <a:t>MS Access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86AEDA0-CAD9-41E4-A916-0823ED87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775"/>
            <a:ext cx="70580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5EE7027-2CA6-4D36-A512-0B20FFA46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90775"/>
            <a:ext cx="62769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5E3D3DD-8EA1-4C10-B109-AC11ACC4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790700"/>
            <a:ext cx="2571750" cy="4257675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3">
            <a:extLst>
              <a:ext uri="{FF2B5EF4-FFF2-40B4-BE49-F238E27FC236}">
                <a16:creationId xmlns:a16="http://schemas.microsoft.com/office/drawing/2014/main" id="{D8E7566C-8956-4B8D-8D98-DA231F2DCF2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67000" y="4267200"/>
            <a:ext cx="2895600" cy="2057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4EFD364D-B1B5-4EC5-95F8-E25DC0282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181" y="4583966"/>
            <a:ext cx="2057400" cy="1219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Быстро, </a:t>
            </a:r>
          </a:p>
          <a:p>
            <a:pPr algn="ctr">
              <a:spcBef>
                <a:spcPts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просто, </a:t>
            </a:r>
          </a:p>
          <a:p>
            <a:pPr algn="ctr">
              <a:spcBef>
                <a:spcPts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удобно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72210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>
            <a:extLst>
              <a:ext uri="{FF2B5EF4-FFF2-40B4-BE49-F238E27FC236}">
                <a16:creationId xmlns:a16="http://schemas.microsoft.com/office/drawing/2014/main" id="{94AB55D1-4E43-4569-88E4-180DFCFF6DC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28" name="Picture 4">
            <a:extLst>
              <a:ext uri="{FF2B5EF4-FFF2-40B4-BE49-F238E27FC236}">
                <a16:creationId xmlns:a16="http://schemas.microsoft.com/office/drawing/2014/main" id="{83D6A809-2EC4-4E4B-9CB3-1416684E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139950"/>
            <a:ext cx="19812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29" name="Picture 5">
            <a:extLst>
              <a:ext uri="{FF2B5EF4-FFF2-40B4-BE49-F238E27FC236}">
                <a16:creationId xmlns:a16="http://schemas.microsoft.com/office/drawing/2014/main" id="{D32A9ACC-0ABC-4815-B182-97FFC8143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139950"/>
            <a:ext cx="16097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30" name="Picture 6">
            <a:extLst>
              <a:ext uri="{FF2B5EF4-FFF2-40B4-BE49-F238E27FC236}">
                <a16:creationId xmlns:a16="http://schemas.microsoft.com/office/drawing/2014/main" id="{9E89E990-422C-4633-B11A-41F86F7B1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139950"/>
            <a:ext cx="17621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31" name="Picture 7">
            <a:extLst>
              <a:ext uri="{FF2B5EF4-FFF2-40B4-BE49-F238E27FC236}">
                <a16:creationId xmlns:a16="http://schemas.microsoft.com/office/drawing/2014/main" id="{D68DFDA8-6F7A-4A13-8C24-4799BD43B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665663"/>
            <a:ext cx="2819400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32" name="Picture 8">
            <a:extLst>
              <a:ext uri="{FF2B5EF4-FFF2-40B4-BE49-F238E27FC236}">
                <a16:creationId xmlns:a16="http://schemas.microsoft.com/office/drawing/2014/main" id="{52D0DEC9-2982-4D54-B92A-F4B1F81BA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81538"/>
            <a:ext cx="19050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33" name="Picture 9">
            <a:extLst>
              <a:ext uri="{FF2B5EF4-FFF2-40B4-BE49-F238E27FC236}">
                <a16:creationId xmlns:a16="http://schemas.microsoft.com/office/drawing/2014/main" id="{60DA84C8-3D1B-4EC7-84D7-7782D920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681538"/>
            <a:ext cx="3224213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34" name="Picture 10">
            <a:extLst>
              <a:ext uri="{FF2B5EF4-FFF2-40B4-BE49-F238E27FC236}">
                <a16:creationId xmlns:a16="http://schemas.microsoft.com/office/drawing/2014/main" id="{07D8E249-C492-48D9-96AA-06EC6FAA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139950"/>
            <a:ext cx="2371725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35" name="Text Box 11">
            <a:extLst>
              <a:ext uri="{FF2B5EF4-FFF2-40B4-BE49-F238E27FC236}">
                <a16:creationId xmlns:a16="http://schemas.microsoft.com/office/drawing/2014/main" id="{5990F57D-5809-494C-80B4-4CB162AFE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Данные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0236" name="Text Box 12">
            <a:extLst>
              <a:ext uri="{FF2B5EF4-FFF2-40B4-BE49-F238E27FC236}">
                <a16:creationId xmlns:a16="http://schemas.microsoft.com/office/drawing/2014/main" id="{4456FF96-5BE8-447F-A140-28D63A92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Стандартизация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0237" name="Text Box 13">
            <a:extLst>
              <a:ext uri="{FF2B5EF4-FFF2-40B4-BE49-F238E27FC236}">
                <a16:creationId xmlns:a16="http://schemas.microsoft.com/office/drawing/2014/main" id="{6353DC06-E000-4C1E-9EE6-63E681344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76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Подмножества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0238" name="Text Box 14">
            <a:extLst>
              <a:ext uri="{FF2B5EF4-FFF2-40B4-BE49-F238E27FC236}">
                <a16:creationId xmlns:a16="http://schemas.microsoft.com/office/drawing/2014/main" id="{887A5CBC-EAAA-4D27-B576-1DF4CC02F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676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Формат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0239" name="Text Box 15">
            <a:extLst>
              <a:ext uri="{FF2B5EF4-FFF2-40B4-BE49-F238E27FC236}">
                <a16:creationId xmlns:a16="http://schemas.microsoft.com/office/drawing/2014/main" id="{32983732-1BA8-4252-9C50-36E5DE3FF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91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Фильтрация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0240" name="Text Box 16">
            <a:extLst>
              <a:ext uri="{FF2B5EF4-FFF2-40B4-BE49-F238E27FC236}">
                <a16:creationId xmlns:a16="http://schemas.microsoft.com/office/drawing/2014/main" id="{DAEA2225-A957-4F64-BAD8-532DE4A6A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191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Текстовые значения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0241" name="Text Box 17">
            <a:extLst>
              <a:ext uri="{FF2B5EF4-FFF2-40B4-BE49-F238E27FC236}">
                <a16:creationId xmlns:a16="http://schemas.microsoft.com/office/drawing/2014/main" id="{C582A362-2406-42DD-86C8-C1B3F74FB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Веса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1" name="AutoShape 13">
            <a:extLst>
              <a:ext uri="{FF2B5EF4-FFF2-40B4-BE49-F238E27FC236}">
                <a16:creationId xmlns:a16="http://schemas.microsoft.com/office/drawing/2014/main" id="{7AA6F383-6783-457E-AF64-5D39946C36E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67000" y="4267200"/>
            <a:ext cx="2049016" cy="1854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C444364-9A0B-420C-BF04-CFE12400AE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6484BBC-75F1-4F94-A913-60DE973BE9D4}"/>
              </a:ext>
            </a:extLst>
          </p:cNvPr>
          <p:cNvSpPr txBox="1"/>
          <p:nvPr/>
        </p:nvSpPr>
        <p:spPr>
          <a:xfrm>
            <a:off x="278298" y="355423"/>
            <a:ext cx="551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Подготовка данных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>
            <a:extLst>
              <a:ext uri="{FF2B5EF4-FFF2-40B4-BE49-F238E27FC236}">
                <a16:creationId xmlns:a16="http://schemas.microsoft.com/office/drawing/2014/main" id="{73F31C09-82D3-4ABA-BA4A-7FB86898563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175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E24AC-E9E8-43BC-9F85-8DFD2E0AC4ED}"/>
              </a:ext>
            </a:extLst>
          </p:cNvPr>
          <p:cNvSpPr txBox="1"/>
          <p:nvPr/>
        </p:nvSpPr>
        <p:spPr>
          <a:xfrm>
            <a:off x="278298" y="355423"/>
            <a:ext cx="551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Анализ данных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092C6-C489-4677-9571-AFFE88B7F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pic>
        <p:nvPicPr>
          <p:cNvPr id="8" name="Picture 1034">
            <a:extLst>
              <a:ext uri="{FF2B5EF4-FFF2-40B4-BE49-F238E27FC236}">
                <a16:creationId xmlns:a16="http://schemas.microsoft.com/office/drawing/2014/main" id="{25EC1914-7FE0-4AF3-8EF0-5188CC46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3" y="1772816"/>
            <a:ext cx="5626257" cy="428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30">
            <a:extLst>
              <a:ext uri="{FF2B5EF4-FFF2-40B4-BE49-F238E27FC236}">
                <a16:creationId xmlns:a16="http://schemas.microsoft.com/office/drawing/2014/main" id="{AE3E3EDC-17DE-4B70-8C21-EBABDA983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1652191"/>
            <a:ext cx="316725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</a:rPr>
              <a:t>STATISTICA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включает все методы статистического анализа данных: от классических до самых современных</a:t>
            </a:r>
          </a:p>
          <a:p>
            <a:pPr algn="just"/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Для удобства анализа методы разделены на модули</a:t>
            </a:r>
          </a:p>
        </p:txBody>
      </p:sp>
    </p:spTree>
    <p:extLst>
      <p:ext uri="{BB962C8B-B14F-4D97-AF65-F5344CB8AC3E}">
        <p14:creationId xmlns:p14="http://schemas.microsoft.com/office/powerpoint/2010/main" val="202696764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>
            <a:extLst>
              <a:ext uri="{FF2B5EF4-FFF2-40B4-BE49-F238E27FC236}">
                <a16:creationId xmlns:a16="http://schemas.microsoft.com/office/drawing/2014/main" id="{73F31C09-82D3-4ABA-BA4A-7FB86898563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175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E24AC-E9E8-43BC-9F85-8DFD2E0AC4ED}"/>
              </a:ext>
            </a:extLst>
          </p:cNvPr>
          <p:cNvSpPr txBox="1"/>
          <p:nvPr/>
        </p:nvSpPr>
        <p:spPr>
          <a:xfrm>
            <a:off x="278298" y="355423"/>
            <a:ext cx="551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Анализ данных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092C6-C489-4677-9571-AFFE88B7F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0E8410EA-8B85-4BD2-9A20-37B3DFA26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12" y="1171273"/>
            <a:ext cx="6880175" cy="557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id="{601992E3-FC7D-4768-B022-0F88EE7DA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3429000"/>
            <a:ext cx="2828925" cy="68579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ru-RU" altLang="ru-RU" dirty="0">
                <a:latin typeface="Arial" panose="020B0604020202020204" pitchFamily="34" charset="0"/>
              </a:rPr>
              <a:t>Факторный </a:t>
            </a:r>
          </a:p>
          <a:p>
            <a:pPr algn="ctr"/>
            <a:r>
              <a:rPr lang="ru-RU" altLang="ru-RU" dirty="0">
                <a:latin typeface="Arial" panose="020B0604020202020204" pitchFamily="34" charset="0"/>
              </a:rPr>
              <a:t>анализ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80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>
            <a:extLst>
              <a:ext uri="{FF2B5EF4-FFF2-40B4-BE49-F238E27FC236}">
                <a16:creationId xmlns:a16="http://schemas.microsoft.com/office/drawing/2014/main" id="{73EF7972-1CF5-441D-B9F5-519FFD5087B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69" name="Text Box 5">
            <a:extLst>
              <a:ext uri="{FF2B5EF4-FFF2-40B4-BE49-F238E27FC236}">
                <a16:creationId xmlns:a16="http://schemas.microsoft.com/office/drawing/2014/main" id="{E21FD287-F4E3-49D2-99B4-893F1616D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1724025"/>
            <a:ext cx="8691562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</a:rPr>
              <a:t>Весь анализ в системе проводится с использованием наглядных диалоговых окон, следующих типовым сценариям обработки данных.</a:t>
            </a:r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E9EBD8D5-C880-4B72-9ADD-D3FE117A8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14800"/>
            <a:ext cx="1981200" cy="1143000"/>
          </a:xfrm>
          <a:prstGeom prst="rect">
            <a:avLst/>
          </a:prstGeom>
          <a:solidFill>
            <a:schemeClr val="accent2"/>
          </a:solidFill>
          <a:ln w="317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3200">
                <a:solidFill>
                  <a:schemeClr val="bg1"/>
                </a:solidFill>
                <a:latin typeface="Arial" panose="020B0604020202020204" pitchFamily="34" charset="0"/>
              </a:rPr>
              <a:t>Ввод</a:t>
            </a:r>
            <a:endParaRPr lang="en-US" altLang="ru-RU"/>
          </a:p>
        </p:txBody>
      </p:sp>
      <p:sp>
        <p:nvSpPr>
          <p:cNvPr id="190471" name="Rectangle 7">
            <a:extLst>
              <a:ext uri="{FF2B5EF4-FFF2-40B4-BE49-F238E27FC236}">
                <a16:creationId xmlns:a16="http://schemas.microsoft.com/office/drawing/2014/main" id="{5C9EE4BD-A221-418E-8F13-90ACBCD28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486400"/>
            <a:ext cx="2362200" cy="1143000"/>
          </a:xfrm>
          <a:prstGeom prst="rect">
            <a:avLst/>
          </a:prstGeom>
          <a:solidFill>
            <a:schemeClr val="accent2"/>
          </a:solidFill>
          <a:ln w="317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3200">
                <a:solidFill>
                  <a:schemeClr val="bg1"/>
                </a:solidFill>
                <a:latin typeface="Arial" panose="020B0604020202020204" pitchFamily="34" charset="0"/>
              </a:rPr>
              <a:t>Просмотр</a:t>
            </a:r>
            <a:endParaRPr lang="en-US" altLang="ru-RU"/>
          </a:p>
        </p:txBody>
      </p:sp>
      <p:sp>
        <p:nvSpPr>
          <p:cNvPr id="190472" name="Rectangle 8">
            <a:extLst>
              <a:ext uri="{FF2B5EF4-FFF2-40B4-BE49-F238E27FC236}">
                <a16:creationId xmlns:a16="http://schemas.microsoft.com/office/drawing/2014/main" id="{F3B142FB-551C-4DA8-BAC0-54C8A3317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86400"/>
            <a:ext cx="1828800" cy="1143000"/>
          </a:xfrm>
          <a:prstGeom prst="rect">
            <a:avLst/>
          </a:prstGeom>
          <a:solidFill>
            <a:schemeClr val="accent2"/>
          </a:solidFill>
          <a:ln w="317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3200">
                <a:solidFill>
                  <a:schemeClr val="bg1"/>
                </a:solidFill>
                <a:latin typeface="Arial" panose="020B0604020202020204" pitchFamily="34" charset="0"/>
              </a:rPr>
              <a:t>Выбор</a:t>
            </a:r>
            <a:endParaRPr lang="en-US" altLang="ru-RU"/>
          </a:p>
        </p:txBody>
      </p:sp>
      <p:sp>
        <p:nvSpPr>
          <p:cNvPr id="190473" name="Rectangle 9">
            <a:extLst>
              <a:ext uri="{FF2B5EF4-FFF2-40B4-BE49-F238E27FC236}">
                <a16:creationId xmlns:a16="http://schemas.microsoft.com/office/drawing/2014/main" id="{B20D9FF4-C283-41C2-9F30-4B1E24DE7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14800"/>
            <a:ext cx="2514600" cy="1143000"/>
          </a:xfrm>
          <a:prstGeom prst="rect">
            <a:avLst/>
          </a:prstGeom>
          <a:solidFill>
            <a:schemeClr val="accent2"/>
          </a:solidFill>
          <a:ln w="317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3200">
                <a:solidFill>
                  <a:schemeClr val="bg1"/>
                </a:solidFill>
                <a:latin typeface="Arial" panose="020B0604020202020204" pitchFamily="34" charset="0"/>
              </a:rPr>
              <a:t>Параметры</a:t>
            </a:r>
            <a:endParaRPr lang="en-US" altLang="ru-RU"/>
          </a:p>
        </p:txBody>
      </p:sp>
      <p:sp>
        <p:nvSpPr>
          <p:cNvPr id="190474" name="Rectangle 10">
            <a:extLst>
              <a:ext uri="{FF2B5EF4-FFF2-40B4-BE49-F238E27FC236}">
                <a16:creationId xmlns:a16="http://schemas.microsoft.com/office/drawing/2014/main" id="{600EAAFF-4889-44AD-8D49-BCD0788D2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486400"/>
            <a:ext cx="1981200" cy="1143000"/>
          </a:xfrm>
          <a:prstGeom prst="rect">
            <a:avLst/>
          </a:prstGeom>
          <a:solidFill>
            <a:schemeClr val="accent2"/>
          </a:solidFill>
          <a:ln w="317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3200">
                <a:solidFill>
                  <a:schemeClr val="bg1"/>
                </a:solidFill>
                <a:latin typeface="Arial" panose="020B0604020202020204" pitchFamily="34" charset="0"/>
              </a:rPr>
              <a:t>Результат</a:t>
            </a:r>
            <a:endParaRPr lang="en-US" altLang="ru-RU"/>
          </a:p>
        </p:txBody>
      </p:sp>
      <p:pic>
        <p:nvPicPr>
          <p:cNvPr id="190478" name="Picture 14">
            <a:extLst>
              <a:ext uri="{FF2B5EF4-FFF2-40B4-BE49-F238E27FC236}">
                <a16:creationId xmlns:a16="http://schemas.microsoft.com/office/drawing/2014/main" id="{A1779576-4533-4A10-82AA-A3E24F478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41738"/>
            <a:ext cx="2286000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9" name="Picture 15">
            <a:extLst>
              <a:ext uri="{FF2B5EF4-FFF2-40B4-BE49-F238E27FC236}">
                <a16:creationId xmlns:a16="http://schemas.microsoft.com/office/drawing/2014/main" id="{E9D78E5E-371A-4E6F-ABC0-6CB8888A3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51463"/>
            <a:ext cx="36576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80" name="Picture 16">
            <a:extLst>
              <a:ext uri="{FF2B5EF4-FFF2-40B4-BE49-F238E27FC236}">
                <a16:creationId xmlns:a16="http://schemas.microsoft.com/office/drawing/2014/main" id="{39048344-B575-4CEB-A816-3531B1EF4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25908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81" name="Picture 17">
            <a:extLst>
              <a:ext uri="{FF2B5EF4-FFF2-40B4-BE49-F238E27FC236}">
                <a16:creationId xmlns:a16="http://schemas.microsoft.com/office/drawing/2014/main" id="{9DA7E6DA-1A2D-4698-8A59-8F9FEC0B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3810000"/>
            <a:ext cx="23780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82" name="Picture 18">
            <a:extLst>
              <a:ext uri="{FF2B5EF4-FFF2-40B4-BE49-F238E27FC236}">
                <a16:creationId xmlns:a16="http://schemas.microsoft.com/office/drawing/2014/main" id="{74DDE74B-56B2-4BA4-B8EA-F57D9DA7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052763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83" name="Picture 19">
            <a:extLst>
              <a:ext uri="{FF2B5EF4-FFF2-40B4-BE49-F238E27FC236}">
                <a16:creationId xmlns:a16="http://schemas.microsoft.com/office/drawing/2014/main" id="{7579D1F5-E038-4323-AC65-8E211FC3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62600"/>
            <a:ext cx="33528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84" name="AutoShape 20">
            <a:extLst>
              <a:ext uri="{FF2B5EF4-FFF2-40B4-BE49-F238E27FC236}">
                <a16:creationId xmlns:a16="http://schemas.microsoft.com/office/drawing/2014/main" id="{2FFF11D0-70C3-40A4-8BB5-2A2A04F06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943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0485" name="AutoShape 21">
            <a:extLst>
              <a:ext uri="{FF2B5EF4-FFF2-40B4-BE49-F238E27FC236}">
                <a16:creationId xmlns:a16="http://schemas.microsoft.com/office/drawing/2014/main" id="{92FAED10-5829-4F58-BD5B-B505588C9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181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0487" name="AutoShape 23">
            <a:extLst>
              <a:ext uri="{FF2B5EF4-FFF2-40B4-BE49-F238E27FC236}">
                <a16:creationId xmlns:a16="http://schemas.microsoft.com/office/drawing/2014/main" id="{E0B9C6B2-3701-4B73-AB35-E2E72F38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1816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0488" name="AutoShape 24">
            <a:extLst>
              <a:ext uri="{FF2B5EF4-FFF2-40B4-BE49-F238E27FC236}">
                <a16:creationId xmlns:a16="http://schemas.microsoft.com/office/drawing/2014/main" id="{C269B338-13CA-4472-8115-1A71028AF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029200"/>
            <a:ext cx="3810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A039D1-CE68-4F52-A4EE-6D4D23EC932F}"/>
              </a:ext>
            </a:extLst>
          </p:cNvPr>
          <p:cNvSpPr txBox="1"/>
          <p:nvPr/>
        </p:nvSpPr>
        <p:spPr>
          <a:xfrm>
            <a:off x="261322" y="261491"/>
            <a:ext cx="5553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Интерактиный анализ данных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A8EA4F9-D8FC-4EC9-B311-B8BBF670FD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>
            <a:extLst>
              <a:ext uri="{FF2B5EF4-FFF2-40B4-BE49-F238E27FC236}">
                <a16:creationId xmlns:a16="http://schemas.microsoft.com/office/drawing/2014/main" id="{4FB6AF19-6613-40B2-AFA5-0B848FF512E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79" name="Rectangle 3">
            <a:extLst>
              <a:ext uri="{FF2B5EF4-FFF2-40B4-BE49-F238E27FC236}">
                <a16:creationId xmlns:a16="http://schemas.microsoft.com/office/drawing/2014/main" id="{8A391F22-ECC7-434E-B7A2-4FDF86819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352800"/>
            <a:ext cx="1600200" cy="9144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i="1">
                <a:solidFill>
                  <a:schemeClr val="bg1"/>
                </a:solidFill>
                <a:latin typeface="Arial" panose="020B0604020202020204" pitchFamily="34" charset="0"/>
              </a:rPr>
              <a:t>Кисть</a:t>
            </a:r>
          </a:p>
        </p:txBody>
      </p:sp>
      <p:pic>
        <p:nvPicPr>
          <p:cNvPr id="229382" name="Picture 6">
            <a:extLst>
              <a:ext uri="{FF2B5EF4-FFF2-40B4-BE49-F238E27FC236}">
                <a16:creationId xmlns:a16="http://schemas.microsoft.com/office/drawing/2014/main" id="{915BFCB9-88F6-44D2-A297-81D18E13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18451"/>
            <a:ext cx="1819300" cy="538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84" name="Rectangle 8">
            <a:extLst>
              <a:ext uri="{FF2B5EF4-FFF2-40B4-BE49-F238E27FC236}">
                <a16:creationId xmlns:a16="http://schemas.microsoft.com/office/drawing/2014/main" id="{F1F1E29E-8434-4CB0-924A-9D3BB6002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971800"/>
            <a:ext cx="10668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9385" name="Picture 9">
            <a:extLst>
              <a:ext uri="{FF2B5EF4-FFF2-40B4-BE49-F238E27FC236}">
                <a16:creationId xmlns:a16="http://schemas.microsoft.com/office/drawing/2014/main" id="{D285CDA0-E05F-4B32-A905-1CE5D045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913478" cy="48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8EBA85-FC76-4D7F-8102-947BB1A944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0ADB41-1512-4014-9CA2-8115293213E7}"/>
              </a:ext>
            </a:extLst>
          </p:cNvPr>
          <p:cNvSpPr txBox="1"/>
          <p:nvPr/>
        </p:nvSpPr>
        <p:spPr>
          <a:xfrm>
            <a:off x="261322" y="261491"/>
            <a:ext cx="5553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Интерактиный анализ данных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>
            <a:extLst>
              <a:ext uri="{FF2B5EF4-FFF2-40B4-BE49-F238E27FC236}">
                <a16:creationId xmlns:a16="http://schemas.microsoft.com/office/drawing/2014/main" id="{197A9905-1B74-4FB0-A031-DD21E4CED99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30" name="Picture 6">
            <a:extLst>
              <a:ext uri="{FF2B5EF4-FFF2-40B4-BE49-F238E27FC236}">
                <a16:creationId xmlns:a16="http://schemas.microsoft.com/office/drawing/2014/main" id="{FBD34609-A16C-473B-A994-3A007450B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17" y="1558620"/>
            <a:ext cx="8164577" cy="494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7D0A7A-9C40-4911-816E-70630DCAEC76}"/>
              </a:ext>
            </a:extLst>
          </p:cNvPr>
          <p:cNvSpPr txBox="1"/>
          <p:nvPr/>
        </p:nvSpPr>
        <p:spPr>
          <a:xfrm>
            <a:off x="190833" y="129154"/>
            <a:ext cx="5517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Основные статистики</a:t>
            </a:r>
            <a:b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 таблицы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10BBAA-39D3-47C4-93F6-78173FDCA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6220561-BF54-4890-9162-D9A04BA0C2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AAE51-8536-43EB-A792-26EA0A5E7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861713-7B3F-4448-B0CC-70025C68BDE8}"/>
              </a:ext>
            </a:extLst>
          </p:cNvPr>
          <p:cNvSpPr txBox="1"/>
          <p:nvPr/>
        </p:nvSpPr>
        <p:spPr>
          <a:xfrm>
            <a:off x="156412" y="1213940"/>
            <a:ext cx="87360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Удобный интерфейс и уникальные возможности настройки</a:t>
            </a:r>
            <a:endParaRPr lang="en-US" dirty="0">
              <a:solidFill>
                <a:srgbClr val="FFFF00"/>
              </a:solidFill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Интерфейс STATISTICA является интуитивно понятным, легко настраивается в соответствии с пользовательскими задачами и аналогичен интерфейсу стандартных </a:t>
            </a:r>
            <a:r>
              <a:rPr lang="ru-RU" dirty="0" err="1">
                <a:solidFill>
                  <a:schemeClr val="bg1"/>
                </a:solidFill>
              </a:rPr>
              <a:t>Windows</a:t>
            </a:r>
            <a:r>
              <a:rPr lang="ru-RU" dirty="0">
                <a:solidFill>
                  <a:schemeClr val="bg1"/>
                </a:solidFill>
              </a:rPr>
              <a:t> приложений, поэтому легко осваивается пользователем.</a:t>
            </a:r>
          </a:p>
          <a:p>
            <a:pPr indent="-171450" algn="just">
              <a:buFont typeface="Wingdings" panose="05000000000000000000" pitchFamily="2" charset="2"/>
              <a:buChar char="q"/>
            </a:pPr>
            <a:endParaRPr lang="ru-RU" sz="800" dirty="0">
              <a:solidFill>
                <a:schemeClr val="bg1"/>
              </a:solidFill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Анализ данных проводится интерактивно, в режиме последовательно открывающихся диалоговых окон. Любое окно анализа сконструировано таким образом, что на первой вкладке содержатся только самые необходимые кнопки, а на последующих вкладках – углубленные методы и специальные опции.</a:t>
            </a:r>
          </a:p>
          <a:p>
            <a:pPr indent="-171450" algn="just">
              <a:buFont typeface="Wingdings" panose="05000000000000000000" pitchFamily="2" charset="2"/>
              <a:buChar char="q"/>
            </a:pPr>
            <a:endParaRPr lang="ru-RU" sz="800" dirty="0">
              <a:solidFill>
                <a:schemeClr val="bg1"/>
              </a:solidFill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Пользователь сможет всегда настроить анализ по своему усмотрению.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416B6-982E-4B0A-B7BC-FC1A31A3934D}"/>
              </a:ext>
            </a:extLst>
          </p:cNvPr>
          <p:cNvSpPr txBox="1"/>
          <p:nvPr/>
        </p:nvSpPr>
        <p:spPr>
          <a:xfrm>
            <a:off x="156412" y="260052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Преимущества использования 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STATISTICA</a:t>
            </a:r>
            <a:endParaRPr lang="ru-RU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6672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>
            <a:extLst>
              <a:ext uri="{FF2B5EF4-FFF2-40B4-BE49-F238E27FC236}">
                <a16:creationId xmlns:a16="http://schemas.microsoft.com/office/drawing/2014/main" id="{197A9905-1B74-4FB0-A031-DD21E4CED99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7D0A7A-9C40-4911-816E-70630DCAEC76}"/>
              </a:ext>
            </a:extLst>
          </p:cNvPr>
          <p:cNvSpPr txBox="1"/>
          <p:nvPr/>
        </p:nvSpPr>
        <p:spPr>
          <a:xfrm>
            <a:off x="190833" y="129154"/>
            <a:ext cx="5517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Основные статистики</a:t>
            </a:r>
            <a:b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 таблицы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10BBAA-39D3-47C4-93F6-78173FDCA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D0D73-5755-4C4D-BC77-B392A3C77B88}"/>
              </a:ext>
            </a:extLst>
          </p:cNvPr>
          <p:cNvSpPr txBox="1"/>
          <p:nvPr/>
        </p:nvSpPr>
        <p:spPr>
          <a:xfrm>
            <a:off x="212433" y="1412776"/>
            <a:ext cx="86141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u="sng" dirty="0"/>
              <a:t>Пояснение</a:t>
            </a:r>
          </a:p>
          <a:p>
            <a:pPr algn="just"/>
            <a:endParaRPr lang="ru-RU" sz="1200" b="1" i="1" u="sng" dirty="0"/>
          </a:p>
          <a:p>
            <a:pPr algn="just"/>
            <a:r>
              <a:rPr lang="ru-RU" b="1" dirty="0"/>
              <a:t>t-критерий Стьюдента</a:t>
            </a:r>
            <a:r>
              <a:rPr lang="ru-RU" dirty="0"/>
              <a:t> — общее название для класса методов </a:t>
            </a:r>
            <a:r>
              <a:rPr lang="ru-RU" dirty="0">
                <a:solidFill>
                  <a:srgbClr val="FFFF00"/>
                </a:solidFill>
              </a:rPr>
              <a:t>статистической</a:t>
            </a:r>
            <a:r>
              <a:rPr lang="ru-RU" dirty="0"/>
              <a:t> проверки </a:t>
            </a:r>
            <a:r>
              <a:rPr lang="ru-RU" dirty="0">
                <a:solidFill>
                  <a:srgbClr val="FFFF00"/>
                </a:solidFill>
              </a:rPr>
              <a:t>гипотез</a:t>
            </a:r>
            <a:r>
              <a:rPr lang="ru-RU" dirty="0"/>
              <a:t> (</a:t>
            </a:r>
            <a:r>
              <a:rPr lang="ru-RU" dirty="0">
                <a:solidFill>
                  <a:srgbClr val="FFFF00"/>
                </a:solidFill>
              </a:rPr>
              <a:t>статистических</a:t>
            </a:r>
            <a:r>
              <a:rPr lang="ru-RU" dirty="0">
                <a:solidFill>
                  <a:srgbClr val="3366FF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критериев</a:t>
            </a:r>
            <a:r>
              <a:rPr lang="ru-RU" dirty="0"/>
              <a:t>), основанных на </a:t>
            </a:r>
            <a:r>
              <a:rPr lang="ru-RU" dirty="0">
                <a:solidFill>
                  <a:srgbClr val="FFFF00"/>
                </a:solidFill>
              </a:rPr>
              <a:t>распределении Стьюдента</a:t>
            </a:r>
            <a:r>
              <a:rPr lang="ru-RU" dirty="0"/>
              <a:t>. Наиболее частые случаи применения t-критерия связаны с проверкой равенства средних значений в двух </a:t>
            </a:r>
            <a:r>
              <a:rPr lang="ru-RU" dirty="0">
                <a:solidFill>
                  <a:srgbClr val="FFFF00"/>
                </a:solidFill>
              </a:rPr>
              <a:t>выборках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t</a:t>
            </a:r>
            <a:r>
              <a:rPr lang="ru-RU" dirty="0"/>
              <a:t>-статистика строится обычно по следующему общему принципу: в числителе — случайная величина с нулевым математическим ожиданием (при выполнении </a:t>
            </a:r>
            <a:r>
              <a:rPr lang="ru-RU" dirty="0">
                <a:solidFill>
                  <a:srgbClr val="FFFF00"/>
                </a:solidFill>
              </a:rPr>
              <a:t>нулевой гипотезы</a:t>
            </a:r>
            <a:r>
              <a:rPr lang="ru-RU" dirty="0"/>
              <a:t>), а в знаменателе — выборочное стандартное отклонение этой случайной величины, получаемое как квадратный корень из несмещённой оценки дисперсии.</a:t>
            </a:r>
          </a:p>
        </p:txBody>
      </p:sp>
    </p:spTree>
    <p:extLst>
      <p:ext uri="{BB962C8B-B14F-4D97-AF65-F5344CB8AC3E}">
        <p14:creationId xmlns:p14="http://schemas.microsoft.com/office/powerpoint/2010/main" val="444497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>
            <a:extLst>
              <a:ext uri="{FF2B5EF4-FFF2-40B4-BE49-F238E27FC236}">
                <a16:creationId xmlns:a16="http://schemas.microsoft.com/office/drawing/2014/main" id="{197A9905-1B74-4FB0-A031-DD21E4CED99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7D0A7A-9C40-4911-816E-70630DCAEC76}"/>
              </a:ext>
            </a:extLst>
          </p:cNvPr>
          <p:cNvSpPr txBox="1"/>
          <p:nvPr/>
        </p:nvSpPr>
        <p:spPr>
          <a:xfrm>
            <a:off x="190833" y="129154"/>
            <a:ext cx="5517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Основные статистики</a:t>
            </a:r>
            <a:b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 таблицы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10BBAA-39D3-47C4-93F6-78173FDCA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D0D73-5755-4C4D-BC77-B392A3C77B88}"/>
              </a:ext>
            </a:extLst>
          </p:cNvPr>
          <p:cNvSpPr txBox="1"/>
          <p:nvPr/>
        </p:nvSpPr>
        <p:spPr>
          <a:xfrm>
            <a:off x="212433" y="1412776"/>
            <a:ext cx="861418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u="sng" dirty="0"/>
              <a:t>Пояснение</a:t>
            </a:r>
          </a:p>
          <a:p>
            <a:pPr algn="just"/>
            <a:r>
              <a:rPr lang="ru-RU" b="1" i="1" dirty="0">
                <a:solidFill>
                  <a:srgbClr val="FFFF00"/>
                </a:solidFill>
              </a:rPr>
              <a:t>Математи́ческая стати́стика</a:t>
            </a:r>
            <a:r>
              <a:rPr lang="ru-RU" i="1" dirty="0">
                <a:solidFill>
                  <a:srgbClr val="FFFF00"/>
                </a:solidFill>
              </a:rPr>
              <a:t> </a:t>
            </a:r>
            <a:r>
              <a:rPr lang="ru-RU" dirty="0"/>
              <a:t>— наука, разрабатывающая математические методы систематизации и использования статистических данных для научных и практических выводов.</a:t>
            </a:r>
          </a:p>
          <a:p>
            <a:pPr algn="just"/>
            <a:endParaRPr lang="ru-RU" sz="1200" b="1" i="1" u="sng" dirty="0"/>
          </a:p>
          <a:p>
            <a:pPr algn="just"/>
            <a:r>
              <a:rPr lang="ru-RU" b="1" i="1" dirty="0">
                <a:solidFill>
                  <a:srgbClr val="FFFF00"/>
                </a:solidFill>
              </a:rPr>
              <a:t>Статистическая гипотеза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/>
              <a:t>— предположение о виде распределения и свойствах случайной величины, которое можно подтвердить или опровергнуть применением статистических методов к данным выборки.</a:t>
            </a:r>
            <a:endParaRPr lang="ru-RU" sz="1200" b="1" i="1" u="sng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27EDA12-FEDB-4F24-BFA0-758157BD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52" y="4941168"/>
            <a:ext cx="2944823" cy="178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6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>
            <a:extLst>
              <a:ext uri="{FF2B5EF4-FFF2-40B4-BE49-F238E27FC236}">
                <a16:creationId xmlns:a16="http://schemas.microsoft.com/office/drawing/2014/main" id="{197A9905-1B74-4FB0-A031-DD21E4CED99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7D0A7A-9C40-4911-816E-70630DCAEC76}"/>
              </a:ext>
            </a:extLst>
          </p:cNvPr>
          <p:cNvSpPr txBox="1"/>
          <p:nvPr/>
        </p:nvSpPr>
        <p:spPr>
          <a:xfrm>
            <a:off x="190833" y="129154"/>
            <a:ext cx="5517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Основные статистики</a:t>
            </a:r>
            <a:b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 таблицы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10BBAA-39D3-47C4-93F6-78173FDCA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D0D73-5755-4C4D-BC77-B392A3C77B88}"/>
              </a:ext>
            </a:extLst>
          </p:cNvPr>
          <p:cNvSpPr txBox="1"/>
          <p:nvPr/>
        </p:nvSpPr>
        <p:spPr>
          <a:xfrm>
            <a:off x="173369" y="1109057"/>
            <a:ext cx="87911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u="sng" dirty="0"/>
              <a:t>Пояснение</a:t>
            </a:r>
          </a:p>
          <a:p>
            <a:pPr algn="just"/>
            <a:r>
              <a:rPr lang="ru-RU" b="1" i="1" dirty="0">
                <a:solidFill>
                  <a:srgbClr val="FFFF00"/>
                </a:solidFill>
              </a:rPr>
              <a:t>Распределе́ние Стью́дента </a:t>
            </a:r>
            <a:r>
              <a:rPr lang="ru-RU" dirty="0"/>
              <a:t>(t-распределение) в теории вероятностей — это однопараметрическое семейство абсолютно непрерывных распределений. Уильям Сили Госсет первым опубликовал работы, посвящённые этому распределению, под псевдонимом «Стьюдент».</a:t>
            </a:r>
            <a:endParaRPr lang="ru-RU" sz="800" dirty="0"/>
          </a:p>
          <a:p>
            <a:pPr algn="just"/>
            <a:r>
              <a:rPr lang="ru-RU" dirty="0"/>
              <a:t>Распределение Стьюдента играет важную роль в </a:t>
            </a:r>
            <a:r>
              <a:rPr lang="ru-RU" dirty="0">
                <a:solidFill>
                  <a:srgbClr val="FFFF00"/>
                </a:solidFill>
              </a:rPr>
              <a:t>статистическом анализе </a:t>
            </a:r>
            <a:r>
              <a:rPr lang="ru-RU" dirty="0"/>
              <a:t>и используется, например, в</a:t>
            </a:r>
            <a:br>
              <a:rPr lang="ru-RU" dirty="0"/>
            </a:br>
            <a:r>
              <a:rPr lang="ru-RU" i="1" dirty="0">
                <a:solidFill>
                  <a:srgbClr val="FFFF00"/>
                </a:solidFill>
              </a:rPr>
              <a:t>t</a:t>
            </a:r>
            <a:r>
              <a:rPr lang="ru-RU" dirty="0">
                <a:solidFill>
                  <a:srgbClr val="FFFF00"/>
                </a:solidFill>
              </a:rPr>
              <a:t>-критерии Стьюдента </a:t>
            </a:r>
            <a:r>
              <a:rPr lang="ru-RU" dirty="0"/>
              <a:t>для оценки </a:t>
            </a:r>
            <a:r>
              <a:rPr lang="ru-RU" dirty="0">
                <a:solidFill>
                  <a:srgbClr val="FFFF00"/>
                </a:solidFill>
              </a:rPr>
              <a:t>статистической</a:t>
            </a:r>
            <a:r>
              <a:rPr lang="ru-RU" dirty="0">
                <a:solidFill>
                  <a:srgbClr val="3366FF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значимости</a:t>
            </a:r>
            <a:r>
              <a:rPr lang="ru-RU" dirty="0"/>
              <a:t> разности двух выборочных средних, при построении доверительного интервала для математического ожидания нормальной совокупности при неизвестной дисперсии, а также в </a:t>
            </a:r>
            <a:r>
              <a:rPr lang="ru-RU" dirty="0">
                <a:solidFill>
                  <a:srgbClr val="FFFF00"/>
                </a:solidFill>
              </a:rPr>
              <a:t>линейном регрессионном анализе</a:t>
            </a:r>
            <a:r>
              <a:rPr lang="ru-RU" dirty="0"/>
              <a:t>. Распределение Стьюдента также появляется в байесовском анализе данных, распределённых по нормальному закону.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986532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>
            <a:extLst>
              <a:ext uri="{FF2B5EF4-FFF2-40B4-BE49-F238E27FC236}">
                <a16:creationId xmlns:a16="http://schemas.microsoft.com/office/drawing/2014/main" id="{197A9905-1B74-4FB0-A031-DD21E4CED99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7D0A7A-9C40-4911-816E-70630DCAEC76}"/>
              </a:ext>
            </a:extLst>
          </p:cNvPr>
          <p:cNvSpPr txBox="1"/>
          <p:nvPr/>
        </p:nvSpPr>
        <p:spPr>
          <a:xfrm>
            <a:off x="190833" y="129154"/>
            <a:ext cx="5517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Основные статистики</a:t>
            </a:r>
            <a:b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 таблицы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10BBAA-39D3-47C4-93F6-78173FDCA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D0D73-5755-4C4D-BC77-B392A3C77B88}"/>
              </a:ext>
            </a:extLst>
          </p:cNvPr>
          <p:cNvSpPr txBox="1"/>
          <p:nvPr/>
        </p:nvSpPr>
        <p:spPr>
          <a:xfrm>
            <a:off x="212433" y="1412776"/>
            <a:ext cx="86141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u="sng" dirty="0"/>
              <a:t>Пояснение</a:t>
            </a:r>
          </a:p>
          <a:p>
            <a:pPr algn="just"/>
            <a:endParaRPr lang="ru-RU" sz="800" b="1" i="1" dirty="0">
              <a:solidFill>
                <a:srgbClr val="FFFF00"/>
              </a:solidFill>
            </a:endParaRPr>
          </a:p>
          <a:p>
            <a:pPr algn="just"/>
            <a:r>
              <a:rPr lang="ru-RU" dirty="0"/>
              <a:t>График плотности распределения Стьюдента, как и нормального распределения, является симметричным и имеет вид колокола, но с более «тяжёлыми» хвостами, то есть реализациям случайной величины, имеющей распределение Стьюдента, более свойственно сильно отличаться от </a:t>
            </a:r>
            <a:r>
              <a:rPr lang="ru-RU" dirty="0">
                <a:solidFill>
                  <a:srgbClr val="FFFF00"/>
                </a:solidFill>
              </a:rPr>
              <a:t>математического ожидания</a:t>
            </a:r>
            <a:r>
              <a:rPr lang="ru-RU" dirty="0"/>
              <a:t>. Это делает его важным для понимания статистического поведения определённых типов отношений </a:t>
            </a:r>
            <a:r>
              <a:rPr lang="ru-RU" dirty="0">
                <a:solidFill>
                  <a:srgbClr val="FFFF00"/>
                </a:solidFill>
              </a:rPr>
              <a:t>случайных величин</a:t>
            </a:r>
            <a:r>
              <a:rPr lang="ru-RU" dirty="0"/>
              <a:t>, в которых отклонение в знаменателе увеличено и может производить отдалённые величины, когда знаменатель соотношения близок к нулю.</a:t>
            </a:r>
            <a:endParaRPr lang="ru-RU" sz="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55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>
            <a:extLst>
              <a:ext uri="{FF2B5EF4-FFF2-40B4-BE49-F238E27FC236}">
                <a16:creationId xmlns:a16="http://schemas.microsoft.com/office/drawing/2014/main" id="{197A9905-1B74-4FB0-A031-DD21E4CED99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7D0A7A-9C40-4911-816E-70630DCAEC76}"/>
              </a:ext>
            </a:extLst>
          </p:cNvPr>
          <p:cNvSpPr txBox="1"/>
          <p:nvPr/>
        </p:nvSpPr>
        <p:spPr>
          <a:xfrm>
            <a:off x="190833" y="129154"/>
            <a:ext cx="5517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Основные статистики</a:t>
            </a:r>
            <a:b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 таблицы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10BBAA-39D3-47C4-93F6-78173FDCA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D0D73-5755-4C4D-BC77-B392A3C77B88}"/>
              </a:ext>
            </a:extLst>
          </p:cNvPr>
          <p:cNvSpPr txBox="1"/>
          <p:nvPr/>
        </p:nvSpPr>
        <p:spPr>
          <a:xfrm>
            <a:off x="212433" y="1124744"/>
            <a:ext cx="861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u="sng" dirty="0"/>
              <a:t>Пояснение</a:t>
            </a:r>
          </a:p>
          <a:p>
            <a:pPr algn="just"/>
            <a:endParaRPr lang="ru-RU" sz="800" b="1" i="1" dirty="0">
              <a:solidFill>
                <a:srgbClr val="FFFF00"/>
              </a:solidFill>
            </a:endParaRPr>
          </a:p>
        </p:txBody>
      </p:sp>
      <p:pic>
        <p:nvPicPr>
          <p:cNvPr id="351236" name="Picture 4">
            <a:extLst>
              <a:ext uri="{FF2B5EF4-FFF2-40B4-BE49-F238E27FC236}">
                <a16:creationId xmlns:a16="http://schemas.microsoft.com/office/drawing/2014/main" id="{809827FF-B151-4397-B85D-87DDAE7F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3" y="2210440"/>
            <a:ext cx="5113942" cy="31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238" name="Picture 6">
            <a:extLst>
              <a:ext uri="{FF2B5EF4-FFF2-40B4-BE49-F238E27FC236}">
                <a16:creationId xmlns:a16="http://schemas.microsoft.com/office/drawing/2014/main" id="{F7A88C55-2BDC-48B6-9B8B-D920F7F8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96" y="2210440"/>
            <a:ext cx="3162776" cy="31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978AE0-A97C-4164-B802-BDF42A5E30A4}"/>
              </a:ext>
            </a:extLst>
          </p:cNvPr>
          <p:cNvSpPr txBox="1"/>
          <p:nvPr/>
        </p:nvSpPr>
        <p:spPr>
          <a:xfrm>
            <a:off x="1619672" y="160322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Распределение Стьюдента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14BDB-FF78-491B-98AF-1B5F8FDB832E}"/>
              </a:ext>
            </a:extLst>
          </p:cNvPr>
          <p:cNvSpPr txBox="1"/>
          <p:nvPr/>
        </p:nvSpPr>
        <p:spPr>
          <a:xfrm>
            <a:off x="212433" y="5589240"/>
            <a:ext cx="5113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Плотность вероятности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BFA4C-BDAA-4BDB-955B-669C3BC2BA8A}"/>
              </a:ext>
            </a:extLst>
          </p:cNvPr>
          <p:cNvSpPr txBox="1"/>
          <p:nvPr/>
        </p:nvSpPr>
        <p:spPr>
          <a:xfrm>
            <a:off x="5413197" y="5631631"/>
            <a:ext cx="351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Функция распределения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val="3335206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1026">
            <a:extLst>
              <a:ext uri="{FF2B5EF4-FFF2-40B4-BE49-F238E27FC236}">
                <a16:creationId xmlns:a16="http://schemas.microsoft.com/office/drawing/2014/main" id="{222E2F4F-072E-43A7-BB61-5A5F853D62B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4" name="Picture 1030">
            <a:extLst>
              <a:ext uri="{FF2B5EF4-FFF2-40B4-BE49-F238E27FC236}">
                <a16:creationId xmlns:a16="http://schemas.microsoft.com/office/drawing/2014/main" id="{B955847B-5013-4262-AD7B-5192E11EB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2095500"/>
            <a:ext cx="45053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5" name="Picture 1031">
            <a:extLst>
              <a:ext uri="{FF2B5EF4-FFF2-40B4-BE49-F238E27FC236}">
                <a16:creationId xmlns:a16="http://schemas.microsoft.com/office/drawing/2014/main" id="{67E34CAA-677A-45A9-AC5E-D1A54F8F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2095500"/>
            <a:ext cx="45053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6" name="Picture 1032">
            <a:extLst>
              <a:ext uri="{FF2B5EF4-FFF2-40B4-BE49-F238E27FC236}">
                <a16:creationId xmlns:a16="http://schemas.microsoft.com/office/drawing/2014/main" id="{A3835795-9BA1-427A-9B07-1D9BA971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2095500"/>
            <a:ext cx="45053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7" name="Picture 1033">
            <a:extLst>
              <a:ext uri="{FF2B5EF4-FFF2-40B4-BE49-F238E27FC236}">
                <a16:creationId xmlns:a16="http://schemas.microsoft.com/office/drawing/2014/main" id="{65BC1B80-96F9-4E1F-BA28-CE33120BD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9" y="1328774"/>
            <a:ext cx="8413566" cy="49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8C36FC-5568-4BA4-8EAF-416EE0C740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ED918F-446B-4C3B-9647-508F979E2D9C}"/>
              </a:ext>
            </a:extLst>
          </p:cNvPr>
          <p:cNvSpPr txBox="1"/>
          <p:nvPr/>
        </p:nvSpPr>
        <p:spPr>
          <a:xfrm>
            <a:off x="29984" y="303104"/>
            <a:ext cx="6253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Вероятностный калькулятор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1026">
            <a:extLst>
              <a:ext uri="{FF2B5EF4-FFF2-40B4-BE49-F238E27FC236}">
                <a16:creationId xmlns:a16="http://schemas.microsoft.com/office/drawing/2014/main" id="{222E2F4F-072E-43A7-BB61-5A5F853D62B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4" name="Picture 1030">
            <a:extLst>
              <a:ext uri="{FF2B5EF4-FFF2-40B4-BE49-F238E27FC236}">
                <a16:creationId xmlns:a16="http://schemas.microsoft.com/office/drawing/2014/main" id="{B955847B-5013-4262-AD7B-5192E11EB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8" y="1206372"/>
            <a:ext cx="45053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5" name="Picture 1031">
            <a:extLst>
              <a:ext uri="{FF2B5EF4-FFF2-40B4-BE49-F238E27FC236}">
                <a16:creationId xmlns:a16="http://schemas.microsoft.com/office/drawing/2014/main" id="{67E34CAA-677A-45A9-AC5E-D1A54F8F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79" y="1457561"/>
            <a:ext cx="45053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6" name="Picture 1032">
            <a:extLst>
              <a:ext uri="{FF2B5EF4-FFF2-40B4-BE49-F238E27FC236}">
                <a16:creationId xmlns:a16="http://schemas.microsoft.com/office/drawing/2014/main" id="{A3835795-9BA1-427A-9B07-1D9BA971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00306"/>
            <a:ext cx="5040560" cy="298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9ED3F4-896E-48F7-B49E-A7B8BBB96A0B}"/>
              </a:ext>
            </a:extLst>
          </p:cNvPr>
          <p:cNvSpPr txBox="1"/>
          <p:nvPr/>
        </p:nvSpPr>
        <p:spPr>
          <a:xfrm>
            <a:off x="29984" y="303104"/>
            <a:ext cx="6253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Вероятностный калькулятор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8C36FC-5568-4BA4-8EAF-416EE0C740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BDD209E5-8031-4A6A-984E-2154639B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13" y="3766942"/>
            <a:ext cx="4505325" cy="302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80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>
            <a:extLst>
              <a:ext uri="{FF2B5EF4-FFF2-40B4-BE49-F238E27FC236}">
                <a16:creationId xmlns:a16="http://schemas.microsoft.com/office/drawing/2014/main" id="{18821BB6-FE5C-40E6-AFE3-34D60C72CB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-34603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6" name="Picture 6">
            <a:extLst>
              <a:ext uri="{FF2B5EF4-FFF2-40B4-BE49-F238E27FC236}">
                <a16:creationId xmlns:a16="http://schemas.microsoft.com/office/drawing/2014/main" id="{26D1FC83-F6A3-4A4C-8665-FF032ABE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" y="1724561"/>
            <a:ext cx="49720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7" name="Picture 7">
            <a:extLst>
              <a:ext uri="{FF2B5EF4-FFF2-40B4-BE49-F238E27FC236}">
                <a16:creationId xmlns:a16="http://schemas.microsoft.com/office/drawing/2014/main" id="{8495050A-BA83-4C36-B65C-7BF2460F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77" y="1846131"/>
            <a:ext cx="58578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8" name="Picture 8">
            <a:extLst>
              <a:ext uri="{FF2B5EF4-FFF2-40B4-BE49-F238E27FC236}">
                <a16:creationId xmlns:a16="http://schemas.microsoft.com/office/drawing/2014/main" id="{E772D1AD-58E9-426D-BDD0-8E5340DB9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51252"/>
            <a:ext cx="4150683" cy="276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46EBA0-BF7D-4052-96D8-7FFFCFABC8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23378-7755-40D5-A86A-9A9FF7556F2A}"/>
              </a:ext>
            </a:extLst>
          </p:cNvPr>
          <p:cNvSpPr txBox="1"/>
          <p:nvPr/>
        </p:nvSpPr>
        <p:spPr>
          <a:xfrm>
            <a:off x="278297" y="355423"/>
            <a:ext cx="543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Программы-мастера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4BB33A-CA20-4C85-9C86-4E877DAC8992}"/>
              </a:ext>
            </a:extLst>
          </p:cNvPr>
          <p:cNvSpPr/>
          <p:nvPr/>
        </p:nvSpPr>
        <p:spPr>
          <a:xfrm>
            <a:off x="2138577" y="1100777"/>
            <a:ext cx="4879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Размещение графиков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>
            <a:extLst>
              <a:ext uri="{FF2B5EF4-FFF2-40B4-BE49-F238E27FC236}">
                <a16:creationId xmlns:a16="http://schemas.microsoft.com/office/drawing/2014/main" id="{18821BB6-FE5C-40E6-AFE3-34D60C72CB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-34603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46EBA0-BF7D-4052-96D8-7FFFCFABC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23378-7755-40D5-A86A-9A9FF7556F2A}"/>
              </a:ext>
            </a:extLst>
          </p:cNvPr>
          <p:cNvSpPr txBox="1"/>
          <p:nvPr/>
        </p:nvSpPr>
        <p:spPr>
          <a:xfrm>
            <a:off x="278297" y="355423"/>
            <a:ext cx="543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Программы-мастера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4BB33A-CA20-4C85-9C86-4E877DAC8992}"/>
              </a:ext>
            </a:extLst>
          </p:cNvPr>
          <p:cNvSpPr/>
          <p:nvPr/>
        </p:nvSpPr>
        <p:spPr>
          <a:xfrm>
            <a:off x="971600" y="1100777"/>
            <a:ext cx="7560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SQL-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запросы к базам данных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709455C-C2C0-4648-A2F8-ACC4EF5D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9438"/>
            <a:ext cx="427672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32D5766F-450C-47E0-8E77-286F137F6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72" y="1846131"/>
            <a:ext cx="36195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65F0D523-E1D9-472B-BDB3-F0929B3F5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85395"/>
            <a:ext cx="6167983" cy="346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556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>
            <a:extLst>
              <a:ext uri="{FF2B5EF4-FFF2-40B4-BE49-F238E27FC236}">
                <a16:creationId xmlns:a16="http://schemas.microsoft.com/office/drawing/2014/main" id="{18821BB6-FE5C-40E6-AFE3-34D60C72CB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-34603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46EBA0-BF7D-4052-96D8-7FFFCFABC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23378-7755-40D5-A86A-9A9FF7556F2A}"/>
              </a:ext>
            </a:extLst>
          </p:cNvPr>
          <p:cNvSpPr txBox="1"/>
          <p:nvPr/>
        </p:nvSpPr>
        <p:spPr>
          <a:xfrm>
            <a:off x="278297" y="355423"/>
            <a:ext cx="543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Программы-мастера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4BB33A-CA20-4C85-9C86-4E877DAC8992}"/>
              </a:ext>
            </a:extLst>
          </p:cNvPr>
          <p:cNvSpPr/>
          <p:nvPr/>
        </p:nvSpPr>
        <p:spPr>
          <a:xfrm>
            <a:off x="395536" y="1062302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Программирование на 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STATISTICA BASIC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D0AD4EF3-3A52-4FEC-8932-3B9ADC31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7" y="1653541"/>
            <a:ext cx="5002718" cy="36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D3DC3752-F85F-448B-9A4A-B98D06101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63" y="3010222"/>
            <a:ext cx="5105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9CBEA709-9EBF-4C08-A7BA-77AF48D6F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39" y="2115352"/>
            <a:ext cx="4038600" cy="296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063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6220561-BF54-4890-9162-D9A04BA0C2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AAE51-8536-43EB-A792-26EA0A5E7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A416B6-982E-4B0A-B7BC-FC1A31A3934D}"/>
              </a:ext>
            </a:extLst>
          </p:cNvPr>
          <p:cNvSpPr txBox="1"/>
          <p:nvPr/>
        </p:nvSpPr>
        <p:spPr>
          <a:xfrm>
            <a:off x="156412" y="283048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Преимущества использования 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STATISTICA</a:t>
            </a:r>
            <a:endParaRPr lang="ru-RU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E963D-1B01-42F6-8F42-5EC0B8454766}"/>
              </a:ext>
            </a:extLst>
          </p:cNvPr>
          <p:cNvSpPr txBox="1"/>
          <p:nvPr/>
        </p:nvSpPr>
        <p:spPr>
          <a:xfrm>
            <a:off x="4716016" y="1108106"/>
            <a:ext cx="42715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Непревзойденная графика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STATISTICA включает графический модуль, содержащий удобные инструменты для эффективной и наглядной визуализации данных, проведения графического анализа. Более 10 000 различных типов графиков, имеющих богатые возможности редактирования, интерактивной настройки (вращение, масштабирование, прозрачность и </a:t>
            </a:r>
            <a:r>
              <a:rPr lang="ru-RU" dirty="0" err="1">
                <a:solidFill>
                  <a:schemeClr val="bg1"/>
                </a:solidFill>
              </a:rPr>
              <a:t>др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CB8155-4B47-476D-8DD3-504666DD0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7" y="1214669"/>
            <a:ext cx="4104457" cy="30726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3D08C2-02D1-4079-B1ED-A9C36373F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7" y="4413852"/>
            <a:ext cx="2457475" cy="18401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849FBC-4EDC-4E8E-AA73-CE020D5C3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2877" y="4958811"/>
            <a:ext cx="2457475" cy="184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1794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>
            <a:extLst>
              <a:ext uri="{FF2B5EF4-FFF2-40B4-BE49-F238E27FC236}">
                <a16:creationId xmlns:a16="http://schemas.microsoft.com/office/drawing/2014/main" id="{8B7F2A98-6E48-4B4F-8274-566FDE1911C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7" name="Rectangle 3">
            <a:extLst>
              <a:ext uri="{FF2B5EF4-FFF2-40B4-BE49-F238E27FC236}">
                <a16:creationId xmlns:a16="http://schemas.microsoft.com/office/drawing/2014/main" id="{F68205E5-22F4-4FB9-B773-65F437E9F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24400"/>
            <a:ext cx="3429000" cy="11430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latin typeface="Arial" panose="020B0604020202020204" pitchFamily="34" charset="0"/>
              </a:rPr>
              <a:t>Автозаполнение</a:t>
            </a:r>
            <a:endParaRPr lang="en-US" altLang="ru-RU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21190" name="Picture 6">
            <a:extLst>
              <a:ext uri="{FF2B5EF4-FFF2-40B4-BE49-F238E27FC236}">
                <a16:creationId xmlns:a16="http://schemas.microsoft.com/office/drawing/2014/main" id="{2B34D4F5-0A3D-42FF-8CA8-E06D7265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0" y="1194614"/>
            <a:ext cx="56483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1191" name="Picture 7">
            <a:extLst>
              <a:ext uri="{FF2B5EF4-FFF2-40B4-BE49-F238E27FC236}">
                <a16:creationId xmlns:a16="http://schemas.microsoft.com/office/drawing/2014/main" id="{E7E73FC7-59A6-4E80-A22F-9A292CEA0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4" y="4024719"/>
            <a:ext cx="56578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92" name="AutoShape 8">
            <a:extLst>
              <a:ext uri="{FF2B5EF4-FFF2-40B4-BE49-F238E27FC236}">
                <a16:creationId xmlns:a16="http://schemas.microsoft.com/office/drawing/2014/main" id="{CAFED6BE-2E6D-4ED2-8A0B-8FF9A97C2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352800"/>
            <a:ext cx="762000" cy="15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1193" name="Rectangle 9">
            <a:extLst>
              <a:ext uri="{FF2B5EF4-FFF2-40B4-BE49-F238E27FC236}">
                <a16:creationId xmlns:a16="http://schemas.microsoft.com/office/drawing/2014/main" id="{FD6D5E05-FE37-4656-A8F1-B85F4CA80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362200"/>
            <a:ext cx="1981200" cy="10668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>
                <a:latin typeface="Arial" panose="020B0604020202020204" pitchFamily="34" charset="0"/>
              </a:rPr>
              <a:t>Микро-</a:t>
            </a:r>
            <a:br>
              <a:rPr lang="en-US" altLang="ru-RU" sz="2800">
                <a:latin typeface="Arial" panose="020B0604020202020204" pitchFamily="34" charset="0"/>
              </a:rPr>
            </a:br>
            <a:r>
              <a:rPr lang="en-US" altLang="ru-RU" sz="2800">
                <a:latin typeface="Arial" panose="020B0604020202020204" pitchFamily="34" charset="0"/>
              </a:rPr>
              <a:t>прокрутка</a:t>
            </a:r>
            <a:endParaRPr lang="en-US" altLang="ru-RU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21194" name="Picture 10">
            <a:extLst>
              <a:ext uri="{FF2B5EF4-FFF2-40B4-BE49-F238E27FC236}">
                <a16:creationId xmlns:a16="http://schemas.microsoft.com/office/drawing/2014/main" id="{7BD8E75C-9762-46E9-8195-CB0B66B83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22479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201" name="AutoShape 17">
            <a:extLst>
              <a:ext uri="{FF2B5EF4-FFF2-40B4-BE49-F238E27FC236}">
                <a16:creationId xmlns:a16="http://schemas.microsoft.com/office/drawing/2014/main" id="{FDCCA652-52E7-467F-95F8-CA73DBCF856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858000" y="4114800"/>
            <a:ext cx="1752600" cy="1219200"/>
          </a:xfrm>
          <a:prstGeom prst="wedgeRectCallout">
            <a:avLst>
              <a:gd name="adj1" fmla="val -819"/>
              <a:gd name="adj2" fmla="val 12069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ru-RU" altLang="ru-RU"/>
          </a:p>
        </p:txBody>
      </p:sp>
      <p:sp>
        <p:nvSpPr>
          <p:cNvPr id="221195" name="Rectangle 11">
            <a:extLst>
              <a:ext uri="{FF2B5EF4-FFF2-40B4-BE49-F238E27FC236}">
                <a16:creationId xmlns:a16="http://schemas.microsoft.com/office/drawing/2014/main" id="{B820AD19-6B88-4775-8FB6-E8D1AAD67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43400"/>
            <a:ext cx="1447800" cy="8382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ru-RU" sz="3600" b="1">
                <a:latin typeface="Courier New" panose="02070309020205020404" pitchFamily="49" charset="0"/>
              </a:rPr>
              <a:t>0.35</a:t>
            </a:r>
          </a:p>
        </p:txBody>
      </p:sp>
      <p:sp>
        <p:nvSpPr>
          <p:cNvPr id="221196" name="Rectangle 12">
            <a:extLst>
              <a:ext uri="{FF2B5EF4-FFF2-40B4-BE49-F238E27FC236}">
                <a16:creationId xmlns:a16="http://schemas.microsoft.com/office/drawing/2014/main" id="{B65FE810-2374-4BD8-8F62-3606B3925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43400"/>
            <a:ext cx="1447800" cy="8382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ru-RU" sz="3600" b="1">
                <a:latin typeface="Courier New" panose="02070309020205020404" pitchFamily="49" charset="0"/>
              </a:rPr>
              <a:t>0.36</a:t>
            </a:r>
          </a:p>
        </p:txBody>
      </p:sp>
      <p:sp>
        <p:nvSpPr>
          <p:cNvPr id="221197" name="Rectangle 13">
            <a:extLst>
              <a:ext uri="{FF2B5EF4-FFF2-40B4-BE49-F238E27FC236}">
                <a16:creationId xmlns:a16="http://schemas.microsoft.com/office/drawing/2014/main" id="{C990A2F0-C216-48E0-9538-E388AE411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43400"/>
            <a:ext cx="1447800" cy="8382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ru-RU" sz="3600" b="1">
                <a:latin typeface="Courier New" panose="02070309020205020404" pitchFamily="49" charset="0"/>
              </a:rPr>
              <a:t>0.37</a:t>
            </a:r>
          </a:p>
        </p:txBody>
      </p:sp>
      <p:sp>
        <p:nvSpPr>
          <p:cNvPr id="221198" name="Rectangle 14">
            <a:extLst>
              <a:ext uri="{FF2B5EF4-FFF2-40B4-BE49-F238E27FC236}">
                <a16:creationId xmlns:a16="http://schemas.microsoft.com/office/drawing/2014/main" id="{DE91DDB5-CF71-47AA-90B1-0BA867196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43400"/>
            <a:ext cx="1447800" cy="8382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ru-RU" sz="3600" b="1">
                <a:latin typeface="Courier New" panose="02070309020205020404" pitchFamily="49" charset="0"/>
              </a:rPr>
              <a:t>0.47</a:t>
            </a:r>
          </a:p>
        </p:txBody>
      </p:sp>
      <p:sp>
        <p:nvSpPr>
          <p:cNvPr id="221199" name="Rectangle 15">
            <a:extLst>
              <a:ext uri="{FF2B5EF4-FFF2-40B4-BE49-F238E27FC236}">
                <a16:creationId xmlns:a16="http://schemas.microsoft.com/office/drawing/2014/main" id="{68F9E782-3DE1-40F0-AB45-A1E6BDF7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43400"/>
            <a:ext cx="1447800" cy="8382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ru-RU" sz="3600" b="1">
                <a:latin typeface="Courier New" panose="02070309020205020404" pitchFamily="49" charset="0"/>
              </a:rPr>
              <a:t>0.57</a:t>
            </a:r>
          </a:p>
        </p:txBody>
      </p:sp>
      <p:sp>
        <p:nvSpPr>
          <p:cNvPr id="221202" name="Rectangle 18">
            <a:extLst>
              <a:ext uri="{FF2B5EF4-FFF2-40B4-BE49-F238E27FC236}">
                <a16:creationId xmlns:a16="http://schemas.microsoft.com/office/drawing/2014/main" id="{18368652-9ABE-4D63-80E4-BFD79CA70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43400"/>
            <a:ext cx="1447800" cy="8382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ru-RU" sz="3600" b="1">
                <a:latin typeface="Courier New" panose="02070309020205020404" pitchFamily="49" charset="0"/>
              </a:rPr>
              <a:t>0.67</a:t>
            </a:r>
          </a:p>
        </p:txBody>
      </p:sp>
      <p:sp>
        <p:nvSpPr>
          <p:cNvPr id="221200" name="Rectangle 16">
            <a:extLst>
              <a:ext uri="{FF2B5EF4-FFF2-40B4-BE49-F238E27FC236}">
                <a16:creationId xmlns:a16="http://schemas.microsoft.com/office/drawing/2014/main" id="{1E7767CF-7AB4-486F-90EC-EFE5D90CC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43400"/>
            <a:ext cx="1447800" cy="8382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ru-RU" sz="3600" b="1">
                <a:latin typeface="Courier New" panose="02070309020205020404" pitchFamily="49" charset="0"/>
              </a:rPr>
              <a:t>0.77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163055-D2BD-43A2-819E-0EA80ACBDB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7C2F4B-5B9C-42D3-98D5-F81ABBD6565A}"/>
              </a:ext>
            </a:extLst>
          </p:cNvPr>
          <p:cNvSpPr txBox="1"/>
          <p:nvPr/>
        </p:nvSpPr>
        <p:spPr>
          <a:xfrm>
            <a:off x="278297" y="355423"/>
            <a:ext cx="543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Автоматизация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3" grpId="0" animBg="1" autoUpdateAnimBg="0"/>
      <p:bldP spid="221201" grpId="0" animBg="1" autoUpdateAnimBg="0"/>
      <p:bldP spid="221195" grpId="0" animBg="1" autoUpdateAnimBg="0"/>
      <p:bldP spid="221196" grpId="0" animBg="1" autoUpdateAnimBg="0"/>
      <p:bldP spid="221197" grpId="0" animBg="1" autoUpdateAnimBg="0"/>
      <p:bldP spid="221198" grpId="0" animBg="1" autoUpdateAnimBg="0"/>
      <p:bldP spid="221199" grpId="0" animBg="1" autoUpdateAnimBg="0"/>
      <p:bldP spid="221202" grpId="0" animBg="1" autoUpdateAnimBg="0"/>
      <p:bldP spid="221200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>
            <a:extLst>
              <a:ext uri="{FF2B5EF4-FFF2-40B4-BE49-F238E27FC236}">
                <a16:creationId xmlns:a16="http://schemas.microsoft.com/office/drawing/2014/main" id="{7360CBD2-C708-42B4-A3EF-2B2D6440D0D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8" name="Picture 6">
            <a:extLst>
              <a:ext uri="{FF2B5EF4-FFF2-40B4-BE49-F238E27FC236}">
                <a16:creationId xmlns:a16="http://schemas.microsoft.com/office/drawing/2014/main" id="{590FA55D-AFC5-47A0-B008-87339E71F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96" y="2007443"/>
            <a:ext cx="38862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9" name="Picture 7">
            <a:extLst>
              <a:ext uri="{FF2B5EF4-FFF2-40B4-BE49-F238E27FC236}">
                <a16:creationId xmlns:a16="http://schemas.microsoft.com/office/drawing/2014/main" id="{B7FFBC6C-0BC1-4E7E-ABCD-4171554B6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1" y="2018347"/>
            <a:ext cx="4876251" cy="316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88E00-9347-4F52-AE0C-8DB39F0D59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A266BC-F3AC-43EA-9B17-377F342B62E1}"/>
              </a:ext>
            </a:extLst>
          </p:cNvPr>
          <p:cNvSpPr txBox="1"/>
          <p:nvPr/>
        </p:nvSpPr>
        <p:spPr>
          <a:xfrm>
            <a:off x="278297" y="355423"/>
            <a:ext cx="543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Автоматизация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26BBB22-C049-4365-A2A4-0D59B6A96DE4}"/>
              </a:ext>
            </a:extLst>
          </p:cNvPr>
          <p:cNvSpPr/>
          <p:nvPr/>
        </p:nvSpPr>
        <p:spPr>
          <a:xfrm>
            <a:off x="112660" y="1212211"/>
            <a:ext cx="48762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Поиск лучшей модели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>
            <a:extLst>
              <a:ext uri="{FF2B5EF4-FFF2-40B4-BE49-F238E27FC236}">
                <a16:creationId xmlns:a16="http://schemas.microsoft.com/office/drawing/2014/main" id="{7360CBD2-C708-42B4-A3EF-2B2D6440D0D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88E00-9347-4F52-AE0C-8DB39F0D59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A266BC-F3AC-43EA-9B17-377F342B62E1}"/>
              </a:ext>
            </a:extLst>
          </p:cNvPr>
          <p:cNvSpPr txBox="1"/>
          <p:nvPr/>
        </p:nvSpPr>
        <p:spPr>
          <a:xfrm>
            <a:off x="278297" y="355423"/>
            <a:ext cx="543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Автоотчет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92E9A91A-5A2A-4981-AD81-5C204223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4" y="1603374"/>
            <a:ext cx="3983709" cy="405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29EA23C7-B624-430A-975F-35280DB3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05" y="1603374"/>
            <a:ext cx="45148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08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A99075BF-BAA6-456D-B506-A64E10E4CE4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1" name="Picture 7">
            <a:extLst>
              <a:ext uri="{FF2B5EF4-FFF2-40B4-BE49-F238E27FC236}">
                <a16:creationId xmlns:a16="http://schemas.microsoft.com/office/drawing/2014/main" id="{5F207D28-8BCE-4DA1-BD4D-D3CF6861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19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2" name="Picture 8">
            <a:extLst>
              <a:ext uri="{FF2B5EF4-FFF2-40B4-BE49-F238E27FC236}">
                <a16:creationId xmlns:a16="http://schemas.microsoft.com/office/drawing/2014/main" id="{30FEDA56-234B-41F2-A9EF-DED790E36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41910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3" name="Picture 9">
            <a:extLst>
              <a:ext uri="{FF2B5EF4-FFF2-40B4-BE49-F238E27FC236}">
                <a16:creationId xmlns:a16="http://schemas.microsoft.com/office/drawing/2014/main" id="{897BEB6D-F518-47C2-9A1A-24AD8B89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2005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4" name="Picture 10">
            <a:extLst>
              <a:ext uri="{FF2B5EF4-FFF2-40B4-BE49-F238E27FC236}">
                <a16:creationId xmlns:a16="http://schemas.microsoft.com/office/drawing/2014/main" id="{9664985E-987F-4926-929D-58ABFC72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4191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5" name="Picture 11">
            <a:extLst>
              <a:ext uri="{FF2B5EF4-FFF2-40B4-BE49-F238E27FC236}">
                <a16:creationId xmlns:a16="http://schemas.microsoft.com/office/drawing/2014/main" id="{31ABD18D-5F5B-4402-B597-84A2326E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2" y="1649413"/>
            <a:ext cx="4191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6" name="Picture 12">
            <a:extLst>
              <a:ext uri="{FF2B5EF4-FFF2-40B4-BE49-F238E27FC236}">
                <a16:creationId xmlns:a16="http://schemas.microsoft.com/office/drawing/2014/main" id="{D6508F4D-DAFC-4EC7-A6A2-B83AA793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4025"/>
            <a:ext cx="4191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7" name="Picture 13">
            <a:extLst>
              <a:ext uri="{FF2B5EF4-FFF2-40B4-BE49-F238E27FC236}">
                <a16:creationId xmlns:a16="http://schemas.microsoft.com/office/drawing/2014/main" id="{973B3AB8-6E89-44BC-9EC6-BCEEAB6EE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1910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8" name="Picture 14">
            <a:extLst>
              <a:ext uri="{FF2B5EF4-FFF2-40B4-BE49-F238E27FC236}">
                <a16:creationId xmlns:a16="http://schemas.microsoft.com/office/drawing/2014/main" id="{7AD44F56-A038-489E-936E-D6C216BDD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41910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DA3983-C8C1-4734-BA94-84DD8046DD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752611-EF0A-4E9F-8296-580A60DDB0B6}"/>
              </a:ext>
            </a:extLst>
          </p:cNvPr>
          <p:cNvSpPr txBox="1"/>
          <p:nvPr/>
        </p:nvSpPr>
        <p:spPr>
          <a:xfrm>
            <a:off x="278297" y="355423"/>
            <a:ext cx="3429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Графики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>
            <a:extLst>
              <a:ext uri="{FF2B5EF4-FFF2-40B4-BE49-F238E27FC236}">
                <a16:creationId xmlns:a16="http://schemas.microsoft.com/office/drawing/2014/main" id="{5D0E216A-4F40-428E-9D0A-5805E4CB426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7" name="Picture 3">
            <a:extLst>
              <a:ext uri="{FF2B5EF4-FFF2-40B4-BE49-F238E27FC236}">
                <a16:creationId xmlns:a16="http://schemas.microsoft.com/office/drawing/2014/main" id="{AFA2B6A5-7B94-42C3-A4D6-948607C1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67722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28" name="Rectangle 4">
            <a:extLst>
              <a:ext uri="{FF2B5EF4-FFF2-40B4-BE49-F238E27FC236}">
                <a16:creationId xmlns:a16="http://schemas.microsoft.com/office/drawing/2014/main" id="{115F0E02-CC39-4975-90DC-0A65C291B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505200"/>
            <a:ext cx="2971800" cy="1066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>
                <a:solidFill>
                  <a:schemeClr val="bg1"/>
                </a:solidFill>
                <a:latin typeface="Arial" panose="020B0604020202020204" pitchFamily="34" charset="0"/>
              </a:rPr>
              <a:t>3D</a:t>
            </a: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-вращение</a:t>
            </a:r>
            <a:b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и перспектива</a:t>
            </a:r>
            <a:endParaRPr lang="en-US" altLang="ru-RU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31431" name="Picture 7">
            <a:extLst>
              <a:ext uri="{FF2B5EF4-FFF2-40B4-BE49-F238E27FC236}">
                <a16:creationId xmlns:a16="http://schemas.microsoft.com/office/drawing/2014/main" id="{0251A89A-C104-4591-BA06-3EECAA335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1051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2" name="Picture 8">
            <a:extLst>
              <a:ext uri="{FF2B5EF4-FFF2-40B4-BE49-F238E27FC236}">
                <a16:creationId xmlns:a16="http://schemas.microsoft.com/office/drawing/2014/main" id="{9008C5D4-8EE7-4D8A-BF0E-4F594CA78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1051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3" name="Picture 9">
            <a:extLst>
              <a:ext uri="{FF2B5EF4-FFF2-40B4-BE49-F238E27FC236}">
                <a16:creationId xmlns:a16="http://schemas.microsoft.com/office/drawing/2014/main" id="{1C0695DB-AA0F-403F-81B4-0315D2F5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1051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4" name="Picture 10">
            <a:extLst>
              <a:ext uri="{FF2B5EF4-FFF2-40B4-BE49-F238E27FC236}">
                <a16:creationId xmlns:a16="http://schemas.microsoft.com/office/drawing/2014/main" id="{C60E7D0D-2AA5-4763-BDBC-C04AAB84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1051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5" name="Picture 11">
            <a:extLst>
              <a:ext uri="{FF2B5EF4-FFF2-40B4-BE49-F238E27FC236}">
                <a16:creationId xmlns:a16="http://schemas.microsoft.com/office/drawing/2014/main" id="{05E1F47F-9A2D-44EF-B881-3BDF1741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1051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6" name="Picture 12">
            <a:extLst>
              <a:ext uri="{FF2B5EF4-FFF2-40B4-BE49-F238E27FC236}">
                <a16:creationId xmlns:a16="http://schemas.microsoft.com/office/drawing/2014/main" id="{169B3215-5AD6-4C04-8B19-3E4C7BA0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1051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7" name="Picture 13">
            <a:extLst>
              <a:ext uri="{FF2B5EF4-FFF2-40B4-BE49-F238E27FC236}">
                <a16:creationId xmlns:a16="http://schemas.microsoft.com/office/drawing/2014/main" id="{879EBDEA-C228-473D-8302-929AB7C96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1051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8" name="Picture 14">
            <a:extLst>
              <a:ext uri="{FF2B5EF4-FFF2-40B4-BE49-F238E27FC236}">
                <a16:creationId xmlns:a16="http://schemas.microsoft.com/office/drawing/2014/main" id="{F9524115-88E1-4CB8-A3A1-45148FD7C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1051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9" name="Picture 15">
            <a:extLst>
              <a:ext uri="{FF2B5EF4-FFF2-40B4-BE49-F238E27FC236}">
                <a16:creationId xmlns:a16="http://schemas.microsoft.com/office/drawing/2014/main" id="{08EA893A-15CE-4F27-BDF6-8E1CC671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566812"/>
            <a:ext cx="3438525" cy="26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40" name="Picture 16">
            <a:extLst>
              <a:ext uri="{FF2B5EF4-FFF2-40B4-BE49-F238E27FC236}">
                <a16:creationId xmlns:a16="http://schemas.microsoft.com/office/drawing/2014/main" id="{89572D77-A00D-424F-A9BA-F2F918ED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56" y="3612133"/>
            <a:ext cx="3536082" cy="26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41" name="Picture 17">
            <a:extLst>
              <a:ext uri="{FF2B5EF4-FFF2-40B4-BE49-F238E27FC236}">
                <a16:creationId xmlns:a16="http://schemas.microsoft.com/office/drawing/2014/main" id="{6CEB07BE-2B9B-485F-95B7-F8C116BB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678113"/>
            <a:ext cx="44100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F7E017-F781-474C-93AE-942674037ED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FC0DCF-EECD-41C6-92B7-457D84B9DCBA}"/>
              </a:ext>
            </a:extLst>
          </p:cNvPr>
          <p:cNvSpPr txBox="1"/>
          <p:nvPr/>
        </p:nvSpPr>
        <p:spPr>
          <a:xfrm>
            <a:off x="278297" y="355423"/>
            <a:ext cx="551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Работа с графикой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>
            <a:extLst>
              <a:ext uri="{FF2B5EF4-FFF2-40B4-BE49-F238E27FC236}">
                <a16:creationId xmlns:a16="http://schemas.microsoft.com/office/drawing/2014/main" id="{2AB550CC-1EC0-404A-BC17-C2C02762B63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75" name="Picture 3">
            <a:extLst>
              <a:ext uri="{FF2B5EF4-FFF2-40B4-BE49-F238E27FC236}">
                <a16:creationId xmlns:a16="http://schemas.microsoft.com/office/drawing/2014/main" id="{423825D1-DFE3-4351-B398-D9B63BEF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67722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6" name="Rectangle 4">
            <a:extLst>
              <a:ext uri="{FF2B5EF4-FFF2-40B4-BE49-F238E27FC236}">
                <a16:creationId xmlns:a16="http://schemas.microsoft.com/office/drawing/2014/main" id="{D5A41036-2B85-40C6-9E1F-CCF7FFA72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505200"/>
            <a:ext cx="2971800" cy="1066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>
                <a:solidFill>
                  <a:schemeClr val="bg1"/>
                </a:solidFill>
                <a:latin typeface="Arial" panose="020B0604020202020204" pitchFamily="34" charset="0"/>
              </a:rPr>
              <a:t>Дальнейшая</a:t>
            </a:r>
            <a:br>
              <a:rPr lang="en-US" altLang="ru-RU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2800">
                <a:solidFill>
                  <a:schemeClr val="bg1"/>
                </a:solidFill>
                <a:latin typeface="Arial" panose="020B0604020202020204" pitchFamily="34" charset="0"/>
              </a:rPr>
              <a:t>настройка</a:t>
            </a:r>
          </a:p>
        </p:txBody>
      </p:sp>
      <p:pic>
        <p:nvPicPr>
          <p:cNvPr id="233479" name="Picture 7">
            <a:extLst>
              <a:ext uri="{FF2B5EF4-FFF2-40B4-BE49-F238E27FC236}">
                <a16:creationId xmlns:a16="http://schemas.microsoft.com/office/drawing/2014/main" id="{60F24F89-7007-447A-B81B-07BBB09F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25146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0" name="Picture 8">
            <a:extLst>
              <a:ext uri="{FF2B5EF4-FFF2-40B4-BE49-F238E27FC236}">
                <a16:creationId xmlns:a16="http://schemas.microsoft.com/office/drawing/2014/main" id="{763AD568-FBD0-4E57-BA55-B36F065B7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7052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1" name="Picture 9">
            <a:extLst>
              <a:ext uri="{FF2B5EF4-FFF2-40B4-BE49-F238E27FC236}">
                <a16:creationId xmlns:a16="http://schemas.microsoft.com/office/drawing/2014/main" id="{4D62A449-91FA-41BA-BE56-B17E534D9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638550" cy="28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2" name="Picture 10">
            <a:extLst>
              <a:ext uri="{FF2B5EF4-FFF2-40B4-BE49-F238E27FC236}">
                <a16:creationId xmlns:a16="http://schemas.microsoft.com/office/drawing/2014/main" id="{D2A25011-F34D-4B75-8A4A-4178A20A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0600"/>
            <a:ext cx="373380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3" name="Picture 11">
            <a:extLst>
              <a:ext uri="{FF2B5EF4-FFF2-40B4-BE49-F238E27FC236}">
                <a16:creationId xmlns:a16="http://schemas.microsoft.com/office/drawing/2014/main" id="{4A143F6F-FA94-4F85-948D-070DAE0D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3147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4" name="Picture 12">
            <a:extLst>
              <a:ext uri="{FF2B5EF4-FFF2-40B4-BE49-F238E27FC236}">
                <a16:creationId xmlns:a16="http://schemas.microsoft.com/office/drawing/2014/main" id="{F41A1D90-1B58-4AC5-938E-29D02ED20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4861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B11511-872E-48F2-843A-549C7E4658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30ECFF-ACF0-425D-BD3F-BA97B5FF7B62}"/>
              </a:ext>
            </a:extLst>
          </p:cNvPr>
          <p:cNvSpPr txBox="1"/>
          <p:nvPr/>
        </p:nvSpPr>
        <p:spPr>
          <a:xfrm>
            <a:off x="278297" y="355423"/>
            <a:ext cx="551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Работа с графикой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394DD40A-422D-4314-85A6-76BAE0F522C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60" name="Picture 8">
            <a:extLst>
              <a:ext uri="{FF2B5EF4-FFF2-40B4-BE49-F238E27FC236}">
                <a16:creationId xmlns:a16="http://schemas.microsoft.com/office/drawing/2014/main" id="{C1302B97-A21B-4130-AE85-87CA416F1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66198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61" name="Picture 9">
            <a:extLst>
              <a:ext uri="{FF2B5EF4-FFF2-40B4-BE49-F238E27FC236}">
                <a16:creationId xmlns:a16="http://schemas.microsoft.com/office/drawing/2014/main" id="{C0679158-B6A7-411B-AEE9-DAD6ACB0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6608763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8" name="Picture 6">
            <a:extLst>
              <a:ext uri="{FF2B5EF4-FFF2-40B4-BE49-F238E27FC236}">
                <a16:creationId xmlns:a16="http://schemas.microsoft.com/office/drawing/2014/main" id="{93A7ECE6-6F3E-434B-97AD-AE31AB34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10050"/>
            <a:ext cx="49434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7" name="Picture 5">
            <a:extLst>
              <a:ext uri="{FF2B5EF4-FFF2-40B4-BE49-F238E27FC236}">
                <a16:creationId xmlns:a16="http://schemas.microsoft.com/office/drawing/2014/main" id="{A2A751A6-A0B2-486E-987F-0176BFEC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3886200"/>
            <a:ext cx="27209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9" name="Picture 7">
            <a:extLst>
              <a:ext uri="{FF2B5EF4-FFF2-40B4-BE49-F238E27FC236}">
                <a16:creationId xmlns:a16="http://schemas.microsoft.com/office/drawing/2014/main" id="{220DFC65-24C0-4E66-8D4B-85B89BCB1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6310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65" name="Picture 13">
            <a:extLst>
              <a:ext uri="{FF2B5EF4-FFF2-40B4-BE49-F238E27FC236}">
                <a16:creationId xmlns:a16="http://schemas.microsoft.com/office/drawing/2014/main" id="{201DF979-B219-4B12-8242-438D3136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43200"/>
            <a:ext cx="885825" cy="7620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0DB853-FA37-443F-AE63-C8F7ACEDFD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077E7A-F2DE-4752-8C49-B7D8A50DE1FC}"/>
              </a:ext>
            </a:extLst>
          </p:cNvPr>
          <p:cNvSpPr txBox="1"/>
          <p:nvPr/>
        </p:nvSpPr>
        <p:spPr>
          <a:xfrm>
            <a:off x="278297" y="355423"/>
            <a:ext cx="551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Гибкий интерфейс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1026">
            <a:extLst>
              <a:ext uri="{FF2B5EF4-FFF2-40B4-BE49-F238E27FC236}">
                <a16:creationId xmlns:a16="http://schemas.microsoft.com/office/drawing/2014/main" id="{00A5CBAD-8DF0-42D5-8FF2-BE4E61AF99E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0053" name="Group 1029">
            <a:extLst>
              <a:ext uri="{FF2B5EF4-FFF2-40B4-BE49-F238E27FC236}">
                <a16:creationId xmlns:a16="http://schemas.microsoft.com/office/drawing/2014/main" id="{54D4F29F-60F1-4BF6-A325-FEFB4004085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066925"/>
            <a:ext cx="8686800" cy="4791075"/>
            <a:chOff x="144" y="1302"/>
            <a:chExt cx="5472" cy="3018"/>
          </a:xfrm>
        </p:grpSpPr>
        <p:pic>
          <p:nvPicPr>
            <p:cNvPr id="130054" name="Picture 1030">
              <a:extLst>
                <a:ext uri="{FF2B5EF4-FFF2-40B4-BE49-F238E27FC236}">
                  <a16:creationId xmlns:a16="http://schemas.microsoft.com/office/drawing/2014/main" id="{64CA96C8-7875-4A98-A409-09EC16178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302"/>
              <a:ext cx="1906" cy="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55" name="Picture 1031">
              <a:extLst>
                <a:ext uri="{FF2B5EF4-FFF2-40B4-BE49-F238E27FC236}">
                  <a16:creationId xmlns:a16="http://schemas.microsoft.com/office/drawing/2014/main" id="{89500D02-A066-4017-95F8-5333F3D246E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022"/>
              <a:ext cx="1914" cy="1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056" name="Picture 1032">
              <a:extLst>
                <a:ext uri="{FF2B5EF4-FFF2-40B4-BE49-F238E27FC236}">
                  <a16:creationId xmlns:a16="http://schemas.microsoft.com/office/drawing/2014/main" id="{DC269544-3483-4B72-A6A6-67B87703F41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2886"/>
              <a:ext cx="1914" cy="1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0057" name="Text Box 1033">
            <a:extLst>
              <a:ext uri="{FF2B5EF4-FFF2-40B4-BE49-F238E27FC236}">
                <a16:creationId xmlns:a16="http://schemas.microsoft.com/office/drawing/2014/main" id="{9A699B1D-81AD-4D91-A41C-35765BDD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14488"/>
            <a:ext cx="396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>
                <a:solidFill>
                  <a:schemeClr val="bg1"/>
                </a:solidFill>
                <a:latin typeface="Arial" panose="020B0604020202020204" pitchFamily="34" charset="0"/>
              </a:rPr>
              <a:t>Экономика, финансы</a:t>
            </a:r>
            <a:endParaRPr lang="en-US" altLang="ru-RU" sz="2800">
              <a:latin typeface="Arial" panose="020B0604020202020204" pitchFamily="34" charset="0"/>
            </a:endParaRPr>
          </a:p>
        </p:txBody>
      </p:sp>
      <p:sp>
        <p:nvSpPr>
          <p:cNvPr id="130058" name="Rectangle 1034">
            <a:extLst>
              <a:ext uri="{FF2B5EF4-FFF2-40B4-BE49-F238E27FC236}">
                <a16:creationId xmlns:a16="http://schemas.microsoft.com/office/drawing/2014/main" id="{036E207C-9E11-43A4-825E-9922E5FDE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6670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>
                <a:solidFill>
                  <a:schemeClr val="bg1"/>
                </a:solidFill>
                <a:latin typeface="Arial" panose="020B0604020202020204" pitchFamily="34" charset="0"/>
              </a:rPr>
              <a:t>Научные исследования</a:t>
            </a:r>
          </a:p>
        </p:txBody>
      </p:sp>
      <p:sp>
        <p:nvSpPr>
          <p:cNvPr id="130059" name="Rectangle 1035">
            <a:extLst>
              <a:ext uri="{FF2B5EF4-FFF2-40B4-BE49-F238E27FC236}">
                <a16:creationId xmlns:a16="http://schemas.microsoft.com/office/drawing/2014/main" id="{95F39A00-EFFB-41BA-8242-0CA380FC5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4037013"/>
            <a:ext cx="25225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>
                <a:solidFill>
                  <a:schemeClr val="bg1"/>
                </a:solidFill>
                <a:latin typeface="Arial" panose="020B0604020202020204" pitchFamily="34" charset="0"/>
              </a:rPr>
              <a:t>Производство</a:t>
            </a:r>
            <a:endParaRPr lang="en-US" altLang="ru-RU" sz="3200" i="1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54C2D8-EC8E-4DB6-9D65-CAD8B6E2F0A2}"/>
              </a:ext>
            </a:extLst>
          </p:cNvPr>
          <p:cNvSpPr txBox="1"/>
          <p:nvPr/>
        </p:nvSpPr>
        <p:spPr>
          <a:xfrm>
            <a:off x="278297" y="355423"/>
            <a:ext cx="551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Области применения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733E8F-44D0-49C3-9533-83AF30332F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>
            <a:extLst>
              <a:ext uri="{FF2B5EF4-FFF2-40B4-BE49-F238E27FC236}">
                <a16:creationId xmlns:a16="http://schemas.microsoft.com/office/drawing/2014/main" id="{F8AE94F6-0680-451F-94E8-E9D942B298F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59" name="Text Box 23">
            <a:extLst>
              <a:ext uri="{FF2B5EF4-FFF2-40B4-BE49-F238E27FC236}">
                <a16:creationId xmlns:a16="http://schemas.microsoft.com/office/drawing/2014/main" id="{0D072BD2-AF0F-411F-8440-50387BED2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429544"/>
            <a:ext cx="8229600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Оценивание типа распределения переменных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Оценивание степени зависимости переменных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Проверка репрезентативности выборки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Выбор оптимального объема данных для анализа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Агрегирование единичных наблюдений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Сегментация различающихся подгрупп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Построение гипотез и моделей для тестирования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9D4972-FE5C-43C9-8D7F-E01BAF23D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7AF9BC-4133-43FD-BCA5-AEB3B71CA87A}"/>
              </a:ext>
            </a:extLst>
          </p:cNvPr>
          <p:cNvSpPr txBox="1"/>
          <p:nvPr/>
        </p:nvSpPr>
        <p:spPr>
          <a:xfrm>
            <a:off x="278297" y="355423"/>
            <a:ext cx="551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Разведочный анализ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DEF4D1E6-E583-4B38-9C30-F425BF290C3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4" name="Picture 4">
            <a:extLst>
              <a:ext uri="{FF2B5EF4-FFF2-40B4-BE49-F238E27FC236}">
                <a16:creationId xmlns:a16="http://schemas.microsoft.com/office/drawing/2014/main" id="{241DC57C-90EF-452D-B9D6-60E51D1C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2386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5" name="Picture 5">
            <a:extLst>
              <a:ext uri="{FF2B5EF4-FFF2-40B4-BE49-F238E27FC236}">
                <a16:creationId xmlns:a16="http://schemas.microsoft.com/office/drawing/2014/main" id="{9226DCE0-D5CF-440B-8D1C-224EFC31E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2386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9" name="Picture 9">
            <a:extLst>
              <a:ext uri="{FF2B5EF4-FFF2-40B4-BE49-F238E27FC236}">
                <a16:creationId xmlns:a16="http://schemas.microsoft.com/office/drawing/2014/main" id="{A3293799-6728-447C-9BDA-49B09A88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209800"/>
            <a:ext cx="42386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7" name="Picture 7">
            <a:extLst>
              <a:ext uri="{FF2B5EF4-FFF2-40B4-BE49-F238E27FC236}">
                <a16:creationId xmlns:a16="http://schemas.microsoft.com/office/drawing/2014/main" id="{17C938E3-C190-4250-95D3-97A17DDE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4005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8" name="Picture 8">
            <a:extLst>
              <a:ext uri="{FF2B5EF4-FFF2-40B4-BE49-F238E27FC236}">
                <a16:creationId xmlns:a16="http://schemas.microsoft.com/office/drawing/2014/main" id="{866C3CED-D42C-4194-B1C7-70FFD4044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3815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5" name="Picture 15">
            <a:extLst>
              <a:ext uri="{FF2B5EF4-FFF2-40B4-BE49-F238E27FC236}">
                <a16:creationId xmlns:a16="http://schemas.microsoft.com/office/drawing/2014/main" id="{24A2172B-2A23-4875-B8A7-C45F6EAD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3910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4" name="Picture 14">
            <a:extLst>
              <a:ext uri="{FF2B5EF4-FFF2-40B4-BE49-F238E27FC236}">
                <a16:creationId xmlns:a16="http://schemas.microsoft.com/office/drawing/2014/main" id="{DCE2BEEC-2163-440C-83FC-545D445E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39102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0" name="Picture 10">
            <a:extLst>
              <a:ext uri="{FF2B5EF4-FFF2-40B4-BE49-F238E27FC236}">
                <a16:creationId xmlns:a16="http://schemas.microsoft.com/office/drawing/2014/main" id="{68B74B06-7F04-4995-A468-D061B088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3815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1" name="Picture 11">
            <a:extLst>
              <a:ext uri="{FF2B5EF4-FFF2-40B4-BE49-F238E27FC236}">
                <a16:creationId xmlns:a16="http://schemas.microsoft.com/office/drawing/2014/main" id="{1F9E0ECE-528F-4D90-B273-1C6501CD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39102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2" name="Picture 12">
            <a:extLst>
              <a:ext uri="{FF2B5EF4-FFF2-40B4-BE49-F238E27FC236}">
                <a16:creationId xmlns:a16="http://schemas.microsoft.com/office/drawing/2014/main" id="{304E1288-8465-48FB-AEE7-3235BB2EC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6" y="1399167"/>
            <a:ext cx="5195162" cy="511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3" name="AutoShape 13">
            <a:extLst>
              <a:ext uri="{FF2B5EF4-FFF2-40B4-BE49-F238E27FC236}">
                <a16:creationId xmlns:a16="http://schemas.microsoft.com/office/drawing/2014/main" id="{281C899F-5980-42FC-BC4B-2B26F01A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057400"/>
            <a:ext cx="3200400" cy="1524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Все необходимое</a:t>
            </a:r>
            <a:b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 для эффектной</a:t>
            </a:r>
            <a:b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 визуализации</a:t>
            </a:r>
            <a:endParaRPr lang="en-US" altLang="ru-RU"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F56C64-4F9F-45D8-882E-ABE869166669}"/>
              </a:ext>
            </a:extLst>
          </p:cNvPr>
          <p:cNvSpPr txBox="1"/>
          <p:nvPr/>
        </p:nvSpPr>
        <p:spPr>
          <a:xfrm>
            <a:off x="278297" y="355423"/>
            <a:ext cx="551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Разведочный анализ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58882-A6CB-4996-A690-5AE7A24B50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6220561-BF54-4890-9162-D9A04BA0C2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AAE51-8536-43EB-A792-26EA0A5E7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A416B6-982E-4B0A-B7BC-FC1A31A3934D}"/>
              </a:ext>
            </a:extLst>
          </p:cNvPr>
          <p:cNvSpPr txBox="1"/>
          <p:nvPr/>
        </p:nvSpPr>
        <p:spPr>
          <a:xfrm>
            <a:off x="156412" y="3326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Преимущества использования 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STATISTICA</a:t>
            </a:r>
            <a:endParaRPr lang="ru-RU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77069-7D35-46AB-A8A3-E488F9C153F3}"/>
              </a:ext>
            </a:extLst>
          </p:cNvPr>
          <p:cNvSpPr txBox="1"/>
          <p:nvPr/>
        </p:nvSpPr>
        <p:spPr>
          <a:xfrm>
            <a:off x="156412" y="1213940"/>
            <a:ext cx="87360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Возможность работы с файлами неограниченного размера, непревзойденная скорость обработки данных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Одним из важных свойств программных продуктов STATISTICA является их быстродействие при работе с большим объемом данных и вычислительная мощность приложений, требующих регулярного построения запросов к базам данных, комплексного управление данными.</a:t>
            </a:r>
          </a:p>
          <a:p>
            <a:pPr indent="-171450" algn="just">
              <a:buFont typeface="Wingdings" panose="05000000000000000000" pitchFamily="2" charset="2"/>
              <a:buChar char="q"/>
            </a:pP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6FD55-3B2B-4F24-AA0F-B2E148342F16}"/>
              </a:ext>
            </a:extLst>
          </p:cNvPr>
          <p:cNvSpPr txBox="1"/>
          <p:nvPr/>
        </p:nvSpPr>
        <p:spPr>
          <a:xfrm>
            <a:off x="156412" y="3998187"/>
            <a:ext cx="8736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Повышенная точность вычислений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STATISTICA является единственным пакетом, способным максимально точно провести многие статистические расчеты.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AA8144-1DAF-44FC-8D2C-4D0BCE6DB2C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49320"/>
            <a:ext cx="6191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87826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>
            <a:extLst>
              <a:ext uri="{FF2B5EF4-FFF2-40B4-BE49-F238E27FC236}">
                <a16:creationId xmlns:a16="http://schemas.microsoft.com/office/drawing/2014/main" id="{ED92451E-1AF6-4E01-8215-FF3643CF3E1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5" name="Picture 5">
            <a:extLst>
              <a:ext uri="{FF2B5EF4-FFF2-40B4-BE49-F238E27FC236}">
                <a16:creationId xmlns:a16="http://schemas.microsoft.com/office/drawing/2014/main" id="{9E1A380C-0F3C-4B11-B5C0-21633B5D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1051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6" name="Picture 6">
            <a:extLst>
              <a:ext uri="{FF2B5EF4-FFF2-40B4-BE49-F238E27FC236}">
                <a16:creationId xmlns:a16="http://schemas.microsoft.com/office/drawing/2014/main" id="{2DECCFE8-BFD9-449A-A951-AB963BE6A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31051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7" name="Picture 7">
            <a:extLst>
              <a:ext uri="{FF2B5EF4-FFF2-40B4-BE49-F238E27FC236}">
                <a16:creationId xmlns:a16="http://schemas.microsoft.com/office/drawing/2014/main" id="{77A67AE9-01F2-4CDA-B11A-54EBF6F36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572000"/>
            <a:ext cx="31051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8" name="Text Box 8">
            <a:extLst>
              <a:ext uri="{FF2B5EF4-FFF2-40B4-BE49-F238E27FC236}">
                <a16:creationId xmlns:a16="http://schemas.microsoft.com/office/drawing/2014/main" id="{2BFF1207-7D28-4DD2-A0D4-6C4EDDCE6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520825"/>
            <a:ext cx="48768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</a:rPr>
              <a:t>На компьютере </a:t>
            </a:r>
            <a: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  <a:t>Pentium</a:t>
            </a: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</a:rPr>
              <a:t> 200</a:t>
            </a:r>
            <a:endParaRPr lang="en-US" altLang="ru-RU" sz="2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  <a:t>Сортировка файла 10,000x10 &lt;</a:t>
            </a: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</a:rPr>
              <a:t> 2 с.</a:t>
            </a:r>
            <a:endParaRPr lang="en-US" altLang="ru-RU" sz="2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  <a:t>Корреляционная матрица 50x50 по 1000 набл. (4x. точностью) &lt; 1 с.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  <a:t>Матрица диаграмм рассеяния 10 x 10</a:t>
            </a:r>
            <a:b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  <a:t>(с гистограммами по диагонали)</a:t>
            </a:r>
            <a:b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  <a:t>построенная по 90,000 пар</a:t>
            </a:r>
            <a:b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  <a:t>наблюдений около 5 с</a:t>
            </a:r>
          </a:p>
        </p:txBody>
      </p:sp>
      <p:pic>
        <p:nvPicPr>
          <p:cNvPr id="163851" name="Picture 11">
            <a:extLst>
              <a:ext uri="{FF2B5EF4-FFF2-40B4-BE49-F238E27FC236}">
                <a16:creationId xmlns:a16="http://schemas.microsoft.com/office/drawing/2014/main" id="{01C427E8-9B62-4C8C-BEC1-07BCD5CD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41433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D454CD2-AA65-49C0-85C3-5426B6D2F3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FAC814-F818-426B-9146-8B2A7054456B}"/>
              </a:ext>
            </a:extLst>
          </p:cNvPr>
          <p:cNvSpPr txBox="1"/>
          <p:nvPr/>
        </p:nvSpPr>
        <p:spPr>
          <a:xfrm>
            <a:off x="278297" y="355423"/>
            <a:ext cx="551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Разведочный анализ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>
            <a:extLst>
              <a:ext uri="{FF2B5EF4-FFF2-40B4-BE49-F238E27FC236}">
                <a16:creationId xmlns:a16="http://schemas.microsoft.com/office/drawing/2014/main" id="{8A402E63-E520-4DE4-AD69-251668D80AF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01" name="Text Box 5">
            <a:extLst>
              <a:ext uri="{FF2B5EF4-FFF2-40B4-BE49-F238E27FC236}">
                <a16:creationId xmlns:a16="http://schemas.microsoft.com/office/drawing/2014/main" id="{66A23699-F24A-4F01-8A27-EA0D939A6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19" y="1844824"/>
            <a:ext cx="8542174" cy="360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Оценка необходимого объема средств, необходимого для нормального функционирования финансового рынка</a:t>
            </a: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Прогноз ставки рефинансирования для промышленных предприятий</a:t>
            </a: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Оценка и прогноз валютных поступлений</a:t>
            </a: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Контроль финансового состояния коммерческих банков</a:t>
            </a: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Оценка внешней экономической деятельности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A8410-4B7F-4718-B51B-FED9C90D8CEC}"/>
              </a:ext>
            </a:extLst>
          </p:cNvPr>
          <p:cNvSpPr txBox="1"/>
          <p:nvPr/>
        </p:nvSpPr>
        <p:spPr>
          <a:xfrm>
            <a:off x="-17656" y="344269"/>
            <a:ext cx="616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Широкий спектр задач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7F69E9-16C7-4F7D-AF20-6F9B417D0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>
            <a:extLst>
              <a:ext uri="{FF2B5EF4-FFF2-40B4-BE49-F238E27FC236}">
                <a16:creationId xmlns:a16="http://schemas.microsoft.com/office/drawing/2014/main" id="{2B7E3E67-2A35-4399-86C2-14F63743398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49" name="Text Box 5">
            <a:extLst>
              <a:ext uri="{FF2B5EF4-FFF2-40B4-BE49-F238E27FC236}">
                <a16:creationId xmlns:a16="http://schemas.microsoft.com/office/drawing/2014/main" id="{E987E7DA-B5A1-4ECC-97BA-A0FC7925B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981200"/>
            <a:ext cx="8542174" cy="320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 Прогнозирование финансовых рядов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 Предсказание банкротства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 Сегментация потребителей услуг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 Оценивание кредитных рисков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 Контроль операций с кредитными картами</a:t>
            </a:r>
            <a:b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</a:br>
            <a:b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Data Mining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- модное течение в анализе данных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DBADC-1842-4C0C-B6BD-095503F08A01}"/>
              </a:ext>
            </a:extLst>
          </p:cNvPr>
          <p:cNvSpPr txBox="1"/>
          <p:nvPr/>
        </p:nvSpPr>
        <p:spPr>
          <a:xfrm>
            <a:off x="400403" y="34426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Популярные задачи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0AFFF8-8D26-468C-9A3B-E9D14C5112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>
            <a:extLst>
              <a:ext uri="{FF2B5EF4-FFF2-40B4-BE49-F238E27FC236}">
                <a16:creationId xmlns:a16="http://schemas.microsoft.com/office/drawing/2014/main" id="{0B8AA8B1-6FF3-4413-9AE9-80ACCC84E8A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03" name="Rectangle 3">
            <a:extLst>
              <a:ext uri="{FF2B5EF4-FFF2-40B4-BE49-F238E27FC236}">
                <a16:creationId xmlns:a16="http://schemas.microsoft.com/office/drawing/2014/main" id="{C5966C33-0CBA-4C7B-A91B-47D5445E9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7086600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Основные методы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56004" name="Picture 4">
            <a:extLst>
              <a:ext uri="{FF2B5EF4-FFF2-40B4-BE49-F238E27FC236}">
                <a16:creationId xmlns:a16="http://schemas.microsoft.com/office/drawing/2014/main" id="{DDC017CC-2DFD-44A2-96AA-4376DF6847D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05" name="Text Box 5">
            <a:extLst>
              <a:ext uri="{FF2B5EF4-FFF2-40B4-BE49-F238E27FC236}">
                <a16:creationId xmlns:a16="http://schemas.microsoft.com/office/drawing/2014/main" id="{2047FE56-8653-4331-ABA2-8DCB0929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1200"/>
            <a:ext cx="79248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Прогнозирование временных рядов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Деревья классификации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Регрессионный анализ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Кластерный анализ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Другие методы …</a:t>
            </a:r>
          </a:p>
        </p:txBody>
      </p:sp>
      <p:sp>
        <p:nvSpPr>
          <p:cNvPr id="256007" name="Rectangle 7">
            <a:extLst>
              <a:ext uri="{FF2B5EF4-FFF2-40B4-BE49-F238E27FC236}">
                <a16:creationId xmlns:a16="http://schemas.microsoft.com/office/drawing/2014/main" id="{DEE31C88-D673-4E4E-9171-1A7AFB7D8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81200"/>
            <a:ext cx="54737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 Прогнозирование временных рядов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>
            <a:extLst>
              <a:ext uri="{FF2B5EF4-FFF2-40B4-BE49-F238E27FC236}">
                <a16:creationId xmlns:a16="http://schemas.microsoft.com/office/drawing/2014/main" id="{B80DCE04-B21F-48AE-BDF0-FCA900038B6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1" name="Rectangle 3">
            <a:extLst>
              <a:ext uri="{FF2B5EF4-FFF2-40B4-BE49-F238E27FC236}">
                <a16:creationId xmlns:a16="http://schemas.microsoft.com/office/drawing/2014/main" id="{C6B48531-3285-45F5-B60A-EC9E263A33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7086600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Временные ряды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37572" name="Picture 4">
            <a:extLst>
              <a:ext uri="{FF2B5EF4-FFF2-40B4-BE49-F238E27FC236}">
                <a16:creationId xmlns:a16="http://schemas.microsoft.com/office/drawing/2014/main" id="{D4340F27-5C8E-41F6-BDD1-260711398C1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4" name="Text Box 6">
            <a:extLst>
              <a:ext uri="{FF2B5EF4-FFF2-40B4-BE49-F238E27FC236}">
                <a16:creationId xmlns:a16="http://schemas.microsoft.com/office/drawing/2014/main" id="{F6480C91-A848-4708-B42F-08E2EA534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47825"/>
            <a:ext cx="8382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Спектральный анализ (анализ Фурье)</a:t>
            </a:r>
            <a:endParaRPr lang="ru-RU" altLang="ru-RU"/>
          </a:p>
        </p:txBody>
      </p:sp>
      <p:sp>
        <p:nvSpPr>
          <p:cNvPr id="237575" name="Rectangle 7">
            <a:extLst>
              <a:ext uri="{FF2B5EF4-FFF2-40B4-BE49-F238E27FC236}">
                <a16:creationId xmlns:a16="http://schemas.microsoft.com/office/drawing/2014/main" id="{EA437508-7432-4ED3-8D3A-DD31218F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18200"/>
            <a:ext cx="683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Цель: Обнаружение периодических колебаний</a:t>
            </a:r>
          </a:p>
        </p:txBody>
      </p:sp>
      <p:pic>
        <p:nvPicPr>
          <p:cNvPr id="237577" name="Picture 9">
            <a:extLst>
              <a:ext uri="{FF2B5EF4-FFF2-40B4-BE49-F238E27FC236}">
                <a16:creationId xmlns:a16="http://schemas.microsoft.com/office/drawing/2014/main" id="{C9896788-38FB-4668-B5C3-7A23B193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438400"/>
            <a:ext cx="46291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9" name="AutoShape 11">
            <a:extLst>
              <a:ext uri="{FF2B5EF4-FFF2-40B4-BE49-F238E27FC236}">
                <a16:creationId xmlns:a16="http://schemas.microsoft.com/office/drawing/2014/main" id="{A414D9BD-BC19-4581-8660-84E2EFCA1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480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580" name="AutoShape 12">
            <a:extLst>
              <a:ext uri="{FF2B5EF4-FFF2-40B4-BE49-F238E27FC236}">
                <a16:creationId xmlns:a16="http://schemas.microsoft.com/office/drawing/2014/main" id="{B0F6BB53-D825-48BD-9776-130A754F6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4958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>
            <a:extLst>
              <a:ext uri="{FF2B5EF4-FFF2-40B4-BE49-F238E27FC236}">
                <a16:creationId xmlns:a16="http://schemas.microsoft.com/office/drawing/2014/main" id="{3836CBDC-78F1-42CC-8583-1282D85C6FD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0099" name="Rectangle 3">
            <a:extLst>
              <a:ext uri="{FF2B5EF4-FFF2-40B4-BE49-F238E27FC236}">
                <a16:creationId xmlns:a16="http://schemas.microsoft.com/office/drawing/2014/main" id="{A6204D5A-D9D9-4497-ABF9-970A3A0B91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7086600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Временные ряды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60100" name="Picture 4">
            <a:extLst>
              <a:ext uri="{FF2B5EF4-FFF2-40B4-BE49-F238E27FC236}">
                <a16:creationId xmlns:a16="http://schemas.microsoft.com/office/drawing/2014/main" id="{ED20D17F-98BB-4218-AA23-C76594A4DDB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0101" name="Text Box 5">
            <a:extLst>
              <a:ext uri="{FF2B5EF4-FFF2-40B4-BE49-F238E27FC236}">
                <a16:creationId xmlns:a16="http://schemas.microsoft.com/office/drawing/2014/main" id="{580D9F8E-7BCF-417C-8605-EAB1B7A2D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47825"/>
            <a:ext cx="8382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Экспоненциальное сглаживание</a:t>
            </a:r>
            <a:endParaRPr lang="ru-RU" altLang="ru-RU"/>
          </a:p>
        </p:txBody>
      </p:sp>
      <p:sp>
        <p:nvSpPr>
          <p:cNvPr id="260102" name="Rectangle 6">
            <a:extLst>
              <a:ext uri="{FF2B5EF4-FFF2-40B4-BE49-F238E27FC236}">
                <a16:creationId xmlns:a16="http://schemas.microsoft.com/office/drawing/2014/main" id="{24B99F3A-73EC-467A-89ED-0D15073FF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883275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Цель: Прогноз новых значений на основе предыдущих с убыванием весов давних наблюдений</a:t>
            </a:r>
          </a:p>
        </p:txBody>
      </p:sp>
      <p:pic>
        <p:nvPicPr>
          <p:cNvPr id="260106" name="Picture 10">
            <a:extLst>
              <a:ext uri="{FF2B5EF4-FFF2-40B4-BE49-F238E27FC236}">
                <a16:creationId xmlns:a16="http://schemas.microsoft.com/office/drawing/2014/main" id="{C205C985-5065-4DC6-A688-A1642224D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4800600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07" name="Picture 11">
            <a:extLst>
              <a:ext uri="{FF2B5EF4-FFF2-40B4-BE49-F238E27FC236}">
                <a16:creationId xmlns:a16="http://schemas.microsoft.com/office/drawing/2014/main" id="{9FFBF0B9-B047-4D03-B25A-2B9CA144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286000"/>
            <a:ext cx="34385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>
            <a:extLst>
              <a:ext uri="{FF2B5EF4-FFF2-40B4-BE49-F238E27FC236}">
                <a16:creationId xmlns:a16="http://schemas.microsoft.com/office/drawing/2014/main" id="{83219B8A-3688-486D-8A52-DAD49EC735F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147" name="Rectangle 3">
            <a:extLst>
              <a:ext uri="{FF2B5EF4-FFF2-40B4-BE49-F238E27FC236}">
                <a16:creationId xmlns:a16="http://schemas.microsoft.com/office/drawing/2014/main" id="{8A72AEEC-77EF-4347-BE71-F556E54370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7086600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Временные ряды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62148" name="Picture 4">
            <a:extLst>
              <a:ext uri="{FF2B5EF4-FFF2-40B4-BE49-F238E27FC236}">
                <a16:creationId xmlns:a16="http://schemas.microsoft.com/office/drawing/2014/main" id="{90A90A0D-17B1-4995-9171-56325D00C5C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149" name="Text Box 5">
            <a:extLst>
              <a:ext uri="{FF2B5EF4-FFF2-40B4-BE49-F238E27FC236}">
                <a16:creationId xmlns:a16="http://schemas.microsoft.com/office/drawing/2014/main" id="{CA0D3107-13D6-4BC7-A3F4-31BD07DD3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47825"/>
            <a:ext cx="8382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Сезонная декомпозиция</a:t>
            </a:r>
            <a:endParaRPr lang="ru-RU" altLang="ru-RU"/>
          </a:p>
        </p:txBody>
      </p:sp>
      <p:sp>
        <p:nvSpPr>
          <p:cNvPr id="262150" name="Rectangle 6">
            <a:extLst>
              <a:ext uri="{FF2B5EF4-FFF2-40B4-BE49-F238E27FC236}">
                <a16:creationId xmlns:a16="http://schemas.microsoft.com/office/drawing/2014/main" id="{E1A8BD49-A3D8-4F07-A18F-E16399F6D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5867400"/>
            <a:ext cx="8466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Цель: Разложить ряд на составляющую тренда, сезонную</a:t>
            </a:r>
            <a:b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компоненту и оставшуюся нерегулярную составляющую</a:t>
            </a:r>
          </a:p>
        </p:txBody>
      </p:sp>
      <p:pic>
        <p:nvPicPr>
          <p:cNvPr id="262154" name="Picture 10">
            <a:extLst>
              <a:ext uri="{FF2B5EF4-FFF2-40B4-BE49-F238E27FC236}">
                <a16:creationId xmlns:a16="http://schemas.microsoft.com/office/drawing/2014/main" id="{13D1AD31-6E83-4832-A171-B990A5164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581400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157" name="Picture 13">
            <a:extLst>
              <a:ext uri="{FF2B5EF4-FFF2-40B4-BE49-F238E27FC236}">
                <a16:creationId xmlns:a16="http://schemas.microsoft.com/office/drawing/2014/main" id="{DF5CFD46-A0A8-4052-899D-300FF825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0938"/>
            <a:ext cx="4419600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155" name="Picture 11">
            <a:extLst>
              <a:ext uri="{FF2B5EF4-FFF2-40B4-BE49-F238E27FC236}">
                <a16:creationId xmlns:a16="http://schemas.microsoft.com/office/drawing/2014/main" id="{E7F308F8-E391-4994-95DA-4D80841FA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40386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158" name="AutoShape 14">
            <a:extLst>
              <a:ext uri="{FF2B5EF4-FFF2-40B4-BE49-F238E27FC236}">
                <a16:creationId xmlns:a16="http://schemas.microsoft.com/office/drawing/2014/main" id="{557C00FF-4951-4FC2-9FF2-17B3A742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622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62156" name="Picture 12">
            <a:extLst>
              <a:ext uri="{FF2B5EF4-FFF2-40B4-BE49-F238E27FC236}">
                <a16:creationId xmlns:a16="http://schemas.microsoft.com/office/drawing/2014/main" id="{DB0F9A83-8B8A-4DFD-A537-82C57109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376738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159" name="AutoShape 15">
            <a:extLst>
              <a:ext uri="{FF2B5EF4-FFF2-40B4-BE49-F238E27FC236}">
                <a16:creationId xmlns:a16="http://schemas.microsoft.com/office/drawing/2014/main" id="{B5A07173-95AA-4E86-ACB7-88432BC6A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5814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2160" name="AutoShape 16">
            <a:extLst>
              <a:ext uri="{FF2B5EF4-FFF2-40B4-BE49-F238E27FC236}">
                <a16:creationId xmlns:a16="http://schemas.microsoft.com/office/drawing/2014/main" id="{D367D1AA-EE69-420A-B923-402DF49D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7244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2161" name="Text Box 17">
            <a:extLst>
              <a:ext uri="{FF2B5EF4-FFF2-40B4-BE49-F238E27FC236}">
                <a16:creationId xmlns:a16="http://schemas.microsoft.com/office/drawing/2014/main" id="{570B29A7-0402-47CC-BC7F-6ED3F5C24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1336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CC3300"/>
                </a:solidFill>
                <a:latin typeface="Arial" panose="020B0604020202020204" pitchFamily="34" charset="0"/>
              </a:rPr>
              <a:t>ТРЕНД-ЦИКЛ</a:t>
            </a:r>
          </a:p>
        </p:txBody>
      </p:sp>
      <p:sp>
        <p:nvSpPr>
          <p:cNvPr id="262162" name="Text Box 18">
            <a:extLst>
              <a:ext uri="{FF2B5EF4-FFF2-40B4-BE49-F238E27FC236}">
                <a16:creationId xmlns:a16="http://schemas.microsoft.com/office/drawing/2014/main" id="{47641232-3D88-48EE-8521-198BA730D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CC3300"/>
                </a:solidFill>
                <a:latin typeface="Arial" panose="020B0604020202020204" pitchFamily="34" charset="0"/>
              </a:rPr>
              <a:t>СЕЗОННОСТЬ</a:t>
            </a:r>
          </a:p>
        </p:txBody>
      </p:sp>
      <p:sp>
        <p:nvSpPr>
          <p:cNvPr id="262163" name="Text Box 19">
            <a:extLst>
              <a:ext uri="{FF2B5EF4-FFF2-40B4-BE49-F238E27FC236}">
                <a16:creationId xmlns:a16="http://schemas.microsoft.com/office/drawing/2014/main" id="{C03AB0AA-E307-47B6-A272-4AF6C5311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4958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CC3300"/>
                </a:solidFill>
                <a:latin typeface="Arial" panose="020B0604020202020204" pitchFamily="34" charset="0"/>
              </a:rPr>
              <a:t>БЕЛЫЙ ШУМ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61" grpId="0" autoUpdateAnimBg="0"/>
      <p:bldP spid="262162" grpId="0" autoUpdateAnimBg="0"/>
      <p:bldP spid="262163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>
            <a:extLst>
              <a:ext uri="{FF2B5EF4-FFF2-40B4-BE49-F238E27FC236}">
                <a16:creationId xmlns:a16="http://schemas.microsoft.com/office/drawing/2014/main" id="{105514F2-9A93-4957-B005-35F816B1B60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5" name="Rectangle 3">
            <a:extLst>
              <a:ext uri="{FF2B5EF4-FFF2-40B4-BE49-F238E27FC236}">
                <a16:creationId xmlns:a16="http://schemas.microsoft.com/office/drawing/2014/main" id="{FC464B91-0572-4851-8F09-4C71C4A6A2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7086600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Временные ряды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64196" name="Picture 4">
            <a:extLst>
              <a:ext uri="{FF2B5EF4-FFF2-40B4-BE49-F238E27FC236}">
                <a16:creationId xmlns:a16="http://schemas.microsoft.com/office/drawing/2014/main" id="{9225FDDD-2C9B-4C61-ABDC-5629DBBF2E4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7" name="Text Box 5">
            <a:extLst>
              <a:ext uri="{FF2B5EF4-FFF2-40B4-BE49-F238E27FC236}">
                <a16:creationId xmlns:a16="http://schemas.microsoft.com/office/drawing/2014/main" id="{F4AA4D26-B514-4A34-87C5-8993AC9F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47825"/>
            <a:ext cx="8382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АРПСС (</a:t>
            </a:r>
            <a:r>
              <a:rPr lang="en-US" altLang="ru-RU" sz="2800">
                <a:solidFill>
                  <a:schemeClr val="bg1"/>
                </a:solidFill>
                <a:latin typeface="Arial" panose="020B0604020202020204" pitchFamily="34" charset="0"/>
              </a:rPr>
              <a:t>ARIMA) </a:t>
            </a: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модель Бокса-Дженкенса</a:t>
            </a:r>
            <a:endParaRPr lang="ru-RU" altLang="ru-RU"/>
          </a:p>
        </p:txBody>
      </p:sp>
      <p:sp>
        <p:nvSpPr>
          <p:cNvPr id="264198" name="Rectangle 6">
            <a:extLst>
              <a:ext uri="{FF2B5EF4-FFF2-40B4-BE49-F238E27FC236}">
                <a16:creationId xmlns:a16="http://schemas.microsoft.com/office/drawing/2014/main" id="{8A175713-4A94-4E32-B4EF-FBFBABA69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91200"/>
            <a:ext cx="8180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Цель: Построение нелинейной модели поведения ряда,</a:t>
            </a:r>
            <a:b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хорошо описывающей процесс.</a:t>
            </a:r>
          </a:p>
        </p:txBody>
      </p:sp>
      <p:pic>
        <p:nvPicPr>
          <p:cNvPr id="264202" name="Picture 10">
            <a:extLst>
              <a:ext uri="{FF2B5EF4-FFF2-40B4-BE49-F238E27FC236}">
                <a16:creationId xmlns:a16="http://schemas.microsoft.com/office/drawing/2014/main" id="{51039997-00ED-4CF6-943D-0B3645147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47244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>
            <a:extLst>
              <a:ext uri="{FF2B5EF4-FFF2-40B4-BE49-F238E27FC236}">
                <a16:creationId xmlns:a16="http://schemas.microsoft.com/office/drawing/2014/main" id="{B96D6B46-00A2-4742-A31F-47F4E7BD268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3" name="Rectangle 3">
            <a:extLst>
              <a:ext uri="{FF2B5EF4-FFF2-40B4-BE49-F238E27FC236}">
                <a16:creationId xmlns:a16="http://schemas.microsoft.com/office/drawing/2014/main" id="{C36A74D1-9C6C-439B-90F8-E71CAA4A93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7086600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Временные ряды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66244" name="Picture 4">
            <a:extLst>
              <a:ext uri="{FF2B5EF4-FFF2-40B4-BE49-F238E27FC236}">
                <a16:creationId xmlns:a16="http://schemas.microsoft.com/office/drawing/2014/main" id="{590C490B-D4B8-458F-9037-1A45F0E02A9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5" name="Text Box 5">
            <a:extLst>
              <a:ext uri="{FF2B5EF4-FFF2-40B4-BE49-F238E27FC236}">
                <a16:creationId xmlns:a16="http://schemas.microsoft.com/office/drawing/2014/main" id="{D8767A06-3D70-4584-820C-7110BDE01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47825"/>
            <a:ext cx="83820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Анализ распределенных лагов </a:t>
            </a:r>
            <a:r>
              <a:rPr lang="ru-RU" altLang="ru-RU" sz="2800">
                <a:solidFill>
                  <a:srgbClr val="99CCFF"/>
                </a:solidFill>
                <a:latin typeface="Arial" panose="020B0604020202020204" pitchFamily="34" charset="0"/>
              </a:rPr>
              <a:t>(специальный метод оценки запаздывающей зависимости между рядами)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ru-RU" sz="2800">
                <a:solidFill>
                  <a:schemeClr val="bg1"/>
                </a:solidFill>
                <a:latin typeface="Arial" panose="020B0604020202020204" pitchFamily="34" charset="0"/>
              </a:rPr>
              <a:t>ARIMA </a:t>
            </a: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с интервенциями </a:t>
            </a:r>
            <a:r>
              <a:rPr lang="ru-RU" altLang="ru-RU" sz="2800">
                <a:solidFill>
                  <a:srgbClr val="99CCFF"/>
                </a:solidFill>
                <a:latin typeface="Arial" panose="020B0604020202020204" pitchFamily="34" charset="0"/>
              </a:rPr>
              <a:t>(позволяет учитывать воздействие дополнительных переменных)</a:t>
            </a:r>
            <a:endParaRPr lang="ru-RU" altLang="ru-RU" sz="2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Модель </a:t>
            </a:r>
            <a:r>
              <a:rPr lang="en-US" altLang="ru-RU" sz="2800">
                <a:solidFill>
                  <a:schemeClr val="bg1"/>
                </a:solidFill>
                <a:latin typeface="Arial" panose="020B0604020202020204" pitchFamily="34" charset="0"/>
              </a:rPr>
              <a:t>Census II </a:t>
            </a:r>
            <a:r>
              <a:rPr lang="en-US" altLang="ru-RU" sz="2800">
                <a:solidFill>
                  <a:srgbClr val="99CCFF"/>
                </a:solidFill>
                <a:latin typeface="Arial" panose="020B0604020202020204" pitchFamily="34" charset="0"/>
              </a:rPr>
              <a:t>(эмпирически доказавшая свою работоспособность модификация сезонной декомпозиции с поправкой на число рабочих дней и присутствие выбросов)</a:t>
            </a:r>
            <a:endParaRPr lang="ru-RU" altLang="ru-RU" sz="2800">
              <a:solidFill>
                <a:srgbClr val="99CCFF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>
            <a:extLst>
              <a:ext uri="{FF2B5EF4-FFF2-40B4-BE49-F238E27FC236}">
                <a16:creationId xmlns:a16="http://schemas.microsoft.com/office/drawing/2014/main" id="{55A89B9C-AE9B-4AF7-A931-BC1B1040AE4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1" name="Rectangle 3">
            <a:extLst>
              <a:ext uri="{FF2B5EF4-FFF2-40B4-BE49-F238E27FC236}">
                <a16:creationId xmlns:a16="http://schemas.microsoft.com/office/drawing/2014/main" id="{9BC158CE-75CA-418A-9F2C-A385461D17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7086600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Основные методы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58052" name="Picture 4">
            <a:extLst>
              <a:ext uri="{FF2B5EF4-FFF2-40B4-BE49-F238E27FC236}">
                <a16:creationId xmlns:a16="http://schemas.microsoft.com/office/drawing/2014/main" id="{470EF882-3C47-4FDD-A1D9-E51D1781B64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3" name="Text Box 5">
            <a:extLst>
              <a:ext uri="{FF2B5EF4-FFF2-40B4-BE49-F238E27FC236}">
                <a16:creationId xmlns:a16="http://schemas.microsoft.com/office/drawing/2014/main" id="{20EA0A06-FA50-4B4E-B067-DB314CF40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1200"/>
            <a:ext cx="79248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Прогнозирование временных рядов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Деревья классификации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Регрессионный анализ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Кластерный анализ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Другие методы …</a:t>
            </a:r>
          </a:p>
        </p:txBody>
      </p:sp>
      <p:sp>
        <p:nvSpPr>
          <p:cNvPr id="258054" name="Rectangle 6">
            <a:extLst>
              <a:ext uri="{FF2B5EF4-FFF2-40B4-BE49-F238E27FC236}">
                <a16:creationId xmlns:a16="http://schemas.microsoft.com/office/drawing/2014/main" id="{C57E8C12-74BB-4210-AF6A-D613F84EE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446338"/>
            <a:ext cx="3854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 Деревья классификации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6220561-BF54-4890-9162-D9A04BA0C2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AAE51-8536-43EB-A792-26EA0A5E7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A416B6-982E-4B0A-B7BC-FC1A31A3934D}"/>
              </a:ext>
            </a:extLst>
          </p:cNvPr>
          <p:cNvSpPr txBox="1"/>
          <p:nvPr/>
        </p:nvSpPr>
        <p:spPr>
          <a:xfrm>
            <a:off x="179512" y="3326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Преимущества использования 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STATISTICA</a:t>
            </a:r>
            <a:endParaRPr lang="ru-RU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24535-0A6B-42DC-AA24-9D72D216829C}"/>
              </a:ext>
            </a:extLst>
          </p:cNvPr>
          <p:cNvSpPr txBox="1"/>
          <p:nvPr/>
        </p:nvSpPr>
        <p:spPr>
          <a:xfrm>
            <a:off x="156412" y="1213940"/>
            <a:ext cx="87360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Широкие возможности интеграции и совместимости, простой импорт/экспорт данных, легкий доступ к базам данных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С 2008 года </a:t>
            </a:r>
            <a:r>
              <a:rPr lang="en-US" dirty="0" err="1">
                <a:solidFill>
                  <a:schemeClr val="bg1"/>
                </a:solidFill>
              </a:rPr>
              <a:t>StatSoft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является золотым партнером </a:t>
            </a:r>
            <a:r>
              <a:rPr lang="en-US" dirty="0">
                <a:solidFill>
                  <a:schemeClr val="bg1"/>
                </a:solidFill>
              </a:rPr>
              <a:t>Microsoft (Microsoft Gold Partnership). STATISTICA </a:t>
            </a:r>
            <a:r>
              <a:rPr lang="ru-RU" dirty="0">
                <a:solidFill>
                  <a:schemeClr val="bg1"/>
                </a:solidFill>
              </a:rPr>
              <a:t>полностью соответствует стандартам </a:t>
            </a:r>
            <a:r>
              <a:rPr lang="en-US" dirty="0">
                <a:solidFill>
                  <a:schemeClr val="bg1"/>
                </a:solidFill>
              </a:rPr>
              <a:t>Microsoft, </a:t>
            </a:r>
            <a:r>
              <a:rPr lang="ru-RU" dirty="0">
                <a:solidFill>
                  <a:schemeClr val="bg1"/>
                </a:solidFill>
              </a:rPr>
              <a:t>включая </a:t>
            </a:r>
            <a:r>
              <a:rPr lang="en-US" dirty="0">
                <a:solidFill>
                  <a:schemeClr val="bg1"/>
                </a:solidFill>
              </a:rPr>
              <a:t>OLE DB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en-US" dirty="0">
                <a:solidFill>
                  <a:schemeClr val="bg1"/>
                </a:solidFill>
              </a:rPr>
              <a:t>DDE. </a:t>
            </a:r>
            <a:r>
              <a:rPr lang="ru-RU" dirty="0">
                <a:solidFill>
                  <a:schemeClr val="bg1"/>
                </a:solidFill>
              </a:rPr>
              <a:t>Это позволяет:</a:t>
            </a:r>
          </a:p>
          <a:p>
            <a:pPr indent="-171450" algn="just">
              <a:buFont typeface="Wingdings" panose="05000000000000000000" pitchFamily="2" charset="2"/>
              <a:buChar char="q"/>
            </a:pPr>
            <a:endParaRPr lang="ru-RU" sz="800" dirty="0">
              <a:solidFill>
                <a:schemeClr val="bg1"/>
              </a:solidFill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интегрировать новые модули в существующие системы;</a:t>
            </a:r>
          </a:p>
          <a:p>
            <a:pPr indent="-171450" algn="just">
              <a:buFont typeface="Wingdings" panose="05000000000000000000" pitchFamily="2" charset="2"/>
              <a:buChar char="q"/>
            </a:pPr>
            <a:endParaRPr lang="ru-RU" sz="800" dirty="0">
              <a:solidFill>
                <a:schemeClr val="bg1"/>
              </a:solidFill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строить на основе STATISTICA интеллектуальную систему принятия решений, используя процедуры STATISTICA как готовые элементы.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873903B-84B2-440C-8A7F-FD3C7A447AF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49320"/>
            <a:ext cx="6191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22" name="Picture 2" descr="Открытие файла">
            <a:extLst>
              <a:ext uri="{FF2B5EF4-FFF2-40B4-BE49-F238E27FC236}">
                <a16:creationId xmlns:a16="http://schemas.microsoft.com/office/drawing/2014/main" id="{FD5BFF32-8CC1-4D04-9E01-6D0923635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13152"/>
            <a:ext cx="31051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4" name="Picture 4" descr="Окно Открыть файл Excel ">
            <a:extLst>
              <a:ext uri="{FF2B5EF4-FFF2-40B4-BE49-F238E27FC236}">
                <a16:creationId xmlns:a16="http://schemas.microsoft.com/office/drawing/2014/main" id="{6817AB71-A1BF-4070-A3BF-32A56784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49432"/>
            <a:ext cx="2950242" cy="19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1482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>
            <a:extLst>
              <a:ext uri="{FF2B5EF4-FFF2-40B4-BE49-F238E27FC236}">
                <a16:creationId xmlns:a16="http://schemas.microsoft.com/office/drawing/2014/main" id="{DF34F00C-7694-483A-AAB4-FFA66782527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19" name="Rectangle 3">
            <a:extLst>
              <a:ext uri="{FF2B5EF4-FFF2-40B4-BE49-F238E27FC236}">
                <a16:creationId xmlns:a16="http://schemas.microsoft.com/office/drawing/2014/main" id="{0167E178-51C9-4894-A230-D9B5487849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7086600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Деревья классификации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39620" name="Picture 4">
            <a:extLst>
              <a:ext uri="{FF2B5EF4-FFF2-40B4-BE49-F238E27FC236}">
                <a16:creationId xmlns:a16="http://schemas.microsoft.com/office/drawing/2014/main" id="{47E29A16-754B-4FA8-82FC-871A5BC68E1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22" name="Text Box 6">
            <a:extLst>
              <a:ext uri="{FF2B5EF4-FFF2-40B4-BE49-F238E27FC236}">
                <a16:creationId xmlns:a16="http://schemas.microsoft.com/office/drawing/2014/main" id="{87B23C07-57A8-49F2-B7FA-1D9984607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47825"/>
            <a:ext cx="8382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Classification Trees (Decision Trees)</a:t>
            </a:r>
            <a:endParaRPr lang="ru-RU" altLang="ru-RU"/>
          </a:p>
        </p:txBody>
      </p:sp>
      <p:sp>
        <p:nvSpPr>
          <p:cNvPr id="239623" name="Rectangle 7">
            <a:extLst>
              <a:ext uri="{FF2B5EF4-FFF2-40B4-BE49-F238E27FC236}">
                <a16:creationId xmlns:a16="http://schemas.microsoft.com/office/drawing/2014/main" id="{83A55C83-BAAD-48E0-966F-449D5C8AE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91200"/>
            <a:ext cx="8324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Цель: Построение бинарного дерева для классификации</a:t>
            </a:r>
            <a:b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новых наблюдений на основе накопленного опыта.</a:t>
            </a:r>
          </a:p>
        </p:txBody>
      </p:sp>
      <p:pic>
        <p:nvPicPr>
          <p:cNvPr id="239624" name="Picture 8">
            <a:extLst>
              <a:ext uri="{FF2B5EF4-FFF2-40B4-BE49-F238E27FC236}">
                <a16:creationId xmlns:a16="http://schemas.microsoft.com/office/drawing/2014/main" id="{58AB8326-5EB2-40BB-A0D1-C11860CA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47053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5" name="Picture 9">
            <a:extLst>
              <a:ext uri="{FF2B5EF4-FFF2-40B4-BE49-F238E27FC236}">
                <a16:creationId xmlns:a16="http://schemas.microsoft.com/office/drawing/2014/main" id="{4B84D072-9A1A-4F37-A5B9-1A92B9E8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276600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>
            <a:extLst>
              <a:ext uri="{FF2B5EF4-FFF2-40B4-BE49-F238E27FC236}">
                <a16:creationId xmlns:a16="http://schemas.microsoft.com/office/drawing/2014/main" id="{D02FD25A-8278-48A0-BC98-56A7412C8CA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291" name="Rectangle 3">
            <a:extLst>
              <a:ext uri="{FF2B5EF4-FFF2-40B4-BE49-F238E27FC236}">
                <a16:creationId xmlns:a16="http://schemas.microsoft.com/office/drawing/2014/main" id="{FB8DAB1D-21FF-4E49-8392-2AE72EBCF1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7086600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Основные методы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68292" name="Picture 4">
            <a:extLst>
              <a:ext uri="{FF2B5EF4-FFF2-40B4-BE49-F238E27FC236}">
                <a16:creationId xmlns:a16="http://schemas.microsoft.com/office/drawing/2014/main" id="{D177BB09-CFA6-427E-86D6-D4ECF71CDF8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293" name="Text Box 5">
            <a:extLst>
              <a:ext uri="{FF2B5EF4-FFF2-40B4-BE49-F238E27FC236}">
                <a16:creationId xmlns:a16="http://schemas.microsoft.com/office/drawing/2014/main" id="{602BDAFA-8845-4C57-907F-96523AC9A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1200"/>
            <a:ext cx="79248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Прогнозирование временных рядов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Деревья классификации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Регрессионный анализ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Кластерный анализ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Другие методы …</a:t>
            </a:r>
          </a:p>
        </p:txBody>
      </p:sp>
      <p:sp>
        <p:nvSpPr>
          <p:cNvPr id="268295" name="Rectangle 7">
            <a:extLst>
              <a:ext uri="{FF2B5EF4-FFF2-40B4-BE49-F238E27FC236}">
                <a16:creationId xmlns:a16="http://schemas.microsoft.com/office/drawing/2014/main" id="{9FC82976-333C-4D75-BAAB-9874427BF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935288"/>
            <a:ext cx="3648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 Регрессионный анализ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5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>
            <a:extLst>
              <a:ext uri="{FF2B5EF4-FFF2-40B4-BE49-F238E27FC236}">
                <a16:creationId xmlns:a16="http://schemas.microsoft.com/office/drawing/2014/main" id="{D80A8B69-3EC6-41FA-9A61-C2100031D79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67" name="Rectangle 3">
            <a:extLst>
              <a:ext uri="{FF2B5EF4-FFF2-40B4-BE49-F238E27FC236}">
                <a16:creationId xmlns:a16="http://schemas.microsoft.com/office/drawing/2014/main" id="{3777E052-5A55-4815-97C9-DDAC27F34E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7086600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Регрессионный анализ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41668" name="Picture 4">
            <a:extLst>
              <a:ext uri="{FF2B5EF4-FFF2-40B4-BE49-F238E27FC236}">
                <a16:creationId xmlns:a16="http://schemas.microsoft.com/office/drawing/2014/main" id="{1C2C170D-A1F1-4DA5-98BF-68710B9D1C0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70" name="Text Box 6">
            <a:extLst>
              <a:ext uri="{FF2B5EF4-FFF2-40B4-BE49-F238E27FC236}">
                <a16:creationId xmlns:a16="http://schemas.microsoft.com/office/drawing/2014/main" id="{755EEA1A-E845-40C0-918E-8C166F86E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47825"/>
            <a:ext cx="83820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Линейная регрессия </a:t>
            </a:r>
            <a:r>
              <a:rPr lang="ru-RU" altLang="ru-RU" sz="2800">
                <a:solidFill>
                  <a:srgbClr val="99CCFF"/>
                </a:solidFill>
                <a:latin typeface="Arial" panose="020B0604020202020204" pitchFamily="34" charset="0"/>
              </a:rPr>
              <a:t>(с поиском оптимального множества предикторов)</a:t>
            </a:r>
            <a:endParaRPr lang="ru-RU" altLang="ru-RU">
              <a:solidFill>
                <a:srgbClr val="99CCFF"/>
              </a:solidFill>
            </a:endParaRPr>
          </a:p>
        </p:txBody>
      </p:sp>
      <p:sp>
        <p:nvSpPr>
          <p:cNvPr id="241671" name="Rectangle 7">
            <a:extLst>
              <a:ext uri="{FF2B5EF4-FFF2-40B4-BE49-F238E27FC236}">
                <a16:creationId xmlns:a16="http://schemas.microsoft.com/office/drawing/2014/main" id="{542E3EDE-D27C-4B8D-B6E2-F5D12E641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91200"/>
            <a:ext cx="8474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Цель: Предсказание зависимой переменной как линейной</a:t>
            </a:r>
            <a:b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комбинации независимых.</a:t>
            </a:r>
          </a:p>
        </p:txBody>
      </p:sp>
      <p:pic>
        <p:nvPicPr>
          <p:cNvPr id="241672" name="Picture 8">
            <a:extLst>
              <a:ext uri="{FF2B5EF4-FFF2-40B4-BE49-F238E27FC236}">
                <a16:creationId xmlns:a16="http://schemas.microsoft.com/office/drawing/2014/main" id="{4132B503-E975-4576-BBFF-D866D754E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55888"/>
            <a:ext cx="4410075" cy="31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1673" name="Picture 9">
            <a:extLst>
              <a:ext uri="{FF2B5EF4-FFF2-40B4-BE49-F238E27FC236}">
                <a16:creationId xmlns:a16="http://schemas.microsoft.com/office/drawing/2014/main" id="{213AC4FA-6674-472B-85B8-1808DFFDC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676525"/>
            <a:ext cx="15398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74" name="AutoShape 10">
            <a:extLst>
              <a:ext uri="{FF2B5EF4-FFF2-40B4-BE49-F238E27FC236}">
                <a16:creationId xmlns:a16="http://schemas.microsoft.com/office/drawing/2014/main" id="{97947EA9-A662-4234-8ADA-E4DE5EB46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862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>
            <a:extLst>
              <a:ext uri="{FF2B5EF4-FFF2-40B4-BE49-F238E27FC236}">
                <a16:creationId xmlns:a16="http://schemas.microsoft.com/office/drawing/2014/main" id="{40FDD765-F74D-4BCC-A325-31F4930450A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87" name="Rectangle 3">
            <a:extLst>
              <a:ext uri="{FF2B5EF4-FFF2-40B4-BE49-F238E27FC236}">
                <a16:creationId xmlns:a16="http://schemas.microsoft.com/office/drawing/2014/main" id="{59EFAEE3-59C1-41FE-A23F-521EC93564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7086600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Регрессионный анализ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72388" name="Picture 4">
            <a:extLst>
              <a:ext uri="{FF2B5EF4-FFF2-40B4-BE49-F238E27FC236}">
                <a16:creationId xmlns:a16="http://schemas.microsoft.com/office/drawing/2014/main" id="{35022751-75B7-4415-BB0E-F7C9558043C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89" name="Text Box 5">
            <a:extLst>
              <a:ext uri="{FF2B5EF4-FFF2-40B4-BE49-F238E27FC236}">
                <a16:creationId xmlns:a16="http://schemas.microsoft.com/office/drawing/2014/main" id="{1E3926B1-084B-4565-AFC1-E3D68B3E5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47825"/>
            <a:ext cx="441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Нелинейная регрессия</a:t>
            </a:r>
            <a:endParaRPr lang="ru-RU" altLang="ru-RU">
              <a:solidFill>
                <a:srgbClr val="99CCFF"/>
              </a:solidFill>
            </a:endParaRPr>
          </a:p>
        </p:txBody>
      </p:sp>
      <p:sp>
        <p:nvSpPr>
          <p:cNvPr id="272390" name="Rectangle 6">
            <a:extLst>
              <a:ext uri="{FF2B5EF4-FFF2-40B4-BE49-F238E27FC236}">
                <a16:creationId xmlns:a16="http://schemas.microsoft.com/office/drawing/2014/main" id="{3A829148-2AF3-4A4F-B3E7-2DFA291F4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91200"/>
            <a:ext cx="7026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Цель: Предсказание зависимой переменной как</a:t>
            </a:r>
            <a:b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нелинейной комбинации независимых.</a:t>
            </a:r>
          </a:p>
        </p:txBody>
      </p:sp>
      <p:sp>
        <p:nvSpPr>
          <p:cNvPr id="272393" name="AutoShape 9">
            <a:extLst>
              <a:ext uri="{FF2B5EF4-FFF2-40B4-BE49-F238E27FC236}">
                <a16:creationId xmlns:a16="http://schemas.microsoft.com/office/drawing/2014/main" id="{F6C415E7-0E55-4B9D-827C-FE0A7FB48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862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2394" name="Picture 10">
            <a:extLst>
              <a:ext uri="{FF2B5EF4-FFF2-40B4-BE49-F238E27FC236}">
                <a16:creationId xmlns:a16="http://schemas.microsoft.com/office/drawing/2014/main" id="{82BF7C70-7A91-4B50-9B21-4F65BAEA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16637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95" name="Picture 11">
            <a:extLst>
              <a:ext uri="{FF2B5EF4-FFF2-40B4-BE49-F238E27FC236}">
                <a16:creationId xmlns:a16="http://schemas.microsoft.com/office/drawing/2014/main" id="{7B2CBE3E-93F2-4EAF-BCD1-839048E4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63813"/>
            <a:ext cx="4419600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>
            <a:extLst>
              <a:ext uri="{FF2B5EF4-FFF2-40B4-BE49-F238E27FC236}">
                <a16:creationId xmlns:a16="http://schemas.microsoft.com/office/drawing/2014/main" id="{483EDA6A-7F53-4AF0-940F-453DBB5C77D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39" name="Rectangle 3">
            <a:extLst>
              <a:ext uri="{FF2B5EF4-FFF2-40B4-BE49-F238E27FC236}">
                <a16:creationId xmlns:a16="http://schemas.microsoft.com/office/drawing/2014/main" id="{10A0A37F-BA65-457B-9CCC-0168AEF392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7086600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Основные методы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70340" name="Picture 4">
            <a:extLst>
              <a:ext uri="{FF2B5EF4-FFF2-40B4-BE49-F238E27FC236}">
                <a16:creationId xmlns:a16="http://schemas.microsoft.com/office/drawing/2014/main" id="{2BAF3C1D-24B1-41A1-B8FD-B573FBE4424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41" name="Text Box 5">
            <a:extLst>
              <a:ext uri="{FF2B5EF4-FFF2-40B4-BE49-F238E27FC236}">
                <a16:creationId xmlns:a16="http://schemas.microsoft.com/office/drawing/2014/main" id="{01F6435D-8B5B-496E-8528-637A193E9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1200"/>
            <a:ext cx="79248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Прогнозирование временных рядов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Деревья классификации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Регрессионный анализ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Кластерный анализ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rgbClr val="99CCFF"/>
                </a:solidFill>
                <a:latin typeface="Arial" panose="020B0604020202020204" pitchFamily="34" charset="0"/>
              </a:rPr>
              <a:t> Другие методы …</a:t>
            </a:r>
          </a:p>
        </p:txBody>
      </p:sp>
      <p:sp>
        <p:nvSpPr>
          <p:cNvPr id="270343" name="Rectangle 7">
            <a:extLst>
              <a:ext uri="{FF2B5EF4-FFF2-40B4-BE49-F238E27FC236}">
                <a16:creationId xmlns:a16="http://schemas.microsoft.com/office/drawing/2014/main" id="{5B6A5536-2493-4031-85F6-269A8732F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403600"/>
            <a:ext cx="3168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 Кластерный анализ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3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>
            <a:extLst>
              <a:ext uri="{FF2B5EF4-FFF2-40B4-BE49-F238E27FC236}">
                <a16:creationId xmlns:a16="http://schemas.microsoft.com/office/drawing/2014/main" id="{350044D7-A73F-4535-90EF-D5B9DB86103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3715" name="Rectangle 3">
            <a:extLst>
              <a:ext uri="{FF2B5EF4-FFF2-40B4-BE49-F238E27FC236}">
                <a16:creationId xmlns:a16="http://schemas.microsoft.com/office/drawing/2014/main" id="{A3CC9B3C-1DF8-48D0-8198-A0556CA782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6003925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Кластерный анализ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43716" name="Picture 4">
            <a:extLst>
              <a:ext uri="{FF2B5EF4-FFF2-40B4-BE49-F238E27FC236}">
                <a16:creationId xmlns:a16="http://schemas.microsoft.com/office/drawing/2014/main" id="{82CF8D1B-7CAC-4069-AE55-638FB6F0EC1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3718" name="Text Box 6">
            <a:extLst>
              <a:ext uri="{FF2B5EF4-FFF2-40B4-BE49-F238E27FC236}">
                <a16:creationId xmlns:a16="http://schemas.microsoft.com/office/drawing/2014/main" id="{9765C771-34E5-4199-B76F-2E4DEADE6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47825"/>
            <a:ext cx="8382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Древовидная кластеризация</a:t>
            </a:r>
            <a:endParaRPr lang="ru-RU" altLang="ru-RU"/>
          </a:p>
        </p:txBody>
      </p:sp>
      <p:sp>
        <p:nvSpPr>
          <p:cNvPr id="243719" name="Rectangle 7">
            <a:extLst>
              <a:ext uri="{FF2B5EF4-FFF2-40B4-BE49-F238E27FC236}">
                <a16:creationId xmlns:a16="http://schemas.microsoft.com/office/drawing/2014/main" id="{7B7ADA1A-01B7-4175-B8EF-AFF0198FF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91200"/>
            <a:ext cx="7540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Цель: Построение бинарного дерева объединений</a:t>
            </a:r>
            <a:b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объектов и групп с наиболее близкими свойствами.</a:t>
            </a:r>
          </a:p>
        </p:txBody>
      </p:sp>
      <p:pic>
        <p:nvPicPr>
          <p:cNvPr id="243720" name="Picture 8">
            <a:extLst>
              <a:ext uri="{FF2B5EF4-FFF2-40B4-BE49-F238E27FC236}">
                <a16:creationId xmlns:a16="http://schemas.microsoft.com/office/drawing/2014/main" id="{AAFD9AE9-13DB-44E6-B059-B3FB115A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833938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>
            <a:extLst>
              <a:ext uri="{FF2B5EF4-FFF2-40B4-BE49-F238E27FC236}">
                <a16:creationId xmlns:a16="http://schemas.microsoft.com/office/drawing/2014/main" id="{92E405DC-E678-4D08-A995-0DE419BB076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4435" name="Rectangle 3">
            <a:extLst>
              <a:ext uri="{FF2B5EF4-FFF2-40B4-BE49-F238E27FC236}">
                <a16:creationId xmlns:a16="http://schemas.microsoft.com/office/drawing/2014/main" id="{77F66A90-371C-4251-8DE2-E0D7ABA2BC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6003925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Кластерный анализ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74436" name="Picture 4">
            <a:extLst>
              <a:ext uri="{FF2B5EF4-FFF2-40B4-BE49-F238E27FC236}">
                <a16:creationId xmlns:a16="http://schemas.microsoft.com/office/drawing/2014/main" id="{A0E5D877-EDE1-4EDB-9C86-742ACF7E5AC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4437" name="Text Box 5">
            <a:extLst>
              <a:ext uri="{FF2B5EF4-FFF2-40B4-BE49-F238E27FC236}">
                <a16:creationId xmlns:a16="http://schemas.microsoft.com/office/drawing/2014/main" id="{1623AB52-CF12-4480-AAAB-9031155F1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47825"/>
            <a:ext cx="8382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K-средних</a:t>
            </a:r>
            <a:endParaRPr lang="ru-RU" altLang="ru-RU"/>
          </a:p>
        </p:txBody>
      </p:sp>
      <p:sp>
        <p:nvSpPr>
          <p:cNvPr id="274438" name="Rectangle 6">
            <a:extLst>
              <a:ext uri="{FF2B5EF4-FFF2-40B4-BE49-F238E27FC236}">
                <a16:creationId xmlns:a16="http://schemas.microsoft.com/office/drawing/2014/main" id="{DEB7DCBB-9649-48BE-82BA-9C5E33E08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91200"/>
            <a:ext cx="685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Цель: Разбиение наблюдаемых объектов на </a:t>
            </a:r>
            <a:r>
              <a:rPr lang="en-US" altLang="ru-RU">
                <a:solidFill>
                  <a:schemeClr val="bg1"/>
                </a:solidFill>
                <a:latin typeface="Arial" panose="020B0604020202020204" pitchFamily="34" charset="0"/>
              </a:rPr>
              <a:t>k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b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максимально различающихся групп.</a:t>
            </a:r>
          </a:p>
        </p:txBody>
      </p:sp>
      <p:pic>
        <p:nvPicPr>
          <p:cNvPr id="274440" name="Picture 8">
            <a:extLst>
              <a:ext uri="{FF2B5EF4-FFF2-40B4-BE49-F238E27FC236}">
                <a16:creationId xmlns:a16="http://schemas.microsoft.com/office/drawing/2014/main" id="{1932DDB9-68BF-439F-879D-5980439F5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286000"/>
            <a:ext cx="48863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>
            <a:extLst>
              <a:ext uri="{FF2B5EF4-FFF2-40B4-BE49-F238E27FC236}">
                <a16:creationId xmlns:a16="http://schemas.microsoft.com/office/drawing/2014/main" id="{52930C83-63FD-4F36-B151-E596D98791F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63" name="Rectangle 3">
            <a:extLst>
              <a:ext uri="{FF2B5EF4-FFF2-40B4-BE49-F238E27FC236}">
                <a16:creationId xmlns:a16="http://schemas.microsoft.com/office/drawing/2014/main" id="{49E5FC33-4AD6-44B1-B2A4-9A1000DDCF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0875" y="381000"/>
            <a:ext cx="7086600" cy="1447800"/>
          </a:xfrm>
          <a:noFill/>
          <a:ln/>
        </p:spPr>
        <p:txBody>
          <a:bodyPr anchor="ctr"/>
          <a:lstStyle/>
          <a:p>
            <a:pPr algn="l"/>
            <a:r>
              <a:rPr lang="ru-RU" altLang="ru-RU" sz="4400">
                <a:solidFill>
                  <a:schemeClr val="bg1"/>
                </a:solidFill>
                <a:latin typeface="Arial" panose="020B0604020202020204" pitchFamily="34" charset="0"/>
              </a:rPr>
              <a:t>Другие методы...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pic>
        <p:nvPicPr>
          <p:cNvPr id="245764" name="Picture 4">
            <a:extLst>
              <a:ext uri="{FF2B5EF4-FFF2-40B4-BE49-F238E27FC236}">
                <a16:creationId xmlns:a16="http://schemas.microsoft.com/office/drawing/2014/main" id="{B956EBD2-416F-448C-BB99-A2DF5DE0ED2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65" name="Text Box 5">
            <a:extLst>
              <a:ext uri="{FF2B5EF4-FFF2-40B4-BE49-F238E27FC236}">
                <a16:creationId xmlns:a16="http://schemas.microsoft.com/office/drawing/2014/main" id="{A6D763CF-8847-4C48-9046-9AE4EE4B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1200"/>
            <a:ext cx="79248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 Факторный анализ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 Дискриминантный анализ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 Дисперсионный анализ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 Многомерное шкалирование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 Моделирование структурными уравнениями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 Нейронные сети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>
            <a:extLst>
              <a:ext uri="{FF2B5EF4-FFF2-40B4-BE49-F238E27FC236}">
                <a16:creationId xmlns:a16="http://schemas.microsoft.com/office/drawing/2014/main" id="{A23CC138-8455-446D-BEC5-2A247AD8A99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1" name="Rectangle 3">
            <a:extLst>
              <a:ext uri="{FF2B5EF4-FFF2-40B4-BE49-F238E27FC236}">
                <a16:creationId xmlns:a16="http://schemas.microsoft.com/office/drawing/2014/main" id="{472C16F4-9BA1-41B7-B483-850CBCAA1F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133600"/>
            <a:ext cx="8458200" cy="1447800"/>
          </a:xfrm>
          <a:noFill/>
          <a:ln/>
        </p:spPr>
        <p:txBody>
          <a:bodyPr anchor="ctr"/>
          <a:lstStyle/>
          <a:p>
            <a:pPr algn="l"/>
            <a:r>
              <a:rPr lang="en-US" altLang="ru-RU" b="1" i="1">
                <a:solidFill>
                  <a:srgbClr val="99CCFF"/>
                </a:solidFill>
                <a:latin typeface="Arial" panose="020B0604020202020204" pitchFamily="34" charset="0"/>
              </a:rPr>
              <a:t>ПРИМЕР АНАЛИЗА</a:t>
            </a:r>
            <a:endParaRPr lang="en-US" altLang="ru-RU" sz="4000">
              <a:solidFill>
                <a:schemeClr val="bg1"/>
              </a:solidFill>
              <a:latin typeface="Helvetica Black" charset="0"/>
            </a:endParaRPr>
          </a:p>
        </p:txBody>
      </p:sp>
      <p:sp>
        <p:nvSpPr>
          <p:cNvPr id="206852" name="Rectangle 4">
            <a:extLst>
              <a:ext uri="{FF2B5EF4-FFF2-40B4-BE49-F238E27FC236}">
                <a16:creationId xmlns:a16="http://schemas.microsoft.com/office/drawing/2014/main" id="{7E684019-DA22-49F1-8603-CC45F20A5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278563"/>
            <a:ext cx="2743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>
                <a:solidFill>
                  <a:schemeClr val="bg1"/>
                </a:solidFill>
                <a:latin typeface="Arial" panose="020B0604020202020204" pitchFamily="34" charset="0"/>
              </a:rPr>
              <a:t>StatSoft</a:t>
            </a:r>
            <a:r>
              <a:rPr lang="en-US" altLang="ru-RU" baseline="75000">
                <a:solidFill>
                  <a:schemeClr val="bg1"/>
                </a:solidFill>
                <a:latin typeface="Arial" panose="020B0604020202020204" pitchFamily="34" charset="0"/>
              </a:rPr>
              <a:t>®</a:t>
            </a:r>
            <a:r>
              <a:rPr lang="en-US" altLang="ru-RU" sz="2800">
                <a:solidFill>
                  <a:schemeClr val="bg1"/>
                </a:solidFill>
                <a:latin typeface="Arial" panose="020B0604020202020204" pitchFamily="34" charset="0"/>
              </a:rPr>
              <a:t> Russia</a:t>
            </a:r>
            <a:endParaRPr lang="en-US" altLang="ru-RU" baseline="75000">
              <a:solidFill>
                <a:schemeClr val="bg1"/>
              </a:solidFill>
            </a:endParaRPr>
          </a:p>
        </p:txBody>
      </p:sp>
      <p:pic>
        <p:nvPicPr>
          <p:cNvPr id="206853" name="Picture 5">
            <a:extLst>
              <a:ext uri="{FF2B5EF4-FFF2-40B4-BE49-F238E27FC236}">
                <a16:creationId xmlns:a16="http://schemas.microsoft.com/office/drawing/2014/main" id="{3D492991-2688-4789-AE20-704D5BCA05C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5486400"/>
            <a:ext cx="6191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4" name="Text Box 6">
            <a:extLst>
              <a:ext uri="{FF2B5EF4-FFF2-40B4-BE49-F238E27FC236}">
                <a16:creationId xmlns:a16="http://schemas.microsoft.com/office/drawing/2014/main" id="{3CE389C4-3A72-43D0-9A05-35B24C921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5280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i="1">
                <a:solidFill>
                  <a:srgbClr val="99CCFF"/>
                </a:solidFill>
                <a:latin typeface="Arial" panose="020B0604020202020204" pitchFamily="34" charset="0"/>
              </a:rPr>
              <a:t>Сезонная корректировка</a:t>
            </a:r>
            <a:endParaRPr lang="en-US" altLang="ru-RU" i="1">
              <a:solidFill>
                <a:srgbClr val="99CCFF"/>
              </a:solidFill>
              <a:latin typeface="Arial" panose="020B0604020202020204" pitchFamily="34" charset="0"/>
            </a:endParaRPr>
          </a:p>
        </p:txBody>
      </p:sp>
      <p:sp>
        <p:nvSpPr>
          <p:cNvPr id="206855" name="Text Box 7">
            <a:extLst>
              <a:ext uri="{FF2B5EF4-FFF2-40B4-BE49-F238E27FC236}">
                <a16:creationId xmlns:a16="http://schemas.microsoft.com/office/drawing/2014/main" id="{9573831A-136E-4A86-801B-E0BA662C9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334000"/>
            <a:ext cx="2133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Боровиков Владимир</a:t>
            </a:r>
            <a:endParaRPr lang="ru-RU" altLang="ru-RU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>
            <a:extLst>
              <a:ext uri="{FF2B5EF4-FFF2-40B4-BE49-F238E27FC236}">
                <a16:creationId xmlns:a16="http://schemas.microsoft.com/office/drawing/2014/main" id="{DCC5B222-44F6-45EA-A345-82A87FA5FDE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5" name="Rectangle 3">
            <a:extLst>
              <a:ext uri="{FF2B5EF4-FFF2-40B4-BE49-F238E27FC236}">
                <a16:creationId xmlns:a16="http://schemas.microsoft.com/office/drawing/2014/main" id="{F9D5A7EB-FD00-43E4-808A-B8C0919CF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ru-RU" altLang="ru-RU" b="1">
                <a:solidFill>
                  <a:schemeClr val="bg1"/>
                </a:solidFill>
              </a:rPr>
              <a:t>Сезонная корректировка</a:t>
            </a:r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192516" name="Picture 4">
            <a:extLst>
              <a:ext uri="{FF2B5EF4-FFF2-40B4-BE49-F238E27FC236}">
                <a16:creationId xmlns:a16="http://schemas.microsoft.com/office/drawing/2014/main" id="{10764C68-30BD-4BFD-BFBA-22D9D2E0C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4006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7" name="AutoShape 5">
            <a:extLst>
              <a:ext uri="{FF2B5EF4-FFF2-40B4-BE49-F238E27FC236}">
                <a16:creationId xmlns:a16="http://schemas.microsoft.com/office/drawing/2014/main" id="{275CEC46-8C44-4E40-A2FD-9CD1DCB0F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286000"/>
            <a:ext cx="2133600" cy="106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Выбираем</a:t>
            </a:r>
            <a:b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анализ</a:t>
            </a:r>
            <a:endParaRPr lang="en-US" altLang="ru-RU">
              <a:latin typeface="Arial" panose="020B0604020202020204" pitchFamily="34" charset="0"/>
            </a:endParaRPr>
          </a:p>
        </p:txBody>
      </p:sp>
      <p:pic>
        <p:nvPicPr>
          <p:cNvPr id="192518" name="Picture 6">
            <a:extLst>
              <a:ext uri="{FF2B5EF4-FFF2-40B4-BE49-F238E27FC236}">
                <a16:creationId xmlns:a16="http://schemas.microsoft.com/office/drawing/2014/main" id="{221028BA-A1F1-4774-A5D9-A50DB56FC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905625" cy="14668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6220561-BF54-4890-9162-D9A04BA0C2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AAE51-8536-43EB-A792-26EA0A5E7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A416B6-982E-4B0A-B7BC-FC1A31A3934D}"/>
              </a:ext>
            </a:extLst>
          </p:cNvPr>
          <p:cNvSpPr txBox="1"/>
          <p:nvPr/>
        </p:nvSpPr>
        <p:spPr>
          <a:xfrm>
            <a:off x="179512" y="3326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Преимущества использования 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STATISTICA</a:t>
            </a:r>
            <a:endParaRPr lang="ru-RU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CD191-78D4-471A-B54D-1B3465108424}"/>
              </a:ext>
            </a:extLst>
          </p:cNvPr>
          <p:cNvSpPr txBox="1"/>
          <p:nvPr/>
        </p:nvSpPr>
        <p:spPr>
          <a:xfrm>
            <a:off x="156412" y="1213940"/>
            <a:ext cx="87360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Автоматизация любых процедур с помощью STATISTICA </a:t>
            </a:r>
            <a:r>
              <a:rPr lang="ru-RU" dirty="0" err="1">
                <a:solidFill>
                  <a:srgbClr val="FFFF00"/>
                </a:solidFill>
              </a:rPr>
              <a:t>Visual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Basic</a:t>
            </a:r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Полный COM ориентированный интерфейс среды STATISTICA </a:t>
            </a:r>
            <a:r>
              <a:rPr lang="ru-RU" dirty="0" err="1">
                <a:solidFill>
                  <a:schemeClr val="bg1"/>
                </a:solidFill>
              </a:rPr>
              <a:t>Visual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Basic</a:t>
            </a:r>
            <a:r>
              <a:rPr lang="ru-RU" dirty="0">
                <a:solidFill>
                  <a:schemeClr val="bg1"/>
                </a:solidFill>
              </a:rPr>
              <a:t> (SVB) для всех функций и процедур (более 14000 функций), автоматическая запись макросов позволяют создавать пользовательские приложения и надстройки над STATISTICA для автоматизации любых еженедельных или длительных процедур.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Доступ ко всем свойствам через объектную модель, мощный отладчик процедур, браузер функций и т.д. позволяют создавать необходимые приложения максимально быстро.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SVB интегрирован со множеством приложений (таких как MS </a:t>
            </a:r>
            <a:r>
              <a:rPr lang="ru-RU" dirty="0" err="1">
                <a:solidFill>
                  <a:schemeClr val="bg1"/>
                </a:solidFill>
              </a:rPr>
              <a:t>Excel</a:t>
            </a:r>
            <a:r>
              <a:rPr lang="ru-RU" dirty="0">
                <a:solidFill>
                  <a:schemeClr val="bg1"/>
                </a:solidFill>
              </a:rPr>
              <a:t>) и различными языками программирования (С++, </a:t>
            </a:r>
            <a:r>
              <a:rPr lang="ru-RU" dirty="0" err="1">
                <a:solidFill>
                  <a:schemeClr val="bg1"/>
                </a:solidFill>
              </a:rPr>
              <a:t>Java</a:t>
            </a:r>
            <a:r>
              <a:rPr lang="ru-RU" dirty="0">
                <a:solidFill>
                  <a:schemeClr val="bg1"/>
                </a:solidFill>
              </a:rPr>
              <a:t> и др.).</a:t>
            </a:r>
          </a:p>
        </p:txBody>
      </p:sp>
    </p:spTree>
    <p:extLst>
      <p:ext uri="{BB962C8B-B14F-4D97-AF65-F5344CB8AC3E}">
        <p14:creationId xmlns:p14="http://schemas.microsoft.com/office/powerpoint/2010/main" val="3425022243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>
            <a:extLst>
              <a:ext uri="{FF2B5EF4-FFF2-40B4-BE49-F238E27FC236}">
                <a16:creationId xmlns:a16="http://schemas.microsoft.com/office/drawing/2014/main" id="{5DB6FFD6-9908-483A-A1B6-761AACD349B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3" name="Rectangle 3">
            <a:extLst>
              <a:ext uri="{FF2B5EF4-FFF2-40B4-BE49-F238E27FC236}">
                <a16:creationId xmlns:a16="http://schemas.microsoft.com/office/drawing/2014/main" id="{82D5B96E-5462-441F-9901-3CF2BD9FD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ru-RU" altLang="ru-RU" b="1">
                <a:solidFill>
                  <a:schemeClr val="bg1"/>
                </a:solidFill>
              </a:rPr>
              <a:t>Сезонная корректировка</a:t>
            </a:r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194564" name="Picture 4">
            <a:extLst>
              <a:ext uri="{FF2B5EF4-FFF2-40B4-BE49-F238E27FC236}">
                <a16:creationId xmlns:a16="http://schemas.microsoft.com/office/drawing/2014/main" id="{D1B4F560-9056-4AEE-AE56-DFAB7BDA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3717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5" name="AutoShape 5">
            <a:extLst>
              <a:ext uri="{FF2B5EF4-FFF2-40B4-BE49-F238E27FC236}">
                <a16:creationId xmlns:a16="http://schemas.microsoft.com/office/drawing/2014/main" id="{E9023223-80A9-4E57-841C-4E350E40E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67000"/>
            <a:ext cx="2133600" cy="106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Выбираем</a:t>
            </a:r>
            <a:b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данные</a:t>
            </a:r>
            <a:endParaRPr lang="en-US" altLang="ru-RU">
              <a:latin typeface="Arial" panose="020B0604020202020204" pitchFamily="34" charset="0"/>
            </a:endParaRPr>
          </a:p>
        </p:txBody>
      </p:sp>
      <p:pic>
        <p:nvPicPr>
          <p:cNvPr id="194566" name="Picture 6">
            <a:extLst>
              <a:ext uri="{FF2B5EF4-FFF2-40B4-BE49-F238E27FC236}">
                <a16:creationId xmlns:a16="http://schemas.microsoft.com/office/drawing/2014/main" id="{3DEEDD30-A237-4C0C-8119-6706D996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752600"/>
            <a:ext cx="72009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>
            <a:extLst>
              <a:ext uri="{FF2B5EF4-FFF2-40B4-BE49-F238E27FC236}">
                <a16:creationId xmlns:a16="http://schemas.microsoft.com/office/drawing/2014/main" id="{42840598-A2E7-4965-ABCB-12E83B1AA3B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1" name="Rectangle 3">
            <a:extLst>
              <a:ext uri="{FF2B5EF4-FFF2-40B4-BE49-F238E27FC236}">
                <a16:creationId xmlns:a16="http://schemas.microsoft.com/office/drawing/2014/main" id="{1C8FCF84-4776-4568-9DDC-91C0EFD88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38200"/>
          </a:xfrm>
        </p:spPr>
        <p:txBody>
          <a:bodyPr/>
          <a:lstStyle/>
          <a:p>
            <a:r>
              <a:rPr lang="ru-RU" altLang="ru-RU" sz="3600" b="1">
                <a:solidFill>
                  <a:schemeClr val="bg1"/>
                </a:solidFill>
              </a:rPr>
              <a:t>Для нахождения периодичностей используем спектральный анализ</a:t>
            </a:r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196615" name="Picture 7">
            <a:extLst>
              <a:ext uri="{FF2B5EF4-FFF2-40B4-BE49-F238E27FC236}">
                <a16:creationId xmlns:a16="http://schemas.microsoft.com/office/drawing/2014/main" id="{78B3F1F9-CBAF-44CD-87FC-48D9D85A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59531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>
            <a:extLst>
              <a:ext uri="{FF2B5EF4-FFF2-40B4-BE49-F238E27FC236}">
                <a16:creationId xmlns:a16="http://schemas.microsoft.com/office/drawing/2014/main" id="{96961A94-4702-48C3-9A0C-AD809DB8F6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59" name="Rectangle 3">
            <a:extLst>
              <a:ext uri="{FF2B5EF4-FFF2-40B4-BE49-F238E27FC236}">
                <a16:creationId xmlns:a16="http://schemas.microsoft.com/office/drawing/2014/main" id="{D11BBBCC-F2A9-4DEA-9EB6-78CFC5B46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ru-RU" altLang="ru-RU" b="1">
                <a:solidFill>
                  <a:schemeClr val="bg1"/>
                </a:solidFill>
              </a:rPr>
              <a:t>Сезонная корректировка</a:t>
            </a:r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198660" name="Picture 4">
            <a:extLst>
              <a:ext uri="{FF2B5EF4-FFF2-40B4-BE49-F238E27FC236}">
                <a16:creationId xmlns:a16="http://schemas.microsoft.com/office/drawing/2014/main" id="{2635EE97-890F-4E12-8CB6-EC0E41C47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58674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661" name="Picture 5">
            <a:extLst>
              <a:ext uri="{FF2B5EF4-FFF2-40B4-BE49-F238E27FC236}">
                <a16:creationId xmlns:a16="http://schemas.microsoft.com/office/drawing/2014/main" id="{C7280DB5-58AA-4912-8F37-C60937A8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81300"/>
            <a:ext cx="58674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62" name="AutoShape 6">
            <a:extLst>
              <a:ext uri="{FF2B5EF4-FFF2-40B4-BE49-F238E27FC236}">
                <a16:creationId xmlns:a16="http://schemas.microsoft.com/office/drawing/2014/main" id="{D0CAC6AC-742D-41CE-B50F-0C0C71E5D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057400"/>
            <a:ext cx="2133600" cy="106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Период:</a:t>
            </a:r>
            <a:b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12 месяцев</a:t>
            </a:r>
            <a:endParaRPr lang="en-US" altLang="ru-RU">
              <a:latin typeface="Arial" panose="020B0604020202020204" pitchFamily="34" charset="0"/>
            </a:endParaRPr>
          </a:p>
        </p:txBody>
      </p:sp>
      <p:sp>
        <p:nvSpPr>
          <p:cNvPr id="198663" name="Line 7">
            <a:extLst>
              <a:ext uri="{FF2B5EF4-FFF2-40B4-BE49-F238E27FC236}">
                <a16:creationId xmlns:a16="http://schemas.microsoft.com/office/drawing/2014/main" id="{5DF93383-AE4A-44B8-8F60-335B1815C3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2133600"/>
            <a:ext cx="36576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64" name="Line 8">
            <a:extLst>
              <a:ext uri="{FF2B5EF4-FFF2-40B4-BE49-F238E27FC236}">
                <a16:creationId xmlns:a16="http://schemas.microsoft.com/office/drawing/2014/main" id="{7B84D161-F4DD-4B27-A851-E66EEECB8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124200"/>
            <a:ext cx="533400" cy="2438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65" name="AutoShape 9">
            <a:extLst>
              <a:ext uri="{FF2B5EF4-FFF2-40B4-BE49-F238E27FC236}">
                <a16:creationId xmlns:a16="http://schemas.microsoft.com/office/drawing/2014/main" id="{F563C187-D322-4B3F-9867-59121A2F9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19600"/>
            <a:ext cx="457200" cy="457200"/>
          </a:xfrm>
          <a:custGeom>
            <a:avLst/>
            <a:gdLst>
              <a:gd name="G0" fmla="+- 2363 0 0"/>
              <a:gd name="G1" fmla="+- 21600 0 2363"/>
              <a:gd name="G2" fmla="+- 21600 0 236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63" y="10800"/>
                </a:moveTo>
                <a:cubicBezTo>
                  <a:pt x="2363" y="15460"/>
                  <a:pt x="6140" y="19237"/>
                  <a:pt x="10800" y="19237"/>
                </a:cubicBezTo>
                <a:cubicBezTo>
                  <a:pt x="15460" y="19237"/>
                  <a:pt x="19237" y="15460"/>
                  <a:pt x="19237" y="10800"/>
                </a:cubicBezTo>
                <a:cubicBezTo>
                  <a:pt x="19237" y="6140"/>
                  <a:pt x="15460" y="2363"/>
                  <a:pt x="10800" y="2363"/>
                </a:cubicBezTo>
                <a:cubicBezTo>
                  <a:pt x="6140" y="2363"/>
                  <a:pt x="2363" y="6140"/>
                  <a:pt x="2363" y="1080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6767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>
            <a:extLst>
              <a:ext uri="{FF2B5EF4-FFF2-40B4-BE49-F238E27FC236}">
                <a16:creationId xmlns:a16="http://schemas.microsoft.com/office/drawing/2014/main" id="{20ED183C-1511-458D-A1E5-107D011C44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7" name="Rectangle 3">
            <a:extLst>
              <a:ext uri="{FF2B5EF4-FFF2-40B4-BE49-F238E27FC236}">
                <a16:creationId xmlns:a16="http://schemas.microsoft.com/office/drawing/2014/main" id="{D1560E43-157D-4045-B8E3-A5B5C9FE7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ru-RU" altLang="ru-RU" b="1">
                <a:solidFill>
                  <a:schemeClr val="bg1"/>
                </a:solidFill>
              </a:rPr>
              <a:t>Сезонная корректировка</a:t>
            </a:r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200708" name="Picture 4">
            <a:extLst>
              <a:ext uri="{FF2B5EF4-FFF2-40B4-BE49-F238E27FC236}">
                <a16:creationId xmlns:a16="http://schemas.microsoft.com/office/drawing/2014/main" id="{DAD22ABB-1D88-48E2-AE4B-BF680D54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52959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9" name="AutoShape 5">
            <a:extLst>
              <a:ext uri="{FF2B5EF4-FFF2-40B4-BE49-F238E27FC236}">
                <a16:creationId xmlns:a16="http://schemas.microsoft.com/office/drawing/2014/main" id="{686D1D86-2A50-4798-8CB0-690DC6C9A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219200"/>
            <a:ext cx="2133600" cy="106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Выбираем</a:t>
            </a:r>
            <a:b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модель</a:t>
            </a:r>
            <a:endParaRPr lang="en-US" altLang="ru-RU">
              <a:latin typeface="Arial" panose="020B0604020202020204" pitchFamily="34" charset="0"/>
            </a:endParaRPr>
          </a:p>
        </p:txBody>
      </p:sp>
      <p:pic>
        <p:nvPicPr>
          <p:cNvPr id="200710" name="Picture 6">
            <a:extLst>
              <a:ext uri="{FF2B5EF4-FFF2-40B4-BE49-F238E27FC236}">
                <a16:creationId xmlns:a16="http://schemas.microsoft.com/office/drawing/2014/main" id="{1EA4743C-367D-4594-B18B-FF90392E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89213"/>
            <a:ext cx="4552950" cy="367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11" name="Picture 7">
            <a:extLst>
              <a:ext uri="{FF2B5EF4-FFF2-40B4-BE49-F238E27FC236}">
                <a16:creationId xmlns:a16="http://schemas.microsoft.com/office/drawing/2014/main" id="{5743F18C-F2C6-4953-A14B-38A1B9146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590800"/>
            <a:ext cx="5829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>
            <a:extLst>
              <a:ext uri="{FF2B5EF4-FFF2-40B4-BE49-F238E27FC236}">
                <a16:creationId xmlns:a16="http://schemas.microsoft.com/office/drawing/2014/main" id="{C89A2584-2D3B-47BB-A073-913E4D8749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5" name="Rectangle 3">
            <a:extLst>
              <a:ext uri="{FF2B5EF4-FFF2-40B4-BE49-F238E27FC236}">
                <a16:creationId xmlns:a16="http://schemas.microsoft.com/office/drawing/2014/main" id="{23821A53-A81D-438F-8FA5-CB3D342DF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ru-RU" altLang="ru-RU" b="1">
                <a:solidFill>
                  <a:schemeClr val="bg1"/>
                </a:solidFill>
              </a:rPr>
              <a:t>Сезонная корректировка</a:t>
            </a:r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202756" name="Picture 4">
            <a:extLst>
              <a:ext uri="{FF2B5EF4-FFF2-40B4-BE49-F238E27FC236}">
                <a16:creationId xmlns:a16="http://schemas.microsoft.com/office/drawing/2014/main" id="{0793CD39-9EC7-4926-B25A-C6459FFA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62007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7" name="Picture 5">
            <a:extLst>
              <a:ext uri="{FF2B5EF4-FFF2-40B4-BE49-F238E27FC236}">
                <a16:creationId xmlns:a16="http://schemas.microsoft.com/office/drawing/2014/main" id="{7E309F37-66CA-4ABB-BF7D-ED79F93B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64770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8" name="AutoShape 6">
            <a:extLst>
              <a:ext uri="{FF2B5EF4-FFF2-40B4-BE49-F238E27FC236}">
                <a16:creationId xmlns:a16="http://schemas.microsoft.com/office/drawing/2014/main" id="{11C59932-B809-4587-91D8-1B3E5D465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29200"/>
            <a:ext cx="2133600" cy="106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Строим</a:t>
            </a:r>
            <a:b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прогноз</a:t>
            </a:r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6220561-BF54-4890-9162-D9A04BA0C2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AAE51-8536-43EB-A792-26EA0A5E7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A416B6-982E-4B0A-B7BC-FC1A31A3934D}"/>
              </a:ext>
            </a:extLst>
          </p:cNvPr>
          <p:cNvSpPr txBox="1"/>
          <p:nvPr/>
        </p:nvSpPr>
        <p:spPr>
          <a:xfrm>
            <a:off x="179512" y="3326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Преимущества использования 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STATISTICA</a:t>
            </a:r>
            <a:endParaRPr lang="ru-RU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02042-1FF3-43DE-A8A3-78B6D9EBA625}"/>
              </a:ext>
            </a:extLst>
          </p:cNvPr>
          <p:cNvSpPr txBox="1"/>
          <p:nvPr/>
        </p:nvSpPr>
        <p:spPr>
          <a:xfrm>
            <a:off x="156412" y="1213940"/>
            <a:ext cx="87360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Поддержка </a:t>
            </a:r>
            <a:r>
              <a:rPr lang="en-US" dirty="0">
                <a:solidFill>
                  <a:srgbClr val="FFFF00"/>
                </a:solidFill>
              </a:rPr>
              <a:t>Web-</a:t>
            </a:r>
            <a:r>
              <a:rPr lang="ru-RU" dirty="0">
                <a:solidFill>
                  <a:srgbClr val="FFFF00"/>
                </a:solidFill>
              </a:rPr>
              <a:t>технологий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Корпоративные версии STATISTICA полностью </a:t>
            </a:r>
            <a:r>
              <a:rPr lang="ru-RU" dirty="0" err="1">
                <a:solidFill>
                  <a:schemeClr val="bg1"/>
                </a:solidFill>
              </a:rPr>
              <a:t>web</a:t>
            </a:r>
            <a:r>
              <a:rPr lang="ru-RU" dirty="0">
                <a:solidFill>
                  <a:schemeClr val="bg1"/>
                </a:solidFill>
              </a:rPr>
              <a:t>-интегрированы: "ввод" и "вывод" данных через </a:t>
            </a:r>
            <a:r>
              <a:rPr lang="ru-RU" dirty="0" err="1">
                <a:solidFill>
                  <a:schemeClr val="bg1"/>
                </a:solidFill>
              </a:rPr>
              <a:t>Web</a:t>
            </a:r>
            <a:r>
              <a:rPr lang="ru-RU" dirty="0">
                <a:solidFill>
                  <a:schemeClr val="bg1"/>
                </a:solidFill>
              </a:rPr>
              <a:t>, направление результатов на </a:t>
            </a:r>
            <a:r>
              <a:rPr lang="ru-RU" dirty="0" err="1">
                <a:solidFill>
                  <a:schemeClr val="bg1"/>
                </a:solidFill>
              </a:rPr>
              <a:t>Web</a:t>
            </a:r>
            <a:r>
              <a:rPr lang="ru-RU" dirty="0">
                <a:solidFill>
                  <a:schemeClr val="bg1"/>
                </a:solidFill>
              </a:rPr>
              <a:t>-сервер, построение сложных автоматизированных систем, работающих с данными из внешних источников, проведение анализов и обновление содержания HTML-страниц на </a:t>
            </a:r>
            <a:r>
              <a:rPr lang="ru-RU" dirty="0" err="1">
                <a:solidFill>
                  <a:schemeClr val="bg1"/>
                </a:solidFill>
              </a:rPr>
              <a:t>Web</a:t>
            </a:r>
            <a:r>
              <a:rPr lang="ru-RU" dirty="0">
                <a:solidFill>
                  <a:schemeClr val="bg1"/>
                </a:solidFill>
              </a:rPr>
              <a:t>-сервере.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Возможность пакетной обработки данных. Использование многоуровневой архитектуры клиент-сервер.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611411-DB51-420E-B6A0-9C9E14C5DA16}"/>
              </a:ext>
            </a:extLst>
          </p:cNvPr>
          <p:cNvSpPr txBox="1"/>
          <p:nvPr/>
        </p:nvSpPr>
        <p:spPr>
          <a:xfrm>
            <a:off x="179512" y="4941168"/>
            <a:ext cx="8808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Пояснение: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Корпоративные продукты STATISTICA – это интегрированные многопользовательские системы, объединяющие в себе эффективный интерфейс для доступа к центральному многопользовательскому репозиторию данных, средства для совместной работы пользователей и мощный функционал статистического анализа данных, доступный в различных продуктах линейки STATISTICA.</a:t>
            </a:r>
          </a:p>
        </p:txBody>
      </p:sp>
    </p:spTree>
    <p:extLst>
      <p:ext uri="{BB962C8B-B14F-4D97-AF65-F5344CB8AC3E}">
        <p14:creationId xmlns:p14="http://schemas.microsoft.com/office/powerpoint/2010/main" val="35071563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6220561-BF54-4890-9162-D9A04BA0C2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AAE51-8536-43EB-A792-26EA0A5E7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A416B6-982E-4B0A-B7BC-FC1A31A3934D}"/>
              </a:ext>
            </a:extLst>
          </p:cNvPr>
          <p:cNvSpPr txBox="1"/>
          <p:nvPr/>
        </p:nvSpPr>
        <p:spPr>
          <a:xfrm>
            <a:off x="179512" y="3326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Преимущества использования 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STATISTICA</a:t>
            </a:r>
            <a:endParaRPr lang="ru-RU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A33C3-7B39-4A2D-941A-DA2CA07AE34D}"/>
              </a:ext>
            </a:extLst>
          </p:cNvPr>
          <p:cNvSpPr txBox="1"/>
          <p:nvPr/>
        </p:nvSpPr>
        <p:spPr>
          <a:xfrm>
            <a:off x="156412" y="1213940"/>
            <a:ext cx="8736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Наличие русифицированной версии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STATISTICA полностью переведена на русский язык, включая электронное справочное руководство и документацию. Информация содержит общие положения о статистическом анализе данных, подробно разобранные примеры проведения конкретного анализа.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301060" name="Picture 4" descr="Предпросмотр данных">
            <a:extLst>
              <a:ext uri="{FF2B5EF4-FFF2-40B4-BE49-F238E27FC236}">
                <a16:creationId xmlns:a16="http://schemas.microsoft.com/office/drawing/2014/main" id="{38EA00AB-3F4F-4364-993C-D6D7B258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1998"/>
            <a:ext cx="8614182" cy="27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695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ульс">
  <a:themeElements>
    <a:clrScheme name="Пульс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Пульс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Пульс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ульс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ульс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66FF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5707</TotalTime>
  <Words>1951</Words>
  <Application>Microsoft Office PowerPoint</Application>
  <PresentationFormat>Экран (4:3)</PresentationFormat>
  <Paragraphs>379</Paragraphs>
  <Slides>74</Slides>
  <Notes>66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74</vt:i4>
      </vt:variant>
    </vt:vector>
  </HeadingPairs>
  <TitlesOfParts>
    <vt:vector size="83" baseType="lpstr">
      <vt:lpstr>Arial</vt:lpstr>
      <vt:lpstr>Bookman Old Style</vt:lpstr>
      <vt:lpstr>Courier New</vt:lpstr>
      <vt:lpstr>Helvetica Black</vt:lpstr>
      <vt:lpstr>Tahoma</vt:lpstr>
      <vt:lpstr>Times New Roman</vt:lpstr>
      <vt:lpstr>Wingdings</vt:lpstr>
      <vt:lpstr>Blank Presentation.pot</vt:lpstr>
      <vt:lpstr>Пульс</vt:lpstr>
      <vt:lpstr>STATISTICA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методы</vt:lpstr>
      <vt:lpstr>Временные ряды</vt:lpstr>
      <vt:lpstr>Временные ряды</vt:lpstr>
      <vt:lpstr>Временные ряды</vt:lpstr>
      <vt:lpstr>Временные ряды</vt:lpstr>
      <vt:lpstr>Временные ряды</vt:lpstr>
      <vt:lpstr>Основные методы</vt:lpstr>
      <vt:lpstr>Деревья классификации</vt:lpstr>
      <vt:lpstr>Основные методы</vt:lpstr>
      <vt:lpstr>Регрессионный анализ</vt:lpstr>
      <vt:lpstr>Регрессионный анализ</vt:lpstr>
      <vt:lpstr>Основные методы</vt:lpstr>
      <vt:lpstr>Кластерный анализ</vt:lpstr>
      <vt:lpstr>Кластерный анализ</vt:lpstr>
      <vt:lpstr>Другие методы...</vt:lpstr>
      <vt:lpstr>ПРИМЕР АНАЛИЗА</vt:lpstr>
      <vt:lpstr>Сезонная корректировка</vt:lpstr>
      <vt:lpstr>Сезонная корректировка</vt:lpstr>
      <vt:lpstr>Для нахождения периодичностей используем спектральный анализ</vt:lpstr>
      <vt:lpstr>Сезонная корректировка</vt:lpstr>
      <vt:lpstr>Сезонная корректировка</vt:lpstr>
      <vt:lpstr>Сезонная корректировка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 - системный подход к анализу данных</dc:title>
  <dc:creator>Виктор</dc:creator>
  <cp:lastModifiedBy>АЛЕКСЕЕВ Виктор Федорович</cp:lastModifiedBy>
  <cp:revision>418</cp:revision>
  <cp:lastPrinted>1998-12-31T23:29:40Z</cp:lastPrinted>
  <dcterms:created xsi:type="dcterms:W3CDTF">1998-10-31T16:33:53Z</dcterms:created>
  <dcterms:modified xsi:type="dcterms:W3CDTF">2021-06-07T03:28:57Z</dcterms:modified>
</cp:coreProperties>
</file>