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6" r:id="rId2"/>
  </p:sldMasterIdLst>
  <p:sldIdLst>
    <p:sldId id="256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F0066"/>
    <a:srgbClr val="FF3399"/>
    <a:srgbClr val="800080"/>
    <a:srgbClr val="993300"/>
    <a:srgbClr val="006600"/>
    <a:srgbClr val="008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76" autoAdjust="0"/>
  </p:normalViewPr>
  <p:slideViewPr>
    <p:cSldViewPr>
      <p:cViewPr varScale="1">
        <p:scale>
          <a:sx n="75" d="100"/>
          <a:sy n="75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4509120"/>
            <a:ext cx="5036096" cy="1470025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6021288"/>
            <a:ext cx="6400800" cy="8367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95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39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43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12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2F5C0F-BCBE-4EB9-8A9E-F7C4008E5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3250910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EB6A9-0FCA-422C-B4B4-B928CAF9DD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1293433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1559D-4747-4376-AD60-389868E401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2635314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07D12-2EEB-479A-BD53-4759881105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817671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9FDE1-58DC-49BD-BA00-8B721684C9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3042693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82BE1-E5DB-4D89-BC47-591F8DB6AA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4106678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8034E-4122-418F-881C-F9CD45C190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342297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FBCA2-DA9B-4791-A47F-A50CEBCD10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613002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10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EC319-83E5-468E-A67C-D3042572F4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88698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FFAF-61CB-44A0-9D5F-39C923500A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4136470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5B673-653D-40B7-A4A6-262AF24BE9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7600338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C66571-3F4E-4EAE-B54B-4F5FFFDF7A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5656975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998AED-8BBF-44B9-9AE1-7F89FBA72E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485424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7881E3-A68F-429A-8425-898DF311AA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2355663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0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5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72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2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30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0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80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5432" y="53752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4B8D-F18A-430F-82E6-411E50D24B7D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ABC2-BD6D-4898-9B2A-F50B04BAFA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74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7214B91-5B50-4260-B075-A8832B033B3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14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</p:sldLayoutIdLst>
  <p:transition advClick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5.jp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wmf"/><Relationship Id="rId3" Type="http://schemas.openxmlformats.org/officeDocument/2006/relationships/image" Target="../media/image5.jp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5.jp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5.jp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B3A85D8-FE34-4217-ABF9-8969AFF5D155}"/>
              </a:ext>
            </a:extLst>
          </p:cNvPr>
          <p:cNvSpPr/>
          <p:nvPr/>
        </p:nvSpPr>
        <p:spPr>
          <a:xfrm>
            <a:off x="3851920" y="4941168"/>
            <a:ext cx="476726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ПРИКЛАДНЫЕ СИСТЕМЫ</a:t>
            </a:r>
            <a:b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ОБРАБОТКИ ДАННЫХ</a:t>
            </a:r>
            <a:endParaRPr lang="ru-RU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9C5FE2-4DB9-4219-A08B-71BE61CCE7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382" y="332656"/>
            <a:ext cx="2880320" cy="68579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4C05D87-5225-42E6-967E-0892D18F71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98" y="183871"/>
            <a:ext cx="897214" cy="108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21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1628800"/>
          <a:ext cx="7992888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1704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Ячейка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Формула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С12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=0.3*C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MM(D3:D6)-D5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С13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=D6-0.7*C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MM(D3:D6)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С14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=C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MM(C3:D3)-0.2*$F$3-0.1*$F$4-0.05*$F$5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С15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=C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MM(C4:D4)-0.1*$F$3-0.2*$F$4-0.05*$F$5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С16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=CУMM(C5:D5)-0.3*$F$3-0.3*$F$4-0.7*$F$5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С17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=C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MM(C6:D6)-0.3*$F$3-0.3*$F$4-0.2*$F$5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253924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7344816" cy="4123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3269" y="1676182"/>
            <a:ext cx="7975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Используя средство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«Поиск решения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» получим следующий результат:</a:t>
            </a:r>
          </a:p>
        </p:txBody>
      </p:sp>
    </p:spTree>
    <p:extLst>
      <p:ext uri="{BB962C8B-B14F-4D97-AF65-F5344CB8AC3E}">
        <p14:creationId xmlns:p14="http://schemas.microsoft.com/office/powerpoint/2010/main" val="190830815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6380" y="1484784"/>
            <a:ext cx="34540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Транспортная задача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Условие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Рассмотрим пример, где используется средство поиска решений. Предположим, что фирма имеет 4 фабрики и 5 центров распределения её товаров. Фабрики фирмы располагаются в Гродно, Бресте, Витебске и Гомеле с производственными возможностями 200, 150, 225, и 175 единиц продукции ежедневно, соответственно. Центры распределения товаров фирмы располагаются в Минске, Могилеве, Киеве, Москве и Санкт-Петербурге с потребностями в 100, 200, 50, 250 и 150 единиц продукции ежедневно, соответственно. Хранение на фабрике единицы продукции, не поставленной в центр распределения, обходится в 0,75 $ в день, а штраф за просроченную поставку единицы продукции заказанной потребителем в центре распределения, но там не находящейся, равен 2,5 $ в день. Стоимость перевозки единицы продукции с фабрик в пункты распределения приведена в таблице 4.</a:t>
            </a:r>
          </a:p>
        </p:txBody>
      </p:sp>
    </p:spTree>
    <p:extLst>
      <p:ext uri="{BB962C8B-B14F-4D97-AF65-F5344CB8AC3E}">
        <p14:creationId xmlns:p14="http://schemas.microsoft.com/office/powerpoint/2010/main" val="304962255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2420888"/>
          <a:ext cx="8136906" cy="2592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7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24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Минск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Могилев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Киев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Москва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Санкт-Петербург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Гродно</a:t>
                      </a:r>
                      <a:endParaRPr lang="ru-RU" sz="2000" b="1" dirty="0">
                        <a:solidFill>
                          <a:srgbClr val="0033CC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Брест</a:t>
                      </a:r>
                      <a:endParaRPr lang="ru-RU" sz="2000" b="1" dirty="0">
                        <a:solidFill>
                          <a:srgbClr val="0033CC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Витебск</a:t>
                      </a:r>
                      <a:endParaRPr lang="ru-RU" sz="2000" b="1" dirty="0">
                        <a:solidFill>
                          <a:srgbClr val="0033CC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Гомель</a:t>
                      </a:r>
                      <a:endParaRPr lang="ru-RU" sz="2000" b="1" dirty="0">
                        <a:solidFill>
                          <a:srgbClr val="0033CC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1772816"/>
            <a:ext cx="45309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Таблица  4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/>
              </a:rPr>
              <a:t>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Транспортные рас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ходы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522920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Необходимо так спланировать перевозки таким образом, чтобы минимизировать суммарные транспортные расходы.</a:t>
            </a:r>
          </a:p>
        </p:txBody>
      </p:sp>
    </p:spTree>
    <p:extLst>
      <p:ext uri="{BB962C8B-B14F-4D97-AF65-F5344CB8AC3E}">
        <p14:creationId xmlns:p14="http://schemas.microsoft.com/office/powerpoint/2010/main" val="3920056024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8072" y="1672347"/>
            <a:ext cx="83884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Поскольку данная модель сбалансирована (суммарный объём произведённой продукции равен суммарному объему потребностей в ней), то в этой модели не надо учитывать издержки, связанные с недопоставками продукции. В противном случае в модель нужно было бы ввести: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●В случае перепроизводства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фиктивный пункт распределения, стоимость перевозок единицы продукции, в который предполагается равной стоимости складирования, а объём перевозок –  объёмом складирования излишков продукции на фабриках.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●В случае дефицита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фиктивную фабрику, стоимость перевозок единицы продукции, с которой полагается равной стоимости штрафов за недопоставку продукции, а объём перевозок – объёмам недопоставок продукции в пункты распределения.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3985212334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568" y="1464459"/>
            <a:ext cx="8280920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Построим математическую модель.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Неизвестными в данной задаче являются объёмы перевозок. Пусть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800" b="0" i="1" u="none" strike="noStrike" kern="1200" cap="none" spc="0" normalizeH="0" baseline="-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ij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объём перевозок с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й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фабрики 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й центр распределения. Функция цели – это суммарные транспортные расходы, т.е.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3" y="2966211"/>
            <a:ext cx="518924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где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</a:t>
            </a:r>
            <a:r>
              <a:rPr kumimoji="0" lang="en-US" sz="2800" b="0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ij</a:t>
            </a:r>
            <a:r>
              <a:rPr kumimoji="0" lang="en-US" sz="18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стоимость перевозки единицы продукции с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фабрики 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центр распределения.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0241" y="443711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Неизвестные в данной задаче должны удовлетворять следующим ограничениям: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− объёмы перевозок не могут быть отрицательными;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− так как модель сбалансирована, то вся продукция должна быть вывезена с фабрик, а потребности всех центров распределения должны быть полностью удовлетворены.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80524" y="3068960"/>
          <a:ext cx="2585013" cy="101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67" name="Формула" r:id="rId4" imgW="1129810" imgH="444307" progId="Equation.3">
                  <p:embed/>
                </p:oleObj>
              </mc:Choice>
              <mc:Fallback>
                <p:oleObj name="Формула" r:id="rId4" imgW="1129810" imgH="444307" progId="Equation.3">
                  <p:embed/>
                  <p:pic>
                    <p:nvPicPr>
                      <p:cNvPr id="1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524" y="3068960"/>
                        <a:ext cx="2585013" cy="1012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26660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700808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результате имеем следующую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модель: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Необходимо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минимизировать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827584" y="2408694"/>
          <a:ext cx="2376264" cy="930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4" name="Формула" r:id="rId4" imgW="1129810" imgH="444307" progId="Equation.3">
                  <p:embed/>
                </p:oleObj>
              </mc:Choice>
              <mc:Fallback>
                <p:oleObj name="Формула" r:id="rId4" imgW="1129810" imgH="444307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408694"/>
                        <a:ext cx="2376264" cy="930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55576" y="3244334"/>
            <a:ext cx="2553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при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ограничениях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283968" y="3273543"/>
          <a:ext cx="288505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5" name="Формула" r:id="rId6" imgW="1587500" imgH="431800" progId="Equation.3">
                  <p:embed/>
                </p:oleObj>
              </mc:Choice>
              <mc:Fallback>
                <p:oleObj name="Формула" r:id="rId6" imgW="1587500" imgH="431800" progId="Equation.3">
                  <p:embed/>
                  <p:pic>
                    <p:nvPicPr>
                      <p:cNvPr id="9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3273543"/>
                        <a:ext cx="2885050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355976" y="4149080"/>
          <a:ext cx="281567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6" name="Формула" r:id="rId8" imgW="1548728" imgH="431613" progId="Equation.3">
                  <p:embed/>
                </p:oleObj>
              </mc:Choice>
              <mc:Fallback>
                <p:oleObj name="Формула" r:id="rId8" imgW="1548728" imgH="431613" progId="Equation.3">
                  <p:embed/>
                  <p:pic>
                    <p:nvPicPr>
                      <p:cNvPr id="11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149080"/>
                        <a:ext cx="2815670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355976" y="5157192"/>
          <a:ext cx="352932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7" name="Формула" r:id="rId10" imgW="1993900" imgH="241300" progId="Equation.3">
                  <p:embed/>
                </p:oleObj>
              </mc:Choice>
              <mc:Fallback>
                <p:oleObj name="Формула" r:id="rId10" imgW="1993900" imgH="241300" progId="Equation.3">
                  <p:embed/>
                  <p:pic>
                    <p:nvPicPr>
                      <p:cNvPr id="13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157192"/>
                        <a:ext cx="3529327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899592" y="5517232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где – объём производства на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й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фабрике, спрос в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-м центре распределения.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2936411361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484784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Создадим таблицу следующего вида: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8002977" cy="2949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55576" y="4797152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Данная задача является сбалансированной.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157192"/>
            <a:ext cx="85689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ячейки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введены стоимости перевозок. Ячейки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7: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10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отведены под значения неизвестных (объёмы перевозок). В ячейки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7: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10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введены объёмы производства на фабриках, а в ячейки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12: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12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введена потребность в продукции в пунктах распределения.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ячейку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12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введена целевая функция</a:t>
            </a:r>
          </a:p>
        </p:txBody>
      </p:sp>
    </p:spTree>
    <p:extLst>
      <p:ext uri="{BB962C8B-B14F-4D97-AF65-F5344CB8AC3E}">
        <p14:creationId xmlns:p14="http://schemas.microsoft.com/office/powerpoint/2010/main" val="3698217962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628800"/>
            <a:ext cx="23055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Целевая функция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07660" y="2053656"/>
          <a:ext cx="6932692" cy="871288"/>
        </p:xfrm>
        <a:graphic>
          <a:graphicData uri="http://schemas.openxmlformats.org/drawingml/2006/table">
            <a:tbl>
              <a:tblPr firstRow="1" firstCol="1" bandRow="1"/>
              <a:tblGrid>
                <a:gridCol w="1413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5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Ячейка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Формула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G12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=СУММПРОИЗВ (B2:F5;B7:F10)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55577" y="3059668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ячейки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11: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11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введены формулы, определяющие объём продукции, ввозимой в центры распределения.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27584" y="3767554"/>
          <a:ext cx="6912769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409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Ячейка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Формула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B11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=СУММ(B7:B10)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C11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=СУММ(С7:С10)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D11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=СУММ(D7:D10)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E11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=СУММ(Е7:Е10)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F11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=СУММ(F7:F10)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000990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1560" y="1556792"/>
            <a:ext cx="82089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ячейки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7: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10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введены формулы, вычисляющие объём продукции, вывозимой с фабрик.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2266301"/>
          <a:ext cx="6077585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123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8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Ячейка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Формула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G7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=СУММ(B7:F7)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G8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=СУММ(B8:F8)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G9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=СУММ(B9:F9)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Arial"/>
                          <a:ea typeface="Calibri"/>
                          <a:cs typeface="Times New Roman"/>
                        </a:rPr>
                        <a:t>G10</a:t>
                      </a:r>
                      <a:endParaRPr lang="ru-RU" sz="2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=СУММ(B10:F10)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293096"/>
            <a:ext cx="5935663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трелка влево 6"/>
          <p:cNvSpPr/>
          <p:nvPr/>
        </p:nvSpPr>
        <p:spPr>
          <a:xfrm>
            <a:off x="6876256" y="4509120"/>
            <a:ext cx="2088232" cy="18722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Промежуточные результаты решения транспортной задачи</a:t>
            </a:r>
          </a:p>
        </p:txBody>
      </p:sp>
    </p:spTree>
    <p:extLst>
      <p:ext uri="{BB962C8B-B14F-4D97-AF65-F5344CB8AC3E}">
        <p14:creationId xmlns:p14="http://schemas.microsoft.com/office/powerpoint/2010/main" val="2986343723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5292" y="1660158"/>
            <a:ext cx="5016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ОПРЕДЕЛЕНИЕ СОСТАВА СПЛАВОВ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060268"/>
            <a:ext cx="828092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sng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Условие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Для получения сплавов А и В используются четыре металла I, II, III и IV, требования к содержанию которых в сплавах А и В приведены в таблице 2.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Таблица 2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/>
              </a:rPr>
              <a:t>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Требования к содержанию металлов в задаче определения состава сплавов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55576" y="4221088"/>
          <a:ext cx="8136904" cy="1828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</a:rPr>
                        <a:t>Сплав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</a:rPr>
                        <a:t>Требования к содержанию металла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34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А</a:t>
                      </a: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Не более 80 % металла І</a:t>
                      </a: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Не более 30 % металла ІІ</a:t>
                      </a: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34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Times New Roman"/>
                        </a:rPr>
                        <a:t>В</a:t>
                      </a: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От 40 до 60 % металла ІІ</a:t>
                      </a: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Не менее 30 % металла ІІІ</a:t>
                      </a: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</a:rPr>
                        <a:t>Не более 70 % металла </a:t>
                      </a:r>
                      <a:r>
                        <a:rPr lang="en-US" sz="2000" dirty="0">
                          <a:effectLst/>
                          <a:latin typeface="+mn-lt"/>
                          <a:ea typeface="Times New Roman"/>
                        </a:rPr>
                        <a:t>IV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7003" marR="5700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61581"/>
      </p:ext>
    </p:extLst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62880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Фрагмент диалогового окна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Поиск решения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для транспортной задачи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01" y="2336685"/>
            <a:ext cx="6415203" cy="435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Выноска 2 3"/>
          <p:cNvSpPr/>
          <p:nvPr/>
        </p:nvSpPr>
        <p:spPr>
          <a:xfrm>
            <a:off x="5076056" y="5157192"/>
            <a:ext cx="3744416" cy="54006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3965"/>
              <a:gd name="adj6" fmla="val -267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Для линейных задач используется симплекс-метод</a:t>
            </a:r>
          </a:p>
        </p:txBody>
      </p:sp>
    </p:spTree>
    <p:extLst>
      <p:ext uri="{BB962C8B-B14F-4D97-AF65-F5344CB8AC3E}">
        <p14:creationId xmlns:p14="http://schemas.microsoft.com/office/powerpoint/2010/main" val="1061873280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5576" y="1628800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Фрагмент диалогового окна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Параметры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130" y="2154559"/>
            <a:ext cx="3716054" cy="4555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013926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34480" y="1628800"/>
            <a:ext cx="83300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Оптимальное решение транспортной задачи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95873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867895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674674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Характеристики и запасы руд, используемых для производства металлов I, II, III и IV, указаны в таблице 3.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 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Таблица 3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/>
              </a:rPr>
              <a:t>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Характеристики и запасы руд в задаче об определении состава сплавов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3068960"/>
          <a:ext cx="8064894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7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9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Руда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Максимальный запас, 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Состав, 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Цена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Другие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компо-ненты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3000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55576" y="5445224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Пусть цена 1 т сплава 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равна 200 долларов, а 1 т сплава 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 —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210 долларов.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Необходимо максимизировать прибыль от продажи сплавов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и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В.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142532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713582"/>
            <a:ext cx="1656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sng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Решение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5577" y="2045167"/>
            <a:ext cx="813690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Обозначим через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1A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, 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2A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, 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3A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, 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4A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1B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l-GR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2B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3B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3200" b="0" i="1" u="none" strike="noStrike" kern="1200" cap="none" spc="0" normalizeH="0" baseline="-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4B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количество I, II, III и IV металлов, используемых для получения сплавов 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В,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соответственно.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Ко­личество использованной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-й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руды обозначим                        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804248" y="3308320"/>
          <a:ext cx="1512168" cy="48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2" name="Формула" r:id="rId4" imgW="711200" imgH="228600" progId="Equation.3">
                  <p:embed/>
                </p:oleObj>
              </mc:Choice>
              <mc:Fallback>
                <p:oleObj name="Формула" r:id="rId4" imgW="711200" imgH="228600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308320"/>
                        <a:ext cx="1512168" cy="480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4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3366" y="3861048"/>
            <a:ext cx="3391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Математическая модель: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83366" y="4437112"/>
            <a:ext cx="52373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Необходимо максимизировать: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265915" y="5027910"/>
          <a:ext cx="8698573" cy="1065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3" name="Формула" r:id="rId6" imgW="3683000" imgH="457200" progId="Equation.3">
                  <p:embed/>
                </p:oleObj>
              </mc:Choice>
              <mc:Fallback>
                <p:oleObj name="Формула" r:id="rId6" imgW="3683000" imgH="457200" progId="Equation.3">
                  <p:embed/>
                  <p:pic>
                    <p:nvPicPr>
                      <p:cNvPr id="13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15" y="5027910"/>
                        <a:ext cx="8698573" cy="1065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222027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34887" y="1628800"/>
            <a:ext cx="4042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Накладываются ограничения: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7098" y="197954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/>
              </a:rPr>
              <a:t>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на состав сплавов (на основании данных из таблицы 2):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747868" y="2492896"/>
          <a:ext cx="465551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0" name="Формула" r:id="rId4" imgW="2108200" imgH="228600" progId="Equation.3">
                  <p:embed/>
                </p:oleObj>
              </mc:Choice>
              <mc:Fallback>
                <p:oleObj name="Формула" r:id="rId4" imgW="2108200" imgH="228600" progId="Equation.3">
                  <p:embed/>
                  <p:pic>
                    <p:nvPicPr>
                      <p:cNvPr id="19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868" y="2492896"/>
                        <a:ext cx="4655517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727380" y="3140968"/>
          <a:ext cx="470452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1" name="Формула" r:id="rId6" imgW="2133600" imgH="228600" progId="Equation.3">
                  <p:embed/>
                </p:oleObj>
              </mc:Choice>
              <mc:Fallback>
                <p:oleObj name="Формула" r:id="rId6" imgW="2133600" imgH="228600" progId="Equation.3">
                  <p:embed/>
                  <p:pic>
                    <p:nvPicPr>
                      <p:cNvPr id="21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380" y="3140968"/>
                        <a:ext cx="4704523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755575" y="3861048"/>
          <a:ext cx="470452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2" name="Формула" r:id="rId8" imgW="2133600" imgH="228600" progId="Equation.3">
                  <p:embed/>
                </p:oleObj>
              </mc:Choice>
              <mc:Fallback>
                <p:oleObj name="Формула" r:id="rId8" imgW="2133600" imgH="228600" progId="Equation.3">
                  <p:embed/>
                  <p:pic>
                    <p:nvPicPr>
                      <p:cNvPr id="23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3861048"/>
                        <a:ext cx="4704523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755576" y="4581128"/>
          <a:ext cx="473952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3" name="Формула" r:id="rId10" imgW="2146300" imgH="228600" progId="Equation.3">
                  <p:embed/>
                </p:oleObj>
              </mc:Choice>
              <mc:Fallback>
                <p:oleObj name="Формула" r:id="rId10" imgW="2146300" imgH="228600" progId="Equation.3">
                  <p:embed/>
                  <p:pic>
                    <p:nvPicPr>
                      <p:cNvPr id="25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581128"/>
                        <a:ext cx="4739527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755576" y="5301207"/>
          <a:ext cx="4669530" cy="50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4" name="Формула" r:id="rId12" imgW="2120900" imgH="228600" progId="Equation.3">
                  <p:embed/>
                </p:oleObj>
              </mc:Choice>
              <mc:Fallback>
                <p:oleObj name="Формула" r:id="rId12" imgW="2120900" imgH="228600" progId="Equation.3">
                  <p:embed/>
                  <p:pic>
                    <p:nvPicPr>
                      <p:cNvPr id="27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301207"/>
                        <a:ext cx="4669530" cy="504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827584" y="6021288"/>
          <a:ext cx="473952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5" name="Формула" r:id="rId14" imgW="2146300" imgH="228600" progId="Equation.3">
                  <p:embed/>
                </p:oleObj>
              </mc:Choice>
              <mc:Fallback>
                <p:oleObj name="Формула" r:id="rId14" imgW="2146300" imgH="228600" progId="Equation.3">
                  <p:embed/>
                  <p:pic>
                    <p:nvPicPr>
                      <p:cNvPr id="29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6021288"/>
                        <a:ext cx="4739527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3512694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62880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/>
              </a:rPr>
              <a:t>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на характеристики и состав руды (на основании данных из таблицы 3):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65717" y="2294806"/>
          <a:ext cx="6738651" cy="70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2" name="Формула" r:id="rId4" imgW="2197100" imgH="228600" progId="Equation.3">
                  <p:embed/>
                </p:oleObj>
              </mc:Choice>
              <mc:Fallback>
                <p:oleObj name="Формула" r:id="rId4" imgW="2197100" imgH="228600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717" y="2294806"/>
                        <a:ext cx="6738651" cy="7021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55575" y="3140968"/>
          <a:ext cx="6768753" cy="688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3" name="Формула" r:id="rId6" imgW="2247900" imgH="228600" progId="Equation.3">
                  <p:embed/>
                </p:oleObj>
              </mc:Choice>
              <mc:Fallback>
                <p:oleObj name="Формула" r:id="rId6" imgW="2247900" imgH="228600" progId="Equation.3">
                  <p:embed/>
                  <p:pic>
                    <p:nvPicPr>
                      <p:cNvPr id="8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3140968"/>
                        <a:ext cx="6768753" cy="6883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55576" y="4005064"/>
          <a:ext cx="684076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4" name="Формула" r:id="rId8" imgW="2171700" imgH="228600" progId="Equation.3">
                  <p:embed/>
                </p:oleObj>
              </mc:Choice>
              <mc:Fallback>
                <p:oleObj name="Формула" r:id="rId8" imgW="2171700" imgH="228600" progId="Equation.3">
                  <p:embed/>
                  <p:pic>
                    <p:nvPicPr>
                      <p:cNvPr id="1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05064"/>
                        <a:ext cx="6840764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827584" y="4869160"/>
          <a:ext cx="6840760" cy="714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5" name="Формула" r:id="rId10" imgW="2184400" imgH="228600" progId="Equation.3">
                  <p:embed/>
                </p:oleObj>
              </mc:Choice>
              <mc:Fallback>
                <p:oleObj name="Формула" r:id="rId10" imgW="2184400" imgH="228600" progId="Equation.3">
                  <p:embed/>
                  <p:pic>
                    <p:nvPicPr>
                      <p:cNvPr id="12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869160"/>
                        <a:ext cx="6840760" cy="714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565458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700808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Symbol"/>
              </a:rPr>
              <a:t>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диапазоны использования переменных: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55576" y="2204864"/>
          <a:ext cx="453650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6" name="Формула" r:id="rId4" imgW="1600200" imgH="228600" progId="Equation.3">
                  <p:embed/>
                </p:oleObj>
              </mc:Choice>
              <mc:Fallback>
                <p:oleObj name="Формула" r:id="rId4" imgW="1600200" imgH="228600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04864"/>
                        <a:ext cx="4536504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55576" y="2924944"/>
          <a:ext cx="2664296" cy="619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7" name="Формула" r:id="rId6" imgW="914003" imgH="215806" progId="Equation.3">
                  <p:embed/>
                </p:oleObj>
              </mc:Choice>
              <mc:Fallback>
                <p:oleObj name="Формула" r:id="rId6" imgW="914003" imgH="215806" progId="Equation.3">
                  <p:embed/>
                  <p:pic>
                    <p:nvPicPr>
                      <p:cNvPr id="8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24944"/>
                        <a:ext cx="2664296" cy="6198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34081" y="3717032"/>
          <a:ext cx="290181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8" name="Формула" r:id="rId8" imgW="952087" imgH="215806" progId="Equation.3">
                  <p:embed/>
                </p:oleObj>
              </mc:Choice>
              <mc:Fallback>
                <p:oleObj name="Формула" r:id="rId8" imgW="952087" imgH="215806" progId="Equation.3">
                  <p:embed/>
                  <p:pic>
                    <p:nvPicPr>
                      <p:cNvPr id="1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081" y="3717032"/>
                        <a:ext cx="2901815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733574" y="4437112"/>
          <a:ext cx="283031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9" name="Формула" r:id="rId10" imgW="901309" imgH="228501" progId="Equation.3">
                  <p:embed/>
                </p:oleObj>
              </mc:Choice>
              <mc:Fallback>
                <p:oleObj name="Формула" r:id="rId10" imgW="901309" imgH="228501" progId="Equation.3">
                  <p:embed/>
                  <p:pic>
                    <p:nvPicPr>
                      <p:cNvPr id="12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574" y="4437112"/>
                        <a:ext cx="2830314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55603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" y="2060848"/>
            <a:ext cx="9004300" cy="466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1556792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Создадим таблицу в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следующего вида:</a:t>
            </a:r>
          </a:p>
        </p:txBody>
      </p:sp>
    </p:spTree>
    <p:extLst>
      <p:ext uri="{BB962C8B-B14F-4D97-AF65-F5344CB8AC3E}">
        <p14:creationId xmlns:p14="http://schemas.microsoft.com/office/powerpoint/2010/main" val="2872270302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8571" y="89337"/>
            <a:ext cx="67059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50" normalizeH="0" baseline="0" noProof="0" dirty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Поиск оптимальных решений средствами </a:t>
            </a:r>
            <a:r>
              <a:rPr kumimoji="0" lang="ru-RU" sz="3600" b="1" i="0" u="none" strike="noStrike" kern="1200" cap="none" spc="50" normalizeH="0" baseline="0" noProof="0" dirty="0" err="1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Excel</a:t>
            </a:r>
            <a:endParaRPr kumimoji="0" lang="ru-RU" sz="3600" b="1" i="1" u="none" strike="noStrike" kern="1200" cap="none" spc="50" normalizeH="0" baseline="0" noProof="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3520"/>
            <a:ext cx="1728192" cy="10150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3455" y="1700808"/>
            <a:ext cx="43694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Введем функцию цели в ячейку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3454" y="2204864"/>
            <a:ext cx="78209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=200*СУММ(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C3:C6)+210*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СУММ(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D3:D6)-30*F3-40*F4-50*F5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1708" y="3423887"/>
            <a:ext cx="77307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Введем левые части ограничений </a:t>
            </a:r>
            <a:r>
              <a:rPr kumimoji="0" 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С8:С17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17326" y="3831705"/>
          <a:ext cx="6077585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1450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Ячейка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Формула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С8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=СЗ-0.8*СУММ(СЗ:С6)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С9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=С4-0.3*СУММ(СЗ:С6)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С10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=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D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4-0.6*СУММ(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D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3: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D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6)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С11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=0.4*C</a:t>
                      </a:r>
                      <a:r>
                        <a:rPr lang="ru-RU" sz="2400" dirty="0">
                          <a:effectLst/>
                          <a:latin typeface="+mn-lt"/>
                          <a:ea typeface="Times New Roman"/>
                        </a:rPr>
                        <a:t>У</a:t>
                      </a:r>
                      <a:r>
                        <a:rPr lang="en-US" sz="2400" dirty="0">
                          <a:effectLst/>
                          <a:latin typeface="+mn-lt"/>
                          <a:ea typeface="Times New Roman"/>
                        </a:rPr>
                        <a:t>MM(D3:D6)-D4 </a:t>
                      </a:r>
                      <a:endParaRPr lang="ru-RU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246180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</TotalTime>
  <Words>1297</Words>
  <Application>Microsoft Office PowerPoint</Application>
  <PresentationFormat>Экран (4:3)</PresentationFormat>
  <Paragraphs>240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Тема Office</vt:lpstr>
      <vt:lpstr>Слои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ПЕДАГАГIЧНАЯ ПРАКТЫКА</dc:title>
  <dc:creator>alexvikt</dc:creator>
  <cp:lastModifiedBy>АЛЕКСЕЕВ Виктор Федорович</cp:lastModifiedBy>
  <cp:revision>184</cp:revision>
  <dcterms:created xsi:type="dcterms:W3CDTF">2006-12-26T21:20:29Z</dcterms:created>
  <dcterms:modified xsi:type="dcterms:W3CDTF">2021-03-09T07:51:51Z</dcterms:modified>
</cp:coreProperties>
</file>