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6" r:id="rId4"/>
    <p:sldId id="277" r:id="rId5"/>
    <p:sldId id="284" r:id="rId6"/>
    <p:sldId id="260" r:id="rId7"/>
    <p:sldId id="280" r:id="rId8"/>
    <p:sldId id="281" r:id="rId9"/>
    <p:sldId id="282" r:id="rId10"/>
    <p:sldId id="283" r:id="rId11"/>
    <p:sldId id="268" r:id="rId12"/>
    <p:sldId id="269" r:id="rId13"/>
    <p:sldId id="270" r:id="rId14"/>
    <p:sldId id="285" r:id="rId15"/>
    <p:sldId id="258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0" d="100"/>
          <a:sy n="80" d="100"/>
        </p:scale>
        <p:origin x="542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CB2D9-E954-4059-9FD6-4CAAB49BA11D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193E-5349-4FB1-A626-69B7280EC3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873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CB2D9-E954-4059-9FD6-4CAAB49BA11D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193E-5349-4FB1-A626-69B7280EC3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691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CB2D9-E954-4059-9FD6-4CAAB49BA11D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193E-5349-4FB1-A626-69B7280EC3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25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CB2D9-E954-4059-9FD6-4CAAB49BA11D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193E-5349-4FB1-A626-69B7280EC3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611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CB2D9-E954-4059-9FD6-4CAAB49BA11D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193E-5349-4FB1-A626-69B7280EC3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22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CB2D9-E954-4059-9FD6-4CAAB49BA11D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193E-5349-4FB1-A626-69B7280EC3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283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CB2D9-E954-4059-9FD6-4CAAB49BA11D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193E-5349-4FB1-A626-69B7280EC3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86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CB2D9-E954-4059-9FD6-4CAAB49BA11D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193E-5349-4FB1-A626-69B7280EC3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424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CB2D9-E954-4059-9FD6-4CAAB49BA11D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193E-5349-4FB1-A626-69B7280EC3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565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CB2D9-E954-4059-9FD6-4CAAB49BA11D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193E-5349-4FB1-A626-69B7280EC3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513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CB2D9-E954-4059-9FD6-4CAAB49BA11D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193E-5349-4FB1-A626-69B7280EC3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462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CB2D9-E954-4059-9FD6-4CAAB49BA11D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8193E-5349-4FB1-A626-69B7280EC3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72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https://eacea.ec.europa.eu/erasmus-plus/actions/study-and-volunteering-in-another-country_en" TargetMode="Externa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rasmusplus.by/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https://eacea.ec.europa.eu/erasmus-plus/actions/study-and-volunteering-in-another-country_en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https://eacea.ec.europa.eu/erasmus-plus/actions/study-and-volunteering-in-another-country_en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https://eacea.ec.europa.eu/erasmus-plus/actions/study-and-volunteering-in-another-country_en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hyperlink" Target="https://eacea.ec.europa.eu/erasmus-plus/actions/study-and-volunteering-in-another-country_e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c.europa.eu/programmes/erasmus-plus/resources/documents/applicants/inter-institutional-agreement_en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c.europa.eu/assets/eac/erasmus-plus/factsheets/neighbourhood/belarus_erasmusplus_2019.pdf" TargetMode="Externa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https://eacea.ec.europa.eu/erasmus-plus/actions/study-and-volunteering-in-another-country_en" TargetMode="Externa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https://eacea.ec.europa.eu/erasmus-plus/actions/study-and-volunteering-in-another-country_en" TargetMode="Externa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https://eacea.ec.europa.eu/erasmus-plus/actions/study-and-volunteering-in-another-country_en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9098" y="0"/>
            <a:ext cx="12201098" cy="711730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-9098" y="3188084"/>
            <a:ext cx="1220109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Рытов А.В.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  <a:cs typeface="Arial" panose="020B0604020202020204" pitchFamily="34" charset="0"/>
              </a:rPr>
              <a:t>Обзор инструмента KA1 Индивидуальная академическая мобильность для студентов и сотрудников</a:t>
            </a:r>
            <a:endParaRPr lang="ru-RU" sz="2400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/>
            <a:endParaRPr lang="ru-RU" sz="24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/>
            <a:r>
              <a:rPr lang="ru-RU" sz="2400" dirty="0">
                <a:solidFill>
                  <a:schemeClr val="bg1"/>
                </a:solidFill>
                <a:cs typeface="Arial" panose="020B0604020202020204" pitchFamily="34" charset="0"/>
              </a:rPr>
              <a:t>ИНФОРМАЦИОННЫЙ ДЕНЬ В БЕЛОРУССКОМ ГОСУДАРСТВЕННОМ УНИВЕРСИТЕТЕ ИНФОРМАТИКИ И РАДИОЭЛЕКТРОНИКИ 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  <a:cs typeface="Arial" panose="020B0604020202020204" pitchFamily="34" charset="0"/>
              </a:rPr>
              <a:t>3 февраля 2021 года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77062" y="248724"/>
            <a:ext cx="3381375" cy="7143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8076" y="227818"/>
            <a:ext cx="4276157" cy="1844521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-10731" y="1971874"/>
            <a:ext cx="46611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cs typeface="Arial" panose="020B0604020202020204" pitchFamily="34" charset="0"/>
              </a:rPr>
              <a:t>Национальный Офис программы «Erasmus+» в Республике Беларусь</a:t>
            </a:r>
          </a:p>
        </p:txBody>
      </p:sp>
    </p:spTree>
    <p:extLst>
      <p:ext uri="{BB962C8B-B14F-4D97-AF65-F5344CB8AC3E}">
        <p14:creationId xmlns:p14="http://schemas.microsoft.com/office/powerpoint/2010/main" val="223788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906" y="6086901"/>
            <a:ext cx="12202730" cy="77109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53025" y="6257005"/>
            <a:ext cx="2039531" cy="43088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5719" y="6168319"/>
            <a:ext cx="1410127" cy="60825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-10731" y="224135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Участие белорусских УВО в программе Европейского Союза </a:t>
            </a:r>
            <a:r>
              <a:rPr lang="ru-RU" sz="2400" b="1" dirty="0" err="1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Erasmus+</a:t>
            </a:r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инструмент 107 «Международная кредитная мобильность»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-3907" y="6257006"/>
            <a:ext cx="1219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ИНФОРМАЦИОННЫЙ ДЕНЬ В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БГУИР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февраля 2021 года</a:t>
            </a:r>
          </a:p>
        </p:txBody>
      </p:sp>
      <p:pic>
        <p:nvPicPr>
          <p:cNvPr id="7" name="Рисунок 6">
            <a:hlinkClick r:id="rId5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9799" y="1303690"/>
            <a:ext cx="2897865" cy="242169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581437" y="1300005"/>
            <a:ext cx="77251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cs typeface="Arial" panose="020B0604020202020204" pitchFamily="34" charset="0"/>
              </a:rPr>
              <a:t>Участвуйте в процессе подготовки заявки на финансирование мобильностей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581437" y="2148274"/>
            <a:ext cx="831302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600"/>
              </a:spcBef>
            </a:pPr>
            <a:r>
              <a:rPr lang="ru-RU" b="1" dirty="0" smtClean="0">
                <a:solidFill>
                  <a:schemeClr val="tx2"/>
                </a:solidFill>
                <a:cs typeface="Arial" panose="020B0604020202020204" pitchFamily="34" charset="0"/>
              </a:rPr>
              <a:t>1. </a:t>
            </a:r>
            <a:r>
              <a:rPr lang="en-US" b="1" dirty="0" smtClean="0">
                <a:solidFill>
                  <a:schemeClr val="tx2"/>
                </a:solidFill>
                <a:cs typeface="Arial" panose="020B0604020202020204" pitchFamily="34" charset="0"/>
              </a:rPr>
              <a:t>Relevance </a:t>
            </a:r>
            <a:r>
              <a:rPr lang="en-US" b="1" dirty="0">
                <a:solidFill>
                  <a:schemeClr val="tx2"/>
                </a:solidFill>
                <a:cs typeface="Arial" panose="020B0604020202020204" pitchFamily="34" charset="0"/>
              </a:rPr>
              <a:t>of the strategy of the University in Partner </a:t>
            </a:r>
            <a:r>
              <a:rPr lang="en-US" b="1" dirty="0" smtClean="0">
                <a:solidFill>
                  <a:schemeClr val="tx2"/>
                </a:solidFill>
                <a:cs typeface="Arial" panose="020B0604020202020204" pitchFamily="34" charset="0"/>
              </a:rPr>
              <a:t>country</a:t>
            </a:r>
            <a:endParaRPr lang="ru-RU" b="1" dirty="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>
              <a:spcBef>
                <a:spcPts val="1600"/>
              </a:spcBef>
            </a:pPr>
            <a:r>
              <a:rPr lang="ru-RU" b="1" dirty="0" smtClean="0">
                <a:solidFill>
                  <a:schemeClr val="tx2"/>
                </a:solidFill>
                <a:cs typeface="Arial" panose="020B0604020202020204" pitchFamily="34" charset="0"/>
              </a:rPr>
              <a:t>2. </a:t>
            </a:r>
            <a:r>
              <a:rPr lang="en-US" b="1" dirty="0">
                <a:solidFill>
                  <a:schemeClr val="tx2"/>
                </a:solidFill>
                <a:cs typeface="Arial" panose="020B0604020202020204" pitchFamily="34" charset="0"/>
              </a:rPr>
              <a:t>Quality of cooperation arrangements at the University in the Partner </a:t>
            </a:r>
            <a:r>
              <a:rPr lang="en-US" b="1" dirty="0" smtClean="0">
                <a:solidFill>
                  <a:schemeClr val="tx2"/>
                </a:solidFill>
                <a:cs typeface="Arial" panose="020B0604020202020204" pitchFamily="34" charset="0"/>
              </a:rPr>
              <a:t>country</a:t>
            </a:r>
            <a:endParaRPr lang="ru-RU" b="1" dirty="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>
              <a:spcBef>
                <a:spcPts val="1600"/>
              </a:spcBef>
            </a:pPr>
            <a:r>
              <a:rPr lang="ru-RU" b="1" dirty="0" smtClean="0">
                <a:solidFill>
                  <a:schemeClr val="tx2"/>
                </a:solidFill>
                <a:cs typeface="Arial" panose="020B0604020202020204" pitchFamily="34" charset="0"/>
              </a:rPr>
              <a:t>3. </a:t>
            </a:r>
            <a:r>
              <a:rPr lang="en-US" b="1" dirty="0" smtClean="0">
                <a:solidFill>
                  <a:schemeClr val="tx2"/>
                </a:solidFill>
                <a:cs typeface="Arial" panose="020B0604020202020204" pitchFamily="34" charset="0"/>
              </a:rPr>
              <a:t>Quality </a:t>
            </a:r>
            <a:r>
              <a:rPr lang="en-US" b="1" dirty="0">
                <a:solidFill>
                  <a:schemeClr val="tx2"/>
                </a:solidFill>
                <a:cs typeface="Arial" panose="020B0604020202020204" pitchFamily="34" charset="0"/>
              </a:rPr>
              <a:t>of project design and implementation at the University in the Partner </a:t>
            </a:r>
            <a:r>
              <a:rPr lang="en-US" b="1" dirty="0" smtClean="0">
                <a:solidFill>
                  <a:schemeClr val="tx2"/>
                </a:solidFill>
                <a:cs typeface="Arial" panose="020B0604020202020204" pitchFamily="34" charset="0"/>
              </a:rPr>
              <a:t>country</a:t>
            </a:r>
            <a:endParaRPr lang="ru-RU" b="1" dirty="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>
              <a:spcBef>
                <a:spcPts val="1600"/>
              </a:spcBef>
            </a:pPr>
            <a:r>
              <a:rPr lang="ru-RU" b="1" dirty="0" smtClean="0">
                <a:solidFill>
                  <a:schemeClr val="tx2"/>
                </a:solidFill>
                <a:cs typeface="Arial" panose="020B0604020202020204" pitchFamily="34" charset="0"/>
              </a:rPr>
              <a:t>4. </a:t>
            </a:r>
            <a:r>
              <a:rPr lang="en-US" b="1" dirty="0" smtClean="0">
                <a:solidFill>
                  <a:schemeClr val="tx2"/>
                </a:solidFill>
                <a:cs typeface="Arial" panose="020B0604020202020204" pitchFamily="34" charset="0"/>
              </a:rPr>
              <a:t>Impact </a:t>
            </a:r>
            <a:r>
              <a:rPr lang="en-US" b="1" dirty="0">
                <a:solidFill>
                  <a:schemeClr val="tx2"/>
                </a:solidFill>
                <a:cs typeface="Arial" panose="020B0604020202020204" pitchFamily="34" charset="0"/>
              </a:rPr>
              <a:t>and dissemination at the University in the Partner </a:t>
            </a:r>
            <a:r>
              <a:rPr lang="en-US" b="1" dirty="0" smtClean="0">
                <a:solidFill>
                  <a:schemeClr val="tx2"/>
                </a:solidFill>
                <a:cs typeface="Arial" panose="020B0604020202020204" pitchFamily="34" charset="0"/>
              </a:rPr>
              <a:t>country</a:t>
            </a:r>
            <a:endParaRPr lang="ru-RU" b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74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906" y="6086901"/>
            <a:ext cx="12202730" cy="77109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53025" y="6257005"/>
            <a:ext cx="2039531" cy="43088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5719" y="6168319"/>
            <a:ext cx="1410127" cy="608259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-10731" y="43734"/>
            <a:ext cx="12198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Процедуры подготовки и реализации академических обменов в рамках программы Erasmus+ (выездная мобильность)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987153"/>
              </p:ext>
            </p:extLst>
          </p:nvPr>
        </p:nvGraphicFramePr>
        <p:xfrm>
          <a:off x="423080" y="1454791"/>
          <a:ext cx="11532360" cy="44620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0246">
                  <a:extLst>
                    <a:ext uri="{9D8B030D-6E8A-4147-A177-3AD203B41FA5}">
                      <a16:colId xmlns:a16="http://schemas.microsoft.com/office/drawing/2014/main" val="1767774144"/>
                    </a:ext>
                  </a:extLst>
                </a:gridCol>
                <a:gridCol w="5884294">
                  <a:extLst>
                    <a:ext uri="{9D8B030D-6E8A-4147-A177-3AD203B41FA5}">
                      <a16:colId xmlns:a16="http://schemas.microsoft.com/office/drawing/2014/main" val="280346452"/>
                    </a:ext>
                  </a:extLst>
                </a:gridCol>
                <a:gridCol w="3177820">
                  <a:extLst>
                    <a:ext uri="{9D8B030D-6E8A-4147-A177-3AD203B41FA5}">
                      <a16:colId xmlns:a16="http://schemas.microsoft.com/office/drawing/2014/main" val="2150271877"/>
                    </a:ext>
                  </a:extLst>
                </a:gridCol>
              </a:tblGrid>
              <a:tr h="134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этапа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16" marR="479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Краткое описание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16" marR="479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Ответственный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16" marR="47916" marT="0" marB="0"/>
                </a:tc>
                <a:extLst>
                  <a:ext uri="{0D108BD9-81ED-4DB2-BD59-A6C34878D82A}">
                    <a16:rowId xmlns:a16="http://schemas.microsoft.com/office/drawing/2014/main" val="2447637668"/>
                  </a:ext>
                </a:extLst>
              </a:tr>
              <a:tr h="1054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Формирование плана обменов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16" marR="4791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dirty="0">
                          <a:effectLst/>
                        </a:rPr>
                        <a:t>формирование сводной таблицы, содержащей квоты, образовательные направления, продолжительность и процедуры отбора в каждый зарубежный вуз согласно действующим межвузовским соглашениям УВО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47916" marR="4791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  <a:tabLst>
                          <a:tab pos="304800" algn="l"/>
                        </a:tabLst>
                      </a:pPr>
                      <a:r>
                        <a:rPr lang="ru-RU" sz="1400" dirty="0">
                          <a:effectLst/>
                        </a:rPr>
                        <a:t>Отдел международных связей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47916" marR="47916" marT="0" marB="0"/>
                </a:tc>
                <a:extLst>
                  <a:ext uri="{0D108BD9-81ED-4DB2-BD59-A6C34878D82A}">
                    <a16:rowId xmlns:a16="http://schemas.microsoft.com/office/drawing/2014/main" val="787374505"/>
                  </a:ext>
                </a:extLst>
              </a:tr>
              <a:tr h="81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Информирование обучающихся и работников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16" marR="4791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dirty="0">
                          <a:effectLst/>
                        </a:rPr>
                        <a:t>размещение информации на сайте УВО, социальных сетях;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dirty="0">
                          <a:effectLst/>
                        </a:rPr>
                        <a:t>проведение информационных дней;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dirty="0">
                          <a:effectLst/>
                        </a:rPr>
                        <a:t>рассылка информации на факультеты.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47916" marR="4791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  <a:tabLst>
                          <a:tab pos="304800" algn="l"/>
                        </a:tabLst>
                      </a:pPr>
                      <a:r>
                        <a:rPr lang="ru-RU" sz="1400" dirty="0">
                          <a:effectLst/>
                        </a:rPr>
                        <a:t>Отдел международных связей;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  <a:tabLst>
                          <a:tab pos="304800" algn="l"/>
                        </a:tabLst>
                      </a:pPr>
                      <a:r>
                        <a:rPr lang="ru-RU" sz="1400" dirty="0">
                          <a:effectLst/>
                        </a:rPr>
                        <a:t>Кураторы академической мобильности на факультетах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47916" marR="47916" marT="0" marB="0"/>
                </a:tc>
                <a:extLst>
                  <a:ext uri="{0D108BD9-81ED-4DB2-BD59-A6C34878D82A}">
                    <a16:rowId xmlns:a16="http://schemas.microsoft.com/office/drawing/2014/main" val="724148226"/>
                  </a:ext>
                </a:extLst>
              </a:tr>
              <a:tr h="2342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Методическая помощь обучающимся и работникам в ходе конкурса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16" marR="4791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dirty="0">
                          <a:effectLst/>
                        </a:rPr>
                        <a:t>размещение ссылок на разделы сайты европейских вузов, содержащих каталог учебных дисциплин, открытых для участников обменов;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dirty="0">
                          <a:effectLst/>
                        </a:rPr>
                        <a:t>помощь по составлению индивидуальных планов обучения;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dirty="0">
                          <a:effectLst/>
                        </a:rPr>
                        <a:t>содействие преподавателям в поиске контактов в принимающих вузах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dirty="0">
                          <a:effectLst/>
                        </a:rPr>
                        <a:t>содействие по составлению планов стажировки / преподавания;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dirty="0">
                          <a:effectLst/>
                        </a:rPr>
                        <a:t>предложение языковых курсов, возможностей для прохождения тестирования на уровень владения иностранным языком.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47916" marR="4791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  <a:tabLst>
                          <a:tab pos="304800" algn="l"/>
                        </a:tabLst>
                      </a:pPr>
                      <a:r>
                        <a:rPr lang="ru-RU" sz="1400" dirty="0">
                          <a:effectLst/>
                        </a:rPr>
                        <a:t>Отдел международных связей;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  <a:tabLst>
                          <a:tab pos="304800" algn="l"/>
                        </a:tabLst>
                      </a:pPr>
                      <a:r>
                        <a:rPr lang="ru-RU" sz="1400" dirty="0">
                          <a:effectLst/>
                        </a:rPr>
                        <a:t>Учебно-методический отдел;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  <a:tabLst>
                          <a:tab pos="304800" algn="l"/>
                        </a:tabLst>
                      </a:pPr>
                      <a:r>
                        <a:rPr lang="ru-RU" sz="1400" dirty="0">
                          <a:effectLst/>
                        </a:rPr>
                        <a:t>Кураторы академической мобильности на факультетах / деканат;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  <a:tabLst>
                          <a:tab pos="304800" algn="l"/>
                        </a:tabLst>
                      </a:pPr>
                      <a:r>
                        <a:rPr lang="ru-RU" sz="1400" dirty="0">
                          <a:effectLst/>
                        </a:rPr>
                        <a:t>Факультет повышения квалификации и переподготовки / языковые кафедры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</a:endParaRPr>
                    </a:p>
                  </a:txBody>
                  <a:tcPr marL="47916" marR="47916" marT="0" marB="0"/>
                </a:tc>
                <a:extLst>
                  <a:ext uri="{0D108BD9-81ED-4DB2-BD59-A6C34878D82A}">
                    <a16:rowId xmlns:a16="http://schemas.microsoft.com/office/drawing/2014/main" val="1598817752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 rot="20957430">
            <a:off x="9307773" y="813175"/>
            <a:ext cx="2550506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>
                <a:ea typeface="Times New Roman" panose="02020603050405020304" pitchFamily="18" charset="0"/>
              </a:rPr>
              <a:t>До начала мобильности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-3907" y="6257006"/>
            <a:ext cx="1219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ИНФОРМАЦИОННЫЙ ДЕНЬ В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БГУИР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февраля 2021 года</a:t>
            </a:r>
          </a:p>
        </p:txBody>
      </p:sp>
    </p:spTree>
    <p:extLst>
      <p:ext uri="{BB962C8B-B14F-4D97-AF65-F5344CB8AC3E}">
        <p14:creationId xmlns:p14="http://schemas.microsoft.com/office/powerpoint/2010/main" val="619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906" y="6086901"/>
            <a:ext cx="12202730" cy="77109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53025" y="6257005"/>
            <a:ext cx="2039531" cy="43088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5719" y="6168319"/>
            <a:ext cx="1410127" cy="608259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-10731" y="43734"/>
            <a:ext cx="12198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Процедуры подготовки и реализации академических обменов в рамках программы Erasmus+ (выездная мобильность)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43153"/>
              </p:ext>
            </p:extLst>
          </p:nvPr>
        </p:nvGraphicFramePr>
        <p:xfrm>
          <a:off x="338024" y="2683394"/>
          <a:ext cx="11532360" cy="21656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0246">
                  <a:extLst>
                    <a:ext uri="{9D8B030D-6E8A-4147-A177-3AD203B41FA5}">
                      <a16:colId xmlns:a16="http://schemas.microsoft.com/office/drawing/2014/main" val="1767774144"/>
                    </a:ext>
                  </a:extLst>
                </a:gridCol>
                <a:gridCol w="5884294">
                  <a:extLst>
                    <a:ext uri="{9D8B030D-6E8A-4147-A177-3AD203B41FA5}">
                      <a16:colId xmlns:a16="http://schemas.microsoft.com/office/drawing/2014/main" val="280346452"/>
                    </a:ext>
                  </a:extLst>
                </a:gridCol>
                <a:gridCol w="3177820">
                  <a:extLst>
                    <a:ext uri="{9D8B030D-6E8A-4147-A177-3AD203B41FA5}">
                      <a16:colId xmlns:a16="http://schemas.microsoft.com/office/drawing/2014/main" val="2150271877"/>
                    </a:ext>
                  </a:extLst>
                </a:gridCol>
              </a:tblGrid>
              <a:tr h="134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этапа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16" marR="479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Краткое описание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16" marR="479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Ответственный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16" marR="47916" marT="0" marB="0"/>
                </a:tc>
                <a:extLst>
                  <a:ext uri="{0D108BD9-81ED-4DB2-BD59-A6C34878D82A}">
                    <a16:rowId xmlns:a16="http://schemas.microsoft.com/office/drawing/2014/main" val="2447637668"/>
                  </a:ext>
                </a:extLst>
              </a:tr>
              <a:tr h="1054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Методическая помощь в ходе прохождения обучения / стажировки за рубежом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согласование изменений в учебное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соглашение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адаптация и интеграция участников академической мобильности за рубежом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  <a:tabLst>
                          <a:tab pos="304800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Кураторы академической мобильности на факультетах / деканат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  <a:tabLst>
                          <a:tab pos="304800" algn="l"/>
                        </a:tabLs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Учебно-методический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отдел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  <a:tabLst>
                          <a:tab pos="304800" algn="l"/>
                        </a:tabLst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  <a:tabLst>
                          <a:tab pos="304800" algn="l"/>
                        </a:tabLst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  <a:tabLst>
                          <a:tab pos="304800" algn="l"/>
                        </a:tabLst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  <a:tabLst>
                          <a:tab pos="304800" algn="l"/>
                        </a:tabLs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Принимающий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вуз / международный отдел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7374505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 rot="20957430">
            <a:off x="9193824" y="1446736"/>
            <a:ext cx="217790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dirty="0"/>
              <a:t>В ходе мобильности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-3907" y="6257006"/>
            <a:ext cx="1219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ИНФОРМАЦИОННЫЙ ДЕНЬ В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БГУИР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февраля 2021 года</a:t>
            </a:r>
          </a:p>
        </p:txBody>
      </p:sp>
    </p:spTree>
    <p:extLst>
      <p:ext uri="{BB962C8B-B14F-4D97-AF65-F5344CB8AC3E}">
        <p14:creationId xmlns:p14="http://schemas.microsoft.com/office/powerpoint/2010/main" val="51643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906" y="6086901"/>
            <a:ext cx="12202730" cy="77109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53025" y="6257005"/>
            <a:ext cx="2039531" cy="43088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5719" y="6168319"/>
            <a:ext cx="1410127" cy="608259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-10731" y="43734"/>
            <a:ext cx="12198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Процедуры подготовки и реализации академических обменов в рамках программы Erasmus+ (выездная мобильность)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504339"/>
              </p:ext>
            </p:extLst>
          </p:nvPr>
        </p:nvGraphicFramePr>
        <p:xfrm>
          <a:off x="331279" y="2420272"/>
          <a:ext cx="11532360" cy="28890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0246">
                  <a:extLst>
                    <a:ext uri="{9D8B030D-6E8A-4147-A177-3AD203B41FA5}">
                      <a16:colId xmlns:a16="http://schemas.microsoft.com/office/drawing/2014/main" val="1767774144"/>
                    </a:ext>
                  </a:extLst>
                </a:gridCol>
                <a:gridCol w="5884294">
                  <a:extLst>
                    <a:ext uri="{9D8B030D-6E8A-4147-A177-3AD203B41FA5}">
                      <a16:colId xmlns:a16="http://schemas.microsoft.com/office/drawing/2014/main" val="280346452"/>
                    </a:ext>
                  </a:extLst>
                </a:gridCol>
                <a:gridCol w="3177820">
                  <a:extLst>
                    <a:ext uri="{9D8B030D-6E8A-4147-A177-3AD203B41FA5}">
                      <a16:colId xmlns:a16="http://schemas.microsoft.com/office/drawing/2014/main" val="2150271877"/>
                    </a:ext>
                  </a:extLst>
                </a:gridCol>
              </a:tblGrid>
              <a:tr h="134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этапа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16" marR="479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Краткое описание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16" marR="479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Ответственный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16" marR="47916" marT="0" marB="0"/>
                </a:tc>
                <a:extLst>
                  <a:ext uri="{0D108BD9-81ED-4DB2-BD59-A6C34878D82A}">
                    <a16:rowId xmlns:a16="http://schemas.microsoft.com/office/drawing/2014/main" val="2447637668"/>
                  </a:ext>
                </a:extLst>
              </a:tr>
              <a:tr h="1054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Признание результатов обучения / стажировки за рубежом по возвращению участников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оформление приказа о восстановлении в числе обучающихся;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заявление / приказ на признание пройденных за рубежом дисциплин;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заслушивание и утверждение отчета работника;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включение сведений о стажировки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рубежом в личное дело работника.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Деканат;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  <a:tabLst>
                          <a:tab pos="330200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Кафедра;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  <a:tabLst>
                          <a:tab pos="330200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Отдел международных связей;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  <a:tabLst>
                          <a:tab pos="330200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Отдел кадров.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7374505"/>
                  </a:ext>
                </a:extLst>
              </a:tr>
              <a:tr h="1054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Оценка эффективности и использование результатов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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презентация / эссе о полученном опыте обучения за рубежом обучающегося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заслушивание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утверждение отчета работника о внедрении результатов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стажировки;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  <a:tabLst>
                          <a:tab pos="330200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Совет факультета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  <a:tabLst>
                          <a:tab pos="330200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Отдел международных связей;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546733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 rot="20957430">
            <a:off x="8722092" y="1446736"/>
            <a:ext cx="312136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/>
              <a:t>По </a:t>
            </a:r>
            <a:r>
              <a:rPr lang="ru-RU" dirty="0" smtClean="0"/>
              <a:t>завершении </a:t>
            </a:r>
            <a:r>
              <a:rPr lang="ru-RU" dirty="0"/>
              <a:t>мобильности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-3907" y="6257006"/>
            <a:ext cx="1219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ИНФОРМАЦИОННЫЙ ДЕНЬ В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БГУИР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февраля 2021 года</a:t>
            </a:r>
          </a:p>
        </p:txBody>
      </p:sp>
    </p:spTree>
    <p:extLst>
      <p:ext uri="{BB962C8B-B14F-4D97-AF65-F5344CB8AC3E}">
        <p14:creationId xmlns:p14="http://schemas.microsoft.com/office/powerpoint/2010/main" val="409121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906" y="6086901"/>
            <a:ext cx="12202730" cy="77109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53025" y="6257005"/>
            <a:ext cx="2039531" cy="43088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5719" y="6168319"/>
            <a:ext cx="1410127" cy="60825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-10731" y="224135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Участие белорусских УВО в программе Европейского Союза </a:t>
            </a:r>
            <a:r>
              <a:rPr lang="ru-RU" sz="2400" b="1" dirty="0" err="1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Erasmus+</a:t>
            </a:r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инструмент 107 «Международная кредитная мобильность»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-3907" y="6257006"/>
            <a:ext cx="1219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ИНФОРМАЦИОННЫЙ ДЕНЬ В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БГУИР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февраля 2021 года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438" y="2994592"/>
            <a:ext cx="4380931" cy="2142058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930766" y="5225337"/>
            <a:ext cx="3612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hlinkClick r:id="rId6"/>
              </a:rPr>
              <a:t>http://erasmusplus.by</a:t>
            </a:r>
            <a:r>
              <a:rPr lang="en-US" sz="2800" b="1" dirty="0"/>
              <a:t> </a:t>
            </a:r>
            <a:endParaRPr lang="ru-RU" sz="28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704737">
            <a:off x="6347012" y="1465640"/>
            <a:ext cx="3054265" cy="4311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2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9098" y="0"/>
            <a:ext cx="12201098" cy="711730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77062" y="248724"/>
            <a:ext cx="3381375" cy="7143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8076" y="227818"/>
            <a:ext cx="4276157" cy="1844521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0" y="2651864"/>
            <a:ext cx="1219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Благодарим за внимание!</a:t>
            </a:r>
          </a:p>
          <a:p>
            <a:pPr algn="ctr"/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office@erasmusplus.by</a:t>
            </a:r>
          </a:p>
          <a:p>
            <a:pPr algn="ctr"/>
            <a:endParaRPr 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web: http://erasmusplus.by 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99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906" y="6086901"/>
            <a:ext cx="12202730" cy="7710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-3907" y="6257006"/>
            <a:ext cx="1219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ИНФОРМАЦИОННЫЙ ДЕНЬ В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БГУИР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февраля 2021 года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53025" y="6257005"/>
            <a:ext cx="2039531" cy="43088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5719" y="6168319"/>
            <a:ext cx="1410127" cy="60825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-10731" y="224135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Общая информация о Программе Европейского Союза </a:t>
            </a:r>
            <a:r>
              <a:rPr lang="ru-RU" sz="2400" b="1" dirty="0" err="1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Erasmus+</a:t>
            </a:r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инструмент 107 «Международная кредитная мобильность»</a:t>
            </a: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67505" y="3933987"/>
            <a:ext cx="1171113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333333"/>
              </a:solidFill>
              <a:ea typeface="Arial" panose="020B0604020202020204" pitchFamily="34" charset="0"/>
            </a:endParaRPr>
          </a:p>
          <a:p>
            <a:r>
              <a:rPr lang="ru-RU" b="1" dirty="0" smtClean="0">
                <a:solidFill>
                  <a:srgbClr val="333333"/>
                </a:solidFill>
                <a:ea typeface="Arial" panose="020B0604020202020204" pitchFamily="34" charset="0"/>
              </a:rPr>
              <a:t>Участники обменов:</a:t>
            </a:r>
            <a:r>
              <a:rPr lang="ru-RU" dirty="0" smtClean="0">
                <a:solidFill>
                  <a:srgbClr val="333333"/>
                </a:solidFill>
                <a:ea typeface="Arial" panose="020B0604020202020204" pitchFamily="34" charset="0"/>
              </a:rPr>
              <a:t> обучающиеся 1 и 2 ступеней, аспиранты, работники УВО</a:t>
            </a:r>
          </a:p>
          <a:p>
            <a:endParaRPr lang="ru-RU" dirty="0" smtClean="0">
              <a:solidFill>
                <a:srgbClr val="333333"/>
              </a:solidFill>
              <a:ea typeface="Arial" panose="020B0604020202020204" pitchFamily="34" charset="0"/>
            </a:endParaRPr>
          </a:p>
          <a:p>
            <a:r>
              <a:rPr lang="ru-RU" b="1" dirty="0" smtClean="0">
                <a:solidFill>
                  <a:srgbClr val="333333"/>
                </a:solidFill>
                <a:ea typeface="Arial" panose="020B0604020202020204" pitchFamily="34" charset="0"/>
              </a:rPr>
              <a:t>Финансовая поддержка </a:t>
            </a:r>
            <a:r>
              <a:rPr lang="ru-RU" dirty="0" smtClean="0">
                <a:solidFill>
                  <a:srgbClr val="333333"/>
                </a:solidFill>
                <a:ea typeface="Arial" panose="020B0604020202020204" pitchFamily="34" charset="0"/>
              </a:rPr>
              <a:t>со стороны ЕС осуществляется на основе децентрализованного механизма, т.е. подача проектных заявок осуществляется европейскими партнерами в национальные агентства своих стран</a:t>
            </a:r>
            <a:endParaRPr lang="ru-RU" dirty="0">
              <a:solidFill>
                <a:srgbClr val="333333"/>
              </a:solidFill>
              <a:ea typeface="Arial" panose="020B0604020202020204" pitchFamily="34" charset="0"/>
            </a:endParaRPr>
          </a:p>
        </p:txBody>
      </p:sp>
      <p:pic>
        <p:nvPicPr>
          <p:cNvPr id="12" name="Рисунок 11">
            <a:hlinkClick r:id="rId5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99799" y="1303690"/>
            <a:ext cx="2897865" cy="2421690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3539671" y="1333066"/>
            <a:ext cx="79556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rgbClr val="333333"/>
                </a:solidFill>
                <a:ea typeface="Arial" panose="020B0604020202020204" pitchFamily="34" charset="0"/>
              </a:rPr>
              <a:t>Цель: </a:t>
            </a:r>
            <a:r>
              <a:rPr lang="ru-RU" dirty="0" smtClean="0">
                <a:solidFill>
                  <a:srgbClr val="333333"/>
                </a:solidFill>
                <a:ea typeface="Arial" panose="020B0604020202020204" pitchFamily="34" charset="0"/>
              </a:rPr>
              <a:t>развитие межвузовского сотрудничества, реализуемого в форме академических обменов студентами, магистрантами, аспирантами, работниками из числа профессорско-преподавательского состава и сотрудниками административных подразделений и библиотек</a:t>
            </a:r>
          </a:p>
          <a:p>
            <a:pPr lvl="0"/>
            <a:endParaRPr lang="ru-RU" dirty="0" smtClean="0">
              <a:solidFill>
                <a:srgbClr val="333333"/>
              </a:solidFill>
              <a:ea typeface="Arial" panose="020B0604020202020204" pitchFamily="34" charset="0"/>
            </a:endParaRPr>
          </a:p>
          <a:p>
            <a:pPr lvl="0"/>
            <a:r>
              <a:rPr lang="ru-RU" b="1" dirty="0" smtClean="0">
                <a:solidFill>
                  <a:srgbClr val="333333"/>
                </a:solidFill>
                <a:ea typeface="Arial" panose="020B0604020202020204" pitchFamily="34" charset="0"/>
              </a:rPr>
              <a:t>Обмены осуществляется на основе: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rgbClr val="333333"/>
                </a:solidFill>
                <a:ea typeface="Arial" panose="020B0604020202020204" pitchFamily="34" charset="0"/>
              </a:rPr>
              <a:t>двусторонних соглашений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>
                <a:solidFill>
                  <a:srgbClr val="333333"/>
                </a:solidFill>
                <a:ea typeface="Arial" panose="020B0604020202020204" pitchFamily="34" charset="0"/>
              </a:rPr>
              <a:t>многосторонних соглашений – консорциумов</a:t>
            </a:r>
          </a:p>
        </p:txBody>
      </p:sp>
    </p:spTree>
    <p:extLst>
      <p:ext uri="{BB962C8B-B14F-4D97-AF65-F5344CB8AC3E}">
        <p14:creationId xmlns:p14="http://schemas.microsoft.com/office/powerpoint/2010/main" val="378546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906" y="6086901"/>
            <a:ext cx="12202730" cy="7710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-3907" y="6257006"/>
            <a:ext cx="1219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ИНФОРМАЦИОННЫЙ ДЕНЬ В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БГУИР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февраля 2021 года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53025" y="6257005"/>
            <a:ext cx="2039531" cy="43088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5719" y="6168319"/>
            <a:ext cx="1410127" cy="60825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-10731" y="224135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Общая информация о Программе Европейского Союза </a:t>
            </a:r>
            <a:r>
              <a:rPr lang="ru-RU" sz="2400" b="1" dirty="0" err="1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Erasmus+</a:t>
            </a:r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инструмент 107 «Международная кредитная мобильность»</a:t>
            </a:r>
            <a:endParaRPr lang="ru-RU" sz="2400" dirty="0"/>
          </a:p>
        </p:txBody>
      </p:sp>
      <p:pic>
        <p:nvPicPr>
          <p:cNvPr id="12" name="Рисунок 11">
            <a:hlinkClick r:id="rId5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99799" y="1303690"/>
            <a:ext cx="2897865" cy="2421690"/>
          </a:xfrm>
          <a:prstGeom prst="rect">
            <a:avLst/>
          </a:prstGeom>
        </p:spPr>
      </p:pic>
      <p:sp>
        <p:nvSpPr>
          <p:cNvPr id="10" name="Объект 1"/>
          <p:cNvSpPr txBox="1">
            <a:spLocks/>
          </p:cNvSpPr>
          <p:nvPr/>
        </p:nvSpPr>
        <p:spPr bwMode="auto">
          <a:xfrm>
            <a:off x="3764194" y="1285719"/>
            <a:ext cx="777240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tabLst/>
              <a:defRPr/>
            </a:pPr>
            <a:r>
              <a:rPr lang="ru-RU" b="1" u="sng" kern="0" noProof="0" dirty="0" smtClean="0"/>
              <a:t>ОБУЧАЮЩИЕСЯ:</a:t>
            </a:r>
            <a:endParaRPr kumimoji="0" lang="en-US" b="1" i="0" u="sng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tabLst/>
              <a:defRPr/>
            </a:pP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- студенты, начиная со второго года обучения, магистранты, аспиранты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tabLst/>
              <a:defRPr/>
            </a:pP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-обучение </a:t>
            </a:r>
            <a:r>
              <a:rPr lang="ru-RU" kern="0" dirty="0" smtClean="0"/>
              <a:t>от 3 до 12 месяцев 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с обязательным признанием дисциплин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-"/>
              <a:tabLst/>
              <a:defRPr/>
            </a:pPr>
            <a:r>
              <a:rPr lang="ru-RU" kern="0" dirty="0" smtClean="0"/>
              <a:t>с</a:t>
            </a:r>
            <a:r>
              <a:rPr lang="ru-RU" kern="0" noProof="0" dirty="0" err="1" smtClean="0"/>
              <a:t>тажировка</a:t>
            </a:r>
            <a:r>
              <a:rPr lang="ru-RU" kern="0" noProof="0" dirty="0" smtClean="0"/>
              <a:t> </a:t>
            </a:r>
            <a:r>
              <a:rPr lang="en-US" kern="0" noProof="0" dirty="0" smtClean="0"/>
              <a:t>(traineeship) </a:t>
            </a:r>
            <a:r>
              <a:rPr lang="ru-RU" kern="0" noProof="0" dirty="0" smtClean="0"/>
              <a:t>от 2 до 12 месяцев</a:t>
            </a:r>
            <a:endParaRPr kumimoji="0" lang="ru-RU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- финансовая поддержка: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	проезд (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180 – 1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5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00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евро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в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зависимости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от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расстояния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)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	пребывание (</a:t>
            </a:r>
            <a:r>
              <a:rPr lang="ru-RU" kern="0" dirty="0" smtClean="0"/>
              <a:t>80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0 – </a:t>
            </a:r>
            <a:r>
              <a:rPr lang="ru-RU" kern="0" dirty="0" smtClean="0"/>
              <a:t>90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0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евро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в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месяц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в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зависимости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 от </a:t>
            </a:r>
            <a:endParaRPr kumimoji="0" lang="ru-RU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kern="0" dirty="0" smtClean="0"/>
              <a:t>	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</a:rPr>
              <a:t>страны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)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7968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906" y="6086901"/>
            <a:ext cx="12202730" cy="7710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-3907" y="6257006"/>
            <a:ext cx="1219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ИНФОРМАЦИОННЫЙ ДЕНЬ В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БГУИР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февраля 2021 года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53025" y="6257005"/>
            <a:ext cx="2039531" cy="43088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5719" y="6168319"/>
            <a:ext cx="1410127" cy="60825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-10731" y="224135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Общая информация о Программе Европейского Союза </a:t>
            </a:r>
            <a:r>
              <a:rPr lang="ru-RU" sz="2400" b="1" dirty="0" err="1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Erasmus+</a:t>
            </a:r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инструмент 107 «Международная кредитная мобильность»</a:t>
            </a:r>
            <a:endParaRPr lang="ru-RU" sz="2400" dirty="0"/>
          </a:p>
        </p:txBody>
      </p:sp>
      <p:pic>
        <p:nvPicPr>
          <p:cNvPr id="12" name="Рисунок 11">
            <a:hlinkClick r:id="rId5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99799" y="1303690"/>
            <a:ext cx="2897865" cy="2421690"/>
          </a:xfrm>
          <a:prstGeom prst="rect">
            <a:avLst/>
          </a:prstGeom>
        </p:spPr>
      </p:pic>
      <p:sp>
        <p:nvSpPr>
          <p:cNvPr id="10" name="Объект 1"/>
          <p:cNvSpPr txBox="1">
            <a:spLocks/>
          </p:cNvSpPr>
          <p:nvPr/>
        </p:nvSpPr>
        <p:spPr bwMode="auto">
          <a:xfrm>
            <a:off x="3542774" y="1389149"/>
            <a:ext cx="7772400" cy="3516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РАБОТНИКИ</a:t>
            </a:r>
            <a:r>
              <a:rPr kumimoji="0" lang="ru-RU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: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- мобильность для чтения</a:t>
            </a:r>
            <a:r>
              <a:rPr kumimoji="0" lang="ru-RU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 лекций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 (минимум 8 часов в неделю)  или стажировки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- от 5 дней до 2 месяцев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- финансовая поддержка: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	проезд (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180 – 1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5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00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cs typeface="+mn-cs"/>
              </a:rPr>
              <a:t>евро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 в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cs typeface="+mn-cs"/>
              </a:rPr>
              <a:t>зависимости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 от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cs typeface="+mn-cs"/>
              </a:rPr>
              <a:t>расстояния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)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	пребывание (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1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4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0-1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8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0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cs typeface="+mn-cs"/>
              </a:rPr>
              <a:t>евро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 в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cs typeface="+mn-cs"/>
              </a:rPr>
              <a:t>сутки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 в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cs typeface="+mn-cs"/>
              </a:rPr>
              <a:t>зависимости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 от </a:t>
            </a:r>
            <a:endParaRPr kumimoji="0" lang="ru-RU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cs typeface="+mn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kern="0" dirty="0" smtClean="0">
                <a:cs typeface="+mn-cs"/>
              </a:rPr>
              <a:t>	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cs typeface="+mn-cs"/>
              </a:rPr>
              <a:t>страны</a:t>
            </a: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+mn-cs"/>
              </a:rPr>
              <a:t>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473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906" y="6086901"/>
            <a:ext cx="12202730" cy="77109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53025" y="6257005"/>
            <a:ext cx="2039531" cy="43088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5719" y="6168319"/>
            <a:ext cx="1410127" cy="60825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-10731" y="224135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Участие белорусских УВО в программе Европейского Союза </a:t>
            </a:r>
            <a:r>
              <a:rPr lang="ru-RU" sz="2400" b="1" dirty="0" err="1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Erasmus+</a:t>
            </a:r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инструмент 107 «Международная кредитная мобильность»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-3907" y="6257006"/>
            <a:ext cx="1219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ИНФОРМАЦИОННЫЙ ДЕНЬ В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БГУИР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февраля 2021 года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621014" y="1366123"/>
            <a:ext cx="84561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cs typeface="Arial" panose="020B0604020202020204" pitchFamily="34" charset="0"/>
              </a:rPr>
              <a:t>Межвузовское соглашение </a:t>
            </a:r>
            <a:r>
              <a:rPr lang="en-US" sz="2800" b="1" dirty="0" smtClean="0">
                <a:cs typeface="Arial" panose="020B0604020202020204" pitchFamily="34" charset="0"/>
              </a:rPr>
              <a:t>Erasmus+ KA1</a:t>
            </a:r>
            <a:endParaRPr lang="en-US" sz="2800" b="1" dirty="0" smtClean="0">
              <a:cs typeface="Arial" panose="020B0604020202020204" pitchFamily="34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3170326" y="1829848"/>
            <a:ext cx="8208912" cy="18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lvl="1" indent="-285750" algn="just" eaLnBrk="0" hangingPunct="0">
              <a:spcAft>
                <a:spcPts val="600"/>
              </a:spcAft>
              <a:buClr>
                <a:srgbClr val="F7C943"/>
              </a:buClr>
            </a:pPr>
            <a:endParaRPr lang="en-GB" altLang="fr-FR" sz="1000" dirty="0" smtClean="0">
              <a:cs typeface="Arial" panose="020B0604020202020204" pitchFamily="34" charset="0"/>
            </a:endParaRPr>
          </a:p>
          <a:p>
            <a:pPr marL="0" lvl="1" algn="just" eaLnBrk="0" hangingPunct="0">
              <a:spcAft>
                <a:spcPts val="600"/>
              </a:spcAft>
              <a:buClr>
                <a:srgbClr val="F7C943"/>
              </a:buClr>
            </a:pPr>
            <a:r>
              <a:rPr lang="en-US" b="1" u="sng" dirty="0">
                <a:ea typeface="Verdana" pitchFamily="34" charset="0"/>
                <a:cs typeface="Arial" panose="020B0604020202020204" pitchFamily="34" charset="0"/>
              </a:rPr>
              <a:t>Inter</a:t>
            </a:r>
            <a:r>
              <a:rPr lang="ru-RU" b="1" u="sng" dirty="0">
                <a:ea typeface="Verdana" pitchFamily="34" charset="0"/>
                <a:cs typeface="Arial" panose="020B0604020202020204" pitchFamily="34" charset="0"/>
              </a:rPr>
              <a:t>-</a:t>
            </a:r>
            <a:r>
              <a:rPr lang="en-US" b="1" u="sng" dirty="0">
                <a:ea typeface="Verdana" pitchFamily="34" charset="0"/>
                <a:cs typeface="Arial" panose="020B0604020202020204" pitchFamily="34" charset="0"/>
              </a:rPr>
              <a:t>institutional agreement</a:t>
            </a:r>
            <a:r>
              <a:rPr lang="ru-RU" altLang="fr-FR" b="1" dirty="0" smtClean="0">
                <a:ea typeface="Verdana" pitchFamily="34" charset="0"/>
                <a:cs typeface="Arial" panose="020B0604020202020204" pitchFamily="34" charset="0"/>
              </a:rPr>
              <a:t> – </a:t>
            </a:r>
          </a:p>
          <a:p>
            <a:pPr marL="0" lvl="1" algn="just" eaLnBrk="0" hangingPunct="0">
              <a:spcAft>
                <a:spcPts val="600"/>
              </a:spcAft>
              <a:buClr>
                <a:srgbClr val="F7C943"/>
              </a:buClr>
            </a:pPr>
            <a:r>
              <a:rPr lang="ru-RU" altLang="fr-FR" sz="1600" b="0" dirty="0" smtClean="0">
                <a:cs typeface="Arial" panose="020B0604020202020204" pitchFamily="34" charset="0"/>
              </a:rPr>
              <a:t>между университетом из Беларуси и университетом из страны программы</a:t>
            </a:r>
          </a:p>
          <a:p>
            <a:pPr marL="987425" lvl="1" indent="-265113" algn="just" eaLnBrk="0" hangingPunct="0">
              <a:spcAft>
                <a:spcPts val="600"/>
              </a:spcAft>
              <a:buClr>
                <a:srgbClr val="F7C943"/>
              </a:buClr>
              <a:buFont typeface="Wingdings" pitchFamily="2" charset="2"/>
              <a:buChar char="§"/>
            </a:pPr>
            <a:r>
              <a:rPr lang="ru-RU" altLang="fr-FR" sz="1600" b="0" dirty="0" smtClean="0">
                <a:cs typeface="Arial" panose="020B0604020202020204" pitchFamily="34" charset="0"/>
              </a:rPr>
              <a:t>составляется по специальному образцу</a:t>
            </a:r>
          </a:p>
          <a:p>
            <a:pPr marL="987425" lvl="1" indent="-265113" algn="just" eaLnBrk="0" hangingPunct="0">
              <a:spcAft>
                <a:spcPts val="600"/>
              </a:spcAft>
              <a:buClr>
                <a:srgbClr val="F7C943"/>
              </a:buClr>
              <a:buFont typeface="Wingdings" pitchFamily="2" charset="2"/>
              <a:buChar char="§"/>
            </a:pPr>
            <a:r>
              <a:rPr lang="fr-BE" altLang="fr-FR" sz="1600" b="0" dirty="0" smtClean="0">
                <a:cs typeface="Arial" panose="020B0604020202020204" pitchFamily="34" charset="0"/>
              </a:rPr>
              <a:t> </a:t>
            </a:r>
            <a:r>
              <a:rPr lang="ru-RU" altLang="fr-FR" sz="1600" b="0" dirty="0" smtClean="0">
                <a:cs typeface="Arial" panose="020B0604020202020204" pitchFamily="34" charset="0"/>
              </a:rPr>
              <a:t>подписывается до начала мобильности</a:t>
            </a:r>
            <a:endParaRPr lang="fr-BE" altLang="fr-FR" sz="1600" b="0" dirty="0">
              <a:cs typeface="Arial" panose="020B0604020202020204" pitchFamily="34" charset="0"/>
            </a:endParaRPr>
          </a:p>
          <a:p>
            <a:pPr marL="354013" lvl="1" indent="-354013" algn="just" eaLnBrk="0" hangingPunct="0">
              <a:spcAft>
                <a:spcPts val="600"/>
              </a:spcAft>
              <a:buClr>
                <a:srgbClr val="F7C943"/>
              </a:buClr>
              <a:buFont typeface="Wingdings" pitchFamily="2" charset="2"/>
              <a:buChar char="Ø"/>
            </a:pPr>
            <a:endParaRPr lang="fr-BE" altLang="fr-FR" sz="1000" dirty="0">
              <a:cs typeface="Arial" panose="020B0604020202020204" pitchFamily="34" charset="0"/>
            </a:endParaRPr>
          </a:p>
        </p:txBody>
      </p:sp>
      <p:pic>
        <p:nvPicPr>
          <p:cNvPr id="16" name="Picture 1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500665" y="2744025"/>
            <a:ext cx="2436358" cy="31750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2992355" y="5095767"/>
            <a:ext cx="60672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hlinkClick r:id="rId6"/>
              </a:rPr>
              <a:t>https://ec.europa.eu/programmes/erasmus-plus/resources/documents/applicants/inter-institutional-agreement_en</a:t>
            </a:r>
            <a:endParaRPr lang="ru-RU" sz="1600" b="1" dirty="0"/>
          </a:p>
        </p:txBody>
      </p:sp>
      <p:sp>
        <p:nvSpPr>
          <p:cNvPr id="18" name="Содержимое 2"/>
          <p:cNvSpPr txBox="1">
            <a:spLocks/>
          </p:cNvSpPr>
          <p:nvPr/>
        </p:nvSpPr>
        <p:spPr bwMode="auto">
          <a:xfrm>
            <a:off x="3170326" y="3468953"/>
            <a:ext cx="648072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>
                <a:srgbClr val="FFC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Verdana" pitchFamily="34" charset="0"/>
                <a:cs typeface="Arial" panose="020B0604020202020204" pitchFamily="34" charset="0"/>
              </a:rPr>
              <a:t>Признание полученных зачетных единиц</a:t>
            </a:r>
          </a:p>
          <a:p>
            <a:pPr marL="0" marR="0" lvl="0" indent="0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>
                <a:srgbClr val="FFC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Verdana" pitchFamily="34" charset="0"/>
                <a:cs typeface="Arial" panose="020B0604020202020204" pitchFamily="34" charset="0"/>
              </a:rPr>
              <a:t>Прозрачная  процедура отбора в отправляющем университете</a:t>
            </a:r>
          </a:p>
          <a:p>
            <a:pPr marL="0" marR="0" lvl="0" indent="0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>
                <a:srgbClr val="FFC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Verdana" pitchFamily="34" charset="0"/>
                <a:cs typeface="Arial" panose="020B0604020202020204" pitchFamily="34" charset="0"/>
              </a:rPr>
              <a:t>Требуемый уровень знаний языка и языковая поддержка</a:t>
            </a:r>
          </a:p>
          <a:p>
            <a:pPr marL="0" marR="0" lvl="0" indent="0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>
                <a:srgbClr val="FFC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Verdana" pitchFamily="34" charset="0"/>
                <a:cs typeface="Arial" panose="020B0604020202020204" pitchFamily="34" charset="0"/>
              </a:rPr>
              <a:t>Отсутствие платы за обучение и равные возможности</a:t>
            </a:r>
          </a:p>
          <a:p>
            <a:pPr marL="0" marR="0" lvl="0" indent="0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>
                <a:srgbClr val="FFC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Verdana" pitchFamily="34" charset="0"/>
                <a:cs typeface="Arial" panose="020B0604020202020204" pitchFamily="34" charset="0"/>
              </a:rPr>
              <a:t>Консультирование в отправляющем и принимающем вузах (визы, страховки, размещение и пр.)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19" name="Рисунок 18">
            <a:hlinkClick r:id="rId7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9799" y="1303690"/>
            <a:ext cx="2897865" cy="242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89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906" y="6086901"/>
            <a:ext cx="12202730" cy="77109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53025" y="6257005"/>
            <a:ext cx="2039531" cy="43088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5719" y="6168319"/>
            <a:ext cx="1410127" cy="60825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-10731" y="224135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Участие белорусских УВО в программе Европейского Союза </a:t>
            </a:r>
            <a:r>
              <a:rPr lang="ru-RU" sz="2400" b="1" dirty="0" err="1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Erasmus+</a:t>
            </a:r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инструмент 107 «Международная кредитная мобильность»</a:t>
            </a:r>
            <a:endParaRPr lang="ru-RU" sz="2400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936147"/>
              </p:ext>
            </p:extLst>
          </p:nvPr>
        </p:nvGraphicFramePr>
        <p:xfrm>
          <a:off x="365762" y="1244670"/>
          <a:ext cx="11377746" cy="3855720"/>
        </p:xfrm>
        <a:graphic>
          <a:graphicData uri="http://schemas.openxmlformats.org/drawingml/2006/table">
            <a:tbl>
              <a:tblPr firstRow="1" firstCol="1">
                <a:tableStyleId>{BC89EF96-8CEA-46FF-86C4-4CE0E7609802}</a:tableStyleId>
              </a:tblPr>
              <a:tblGrid>
                <a:gridCol w="4769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70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7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97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0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99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76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2015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2016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2017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2018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2019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2020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Всего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Проектные заявки с участием белорусских УВО,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99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90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124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141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140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168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762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790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из них отобрано для финансирования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48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66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89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100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128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127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558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Количество обучающихся и работников белорусских УВО, </a:t>
                      </a:r>
                      <a:r>
                        <a:rPr lang="ru-RU" sz="2000" dirty="0" smtClean="0">
                          <a:latin typeface="+mn-lt"/>
                        </a:rPr>
                        <a:t>выезжающих </a:t>
                      </a:r>
                      <a:r>
                        <a:rPr lang="ru-RU" sz="2000" dirty="0">
                          <a:latin typeface="+mn-lt"/>
                        </a:rPr>
                        <a:t>за рубеж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260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306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431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536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499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648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2680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Количество иностранных обучающихся и работников, </a:t>
                      </a:r>
                      <a:r>
                        <a:rPr lang="ru-RU" sz="2000" dirty="0" smtClean="0">
                          <a:latin typeface="+mn-lt"/>
                        </a:rPr>
                        <a:t>прибывающих </a:t>
                      </a:r>
                      <a:r>
                        <a:rPr lang="ru-RU" sz="2000" dirty="0">
                          <a:latin typeface="+mn-lt"/>
                        </a:rPr>
                        <a:t>в белорусские УВО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67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137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220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319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338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361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1442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Доля освоенного бюджета ЕС на регион «Восточное партнерство»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6,1%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6,2%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9,1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9,7%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6,5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10,98%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8,1%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343987" y="5318650"/>
            <a:ext cx="113472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Источник: </a:t>
            </a:r>
            <a:r>
              <a:rPr lang="ru-RU" u="sng" dirty="0" smtClean="0">
                <a:hlinkClick r:id="rId5"/>
              </a:rPr>
              <a:t>https://ec.europa.eu/assets/eac/erasmus-plus/factsheets/neighbourhood/belarus_erasmusplus_2019.pdf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-3907" y="6257006"/>
            <a:ext cx="1219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ИНФОРМАЦИОННЫЙ ДЕНЬ В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БГУИР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февраля 2021 года</a:t>
            </a:r>
          </a:p>
        </p:txBody>
      </p:sp>
    </p:spTree>
    <p:extLst>
      <p:ext uri="{BB962C8B-B14F-4D97-AF65-F5344CB8AC3E}">
        <p14:creationId xmlns:p14="http://schemas.microsoft.com/office/powerpoint/2010/main" val="378546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906" y="6086901"/>
            <a:ext cx="12202730" cy="77109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53025" y="6257005"/>
            <a:ext cx="2039531" cy="43088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5719" y="6168319"/>
            <a:ext cx="1410127" cy="60825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-10731" y="224135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Участие белорусских УВО в программе Европейского Союза </a:t>
            </a:r>
            <a:r>
              <a:rPr lang="ru-RU" sz="2400" b="1" dirty="0" err="1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Erasmus+</a:t>
            </a:r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инструмент 107 «Международная кредитная мобильность»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-3907" y="6257006"/>
            <a:ext cx="1219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ИНФОРМАЦИОННЫЙ ДЕНЬ В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БГУИР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февраля 2021 года</a:t>
            </a:r>
          </a:p>
        </p:txBody>
      </p:sp>
      <p:pic>
        <p:nvPicPr>
          <p:cNvPr id="14" name="Рисунок 13">
            <a:hlinkClick r:id="rId5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4901" y="1234379"/>
            <a:ext cx="2897865" cy="2421690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4158692" y="3225530"/>
            <a:ext cx="6847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cs typeface="Arial" panose="020B0604020202020204" pitchFamily="34" charset="0"/>
              </a:rPr>
              <a:t>Предлагайте себя в качестве надежного партнера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158692" y="5156327"/>
            <a:ext cx="6847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cs typeface="Arial" panose="020B0604020202020204" pitchFamily="34" charset="0"/>
              </a:rPr>
              <a:t>Формируйте систему управления академической мобильностью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107608" y="4046560"/>
            <a:ext cx="6847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cs typeface="Arial" panose="020B0604020202020204" pitchFamily="34" charset="0"/>
              </a:rPr>
              <a:t>Участвуйте в процессе подготовки заявки на финансирование мобильностей 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209776" y="1225237"/>
            <a:ext cx="6847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cs typeface="Arial" panose="020B0604020202020204" pitchFamily="34" charset="0"/>
              </a:rPr>
              <a:t>Разработайте пакет уникальных образовательных возможностей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107608" y="2219025"/>
            <a:ext cx="6847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cs typeface="Arial" panose="020B0604020202020204" pitchFamily="34" charset="0"/>
              </a:rPr>
              <a:t>Создавайте понятную информационную среду для европейских студентов и ППС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694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906" y="6086901"/>
            <a:ext cx="12202730" cy="77109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53025" y="6257005"/>
            <a:ext cx="2039531" cy="43088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5719" y="6168319"/>
            <a:ext cx="1410127" cy="60825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-10731" y="224135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Участие белорусских УВО в программе Европейского Союза </a:t>
            </a:r>
            <a:r>
              <a:rPr lang="ru-RU" sz="2400" b="1" dirty="0" err="1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Erasmus+</a:t>
            </a:r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инструмент 107 «Международная кредитная мобильность»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-3907" y="6257006"/>
            <a:ext cx="1219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ИНФОРМАЦИОННЫЙ ДЕНЬ В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БГУИР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февраля 2021 года</a:t>
            </a:r>
          </a:p>
        </p:txBody>
      </p:sp>
      <p:pic>
        <p:nvPicPr>
          <p:cNvPr id="7" name="Рисунок 6">
            <a:hlinkClick r:id="rId5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9799" y="1303690"/>
            <a:ext cx="2897865" cy="242169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581437" y="1222542"/>
            <a:ext cx="6847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cs typeface="Arial" panose="020B0604020202020204" pitchFamily="34" charset="0"/>
              </a:rPr>
              <a:t>Предлагайте себя в качестве надежного партнера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581437" y="1600643"/>
            <a:ext cx="8313020" cy="44012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>
                <a:cs typeface="Arial" panose="020B0604020202020204" pitchFamily="34" charset="0"/>
              </a:rPr>
              <a:t>Dear partners and colleagues, </a:t>
            </a:r>
            <a:endParaRPr lang="ru-RU" sz="1400" dirty="0">
              <a:cs typeface="Arial" panose="020B0604020202020204" pitchFamily="34" charset="0"/>
            </a:endParaRPr>
          </a:p>
          <a:p>
            <a:endParaRPr lang="ru-RU" sz="1400" dirty="0" smtClean="0">
              <a:cs typeface="Arial" panose="020B0604020202020204" pitchFamily="34" charset="0"/>
            </a:endParaRPr>
          </a:p>
          <a:p>
            <a:r>
              <a:rPr lang="en-US" sz="1400" dirty="0" smtClean="0">
                <a:cs typeface="Arial" panose="020B0604020202020204" pitchFamily="34" charset="0"/>
              </a:rPr>
              <a:t>In </a:t>
            </a:r>
            <a:r>
              <a:rPr lang="en-US" sz="1400" dirty="0">
                <a:cs typeface="Arial" panose="020B0604020202020204" pitchFamily="34" charset="0"/>
              </a:rPr>
              <a:t>the run-up to the Erasmus+ </a:t>
            </a:r>
            <a:r>
              <a:rPr lang="en-US" sz="1400" dirty="0" smtClean="0">
                <a:cs typeface="Arial" panose="020B0604020202020204" pitchFamily="34" charset="0"/>
              </a:rPr>
              <a:t>20</a:t>
            </a:r>
            <a:r>
              <a:rPr lang="ru-RU" sz="1400" dirty="0" smtClean="0">
                <a:cs typeface="Arial" panose="020B0604020202020204" pitchFamily="34" charset="0"/>
              </a:rPr>
              <a:t>20</a:t>
            </a:r>
            <a:r>
              <a:rPr lang="en-US" sz="1400" dirty="0" smtClean="0">
                <a:cs typeface="Arial" panose="020B0604020202020204" pitchFamily="34" charset="0"/>
              </a:rPr>
              <a:t> </a:t>
            </a:r>
            <a:r>
              <a:rPr lang="en-US" sz="1400" dirty="0">
                <a:cs typeface="Arial" panose="020B0604020202020204" pitchFamily="34" charset="0"/>
              </a:rPr>
              <a:t>Call for Proposals </a:t>
            </a:r>
            <a:r>
              <a:rPr lang="en-US" sz="1400" dirty="0" smtClean="0">
                <a:cs typeface="Arial" panose="020B0604020202020204" pitchFamily="34" charset="0"/>
              </a:rPr>
              <a:t>we are </a:t>
            </a:r>
            <a:r>
              <a:rPr lang="en-US" sz="1400" dirty="0">
                <a:cs typeface="Arial" panose="020B0604020202020204" pitchFamily="34" charset="0"/>
              </a:rPr>
              <a:t>looking forward to cooperate in the framework of the Erasmus+ Key Action 1 Individual Credit Mobility.  </a:t>
            </a:r>
            <a:endParaRPr lang="ru-RU" sz="1400" dirty="0">
              <a:cs typeface="Arial" panose="020B0604020202020204" pitchFamily="34" charset="0"/>
            </a:endParaRPr>
          </a:p>
          <a:p>
            <a:endParaRPr lang="ru-RU" sz="1400" dirty="0" smtClean="0">
              <a:cs typeface="Arial" panose="020B0604020202020204" pitchFamily="34" charset="0"/>
            </a:endParaRPr>
          </a:p>
          <a:p>
            <a:r>
              <a:rPr lang="en-US" sz="1400" b="1" i="1" dirty="0" smtClean="0">
                <a:cs typeface="Arial" panose="020B0604020202020204" pitchFamily="34" charset="0"/>
              </a:rPr>
              <a:t>Short presentation of your HEI with focus on international profile </a:t>
            </a:r>
          </a:p>
          <a:p>
            <a:endParaRPr lang="en-US" sz="1400" b="1" i="1" dirty="0" smtClean="0">
              <a:cs typeface="Arial" panose="020B0604020202020204" pitchFamily="34" charset="0"/>
            </a:endParaRPr>
          </a:p>
          <a:p>
            <a:r>
              <a:rPr lang="en-US" sz="1400" b="1" i="1" dirty="0" smtClean="0">
                <a:cs typeface="Arial" panose="020B0604020202020204" pitchFamily="34" charset="0"/>
              </a:rPr>
              <a:t>Academic Offers and other attractive opportunities</a:t>
            </a:r>
            <a:endParaRPr lang="ru-RU" sz="1400" i="1" dirty="0">
              <a:cs typeface="Arial" panose="020B0604020202020204" pitchFamily="34" charset="0"/>
            </a:endParaRPr>
          </a:p>
          <a:p>
            <a:r>
              <a:rPr lang="en-US" sz="1400" i="1" dirty="0">
                <a:cs typeface="Arial" panose="020B0604020202020204" pitchFamily="34" charset="0"/>
              </a:rPr>
              <a:t> </a:t>
            </a:r>
            <a:endParaRPr lang="ru-RU" sz="1400" i="1" dirty="0">
              <a:cs typeface="Arial" panose="020B0604020202020204" pitchFamily="34" charset="0"/>
            </a:endParaRPr>
          </a:p>
          <a:p>
            <a:r>
              <a:rPr lang="en-US" sz="1400" b="1" i="1" dirty="0">
                <a:cs typeface="Arial" panose="020B0604020202020204" pitchFamily="34" charset="0"/>
              </a:rPr>
              <a:t>Internationalization Strategy</a:t>
            </a:r>
            <a:endParaRPr lang="ru-RU" sz="1400" i="1" dirty="0">
              <a:cs typeface="Arial" panose="020B0604020202020204" pitchFamily="34" charset="0"/>
            </a:endParaRPr>
          </a:p>
          <a:p>
            <a:r>
              <a:rPr lang="en-US" sz="1400" dirty="0">
                <a:cs typeface="Arial" panose="020B0604020202020204" pitchFamily="34" charset="0"/>
              </a:rPr>
              <a:t> </a:t>
            </a:r>
            <a:endParaRPr lang="ru-RU" sz="1400" dirty="0">
              <a:cs typeface="Arial" panose="020B0604020202020204" pitchFamily="34" charset="0"/>
            </a:endParaRPr>
          </a:p>
          <a:p>
            <a:r>
              <a:rPr lang="en-US" sz="1400" dirty="0">
                <a:cs typeface="Arial" panose="020B0604020202020204" pitchFamily="34" charset="0"/>
              </a:rPr>
              <a:t>We hope that the proposal will arouse your interest and you will consider the possibility of including </a:t>
            </a:r>
            <a:r>
              <a:rPr lang="en-US" sz="1400" dirty="0" smtClean="0">
                <a:cs typeface="Arial" panose="020B0604020202020204" pitchFamily="34" charset="0"/>
              </a:rPr>
              <a:t>our institution as </a:t>
            </a:r>
            <a:r>
              <a:rPr lang="en-US" sz="1400" dirty="0">
                <a:cs typeface="Arial" panose="020B0604020202020204" pitchFamily="34" charset="0"/>
              </a:rPr>
              <a:t>a partner within Erasmus+ Key Action 1 Individual Credit Mobility.</a:t>
            </a:r>
            <a:endParaRPr lang="ru-RU" sz="1400" dirty="0">
              <a:cs typeface="Arial" panose="020B0604020202020204" pitchFamily="34" charset="0"/>
            </a:endParaRPr>
          </a:p>
          <a:p>
            <a:r>
              <a:rPr lang="en-US" sz="1400" dirty="0">
                <a:cs typeface="Arial" panose="020B0604020202020204" pitchFamily="34" charset="0"/>
              </a:rPr>
              <a:t> </a:t>
            </a:r>
            <a:endParaRPr lang="ru-RU" sz="1400" dirty="0">
              <a:cs typeface="Arial" panose="020B0604020202020204" pitchFamily="34" charset="0"/>
            </a:endParaRPr>
          </a:p>
          <a:p>
            <a:r>
              <a:rPr lang="en-US" sz="1400" dirty="0" smtClean="0">
                <a:cs typeface="Arial" panose="020B0604020202020204" pitchFamily="34" charset="0"/>
              </a:rPr>
              <a:t>Please </a:t>
            </a:r>
            <a:r>
              <a:rPr lang="en-US" sz="1400" dirty="0">
                <a:cs typeface="Arial" panose="020B0604020202020204" pitchFamily="34" charset="0"/>
              </a:rPr>
              <a:t>feel free to forward this e-mail to any other relevant persons who might be interested in working with </a:t>
            </a:r>
            <a:r>
              <a:rPr lang="en-US" sz="1400" dirty="0" smtClean="0">
                <a:cs typeface="Arial" panose="020B0604020202020204" pitchFamily="34" charset="0"/>
              </a:rPr>
              <a:t>us. Thank </a:t>
            </a:r>
            <a:r>
              <a:rPr lang="en-US" sz="1400" dirty="0">
                <a:cs typeface="Arial" panose="020B0604020202020204" pitchFamily="34" charset="0"/>
              </a:rPr>
              <a:t>you for your kind attention</a:t>
            </a:r>
            <a:r>
              <a:rPr lang="en-US" sz="1400" dirty="0" smtClean="0">
                <a:cs typeface="Arial" panose="020B0604020202020204" pitchFamily="34" charset="0"/>
              </a:rPr>
              <a:t>.</a:t>
            </a:r>
          </a:p>
          <a:p>
            <a:endParaRPr lang="ru-RU" sz="1400" dirty="0">
              <a:cs typeface="Arial" panose="020B0604020202020204" pitchFamily="34" charset="0"/>
            </a:endParaRPr>
          </a:p>
          <a:p>
            <a:r>
              <a:rPr lang="en-US" sz="1400" dirty="0">
                <a:cs typeface="Arial" panose="020B0604020202020204" pitchFamily="34" charset="0"/>
              </a:rPr>
              <a:t>Sincerely yours,</a:t>
            </a:r>
            <a:endParaRPr lang="ru-RU" sz="1400" dirty="0">
              <a:cs typeface="Arial" panose="020B0604020202020204" pitchFamily="34" charset="0"/>
            </a:endParaRPr>
          </a:p>
          <a:p>
            <a:endParaRPr lang="en-US" sz="1400" dirty="0" smtClean="0">
              <a:cs typeface="Arial" panose="020B0604020202020204" pitchFamily="34" charset="0"/>
            </a:endParaRPr>
          </a:p>
          <a:p>
            <a:r>
              <a:rPr lang="en-US" sz="1400" dirty="0" smtClean="0">
                <a:cs typeface="Arial" panose="020B0604020202020204" pitchFamily="34" charset="0"/>
              </a:rPr>
              <a:t>Name / contact details</a:t>
            </a:r>
            <a:endParaRPr lang="ru-RU" sz="1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34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906" y="6086901"/>
            <a:ext cx="12202730" cy="77109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53025" y="6257005"/>
            <a:ext cx="2039531" cy="43088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5719" y="6168319"/>
            <a:ext cx="1410127" cy="60825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-10731" y="224135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Участие белорусских УВО в программе Европейского Союза </a:t>
            </a:r>
            <a:r>
              <a:rPr lang="ru-RU" sz="2400" b="1" dirty="0" err="1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Erasmus+</a:t>
            </a:r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ru-RU" sz="2400" b="1" dirty="0" smtClean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инструмент 107 «Международная кредитная мобильность»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-3907" y="6257006"/>
            <a:ext cx="1219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ИНФОРМАЦИОННЫЙ ДЕНЬ В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БГУИР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февраля 2021 года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81437" y="1439517"/>
            <a:ext cx="6847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cs typeface="Arial" panose="020B0604020202020204" pitchFamily="34" charset="0"/>
              </a:rPr>
              <a:t>Предлагайте себя в качестве надежного партнера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581437" y="2148274"/>
            <a:ext cx="831302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cs typeface="Arial" panose="020B0604020202020204" pitchFamily="34" charset="0"/>
              </a:rPr>
              <a:t>промо-рассылка </a:t>
            </a:r>
            <a:r>
              <a:rPr lang="ru-RU" sz="2000" dirty="0">
                <a:cs typeface="Arial" panose="020B0604020202020204" pitchFamily="34" charset="0"/>
              </a:rPr>
              <a:t>вашим партнерам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2000" dirty="0" smtClean="0"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cs typeface="Arial" panose="020B0604020202020204" pitchFamily="34" charset="0"/>
              </a:rPr>
              <a:t>специальные </a:t>
            </a:r>
            <a:r>
              <a:rPr lang="ru-RU" sz="2000" dirty="0">
                <a:cs typeface="Arial" panose="020B0604020202020204" pitchFamily="34" charset="0"/>
              </a:rPr>
              <a:t>разделы/ страницы на веб-сайте вашего </a:t>
            </a:r>
            <a:r>
              <a:rPr lang="ru-RU" sz="2000" dirty="0" smtClean="0">
                <a:cs typeface="Arial" panose="020B0604020202020204" pitchFamily="34" charset="0"/>
              </a:rPr>
              <a:t>УВО </a:t>
            </a:r>
            <a:endParaRPr lang="en-US" sz="2000" dirty="0" smtClean="0"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 smtClean="0">
                <a:cs typeface="Arial" panose="020B0604020202020204" pitchFamily="34" charset="0"/>
              </a:rPr>
              <a:t>every-day-promoting: </a:t>
            </a:r>
            <a:r>
              <a:rPr lang="ru-RU" sz="2000" dirty="0" smtClean="0">
                <a:cs typeface="Arial" panose="020B0604020202020204" pitchFamily="34" charset="0"/>
              </a:rPr>
              <a:t>брошюры</a:t>
            </a:r>
            <a:r>
              <a:rPr lang="ru-RU" sz="2000" dirty="0">
                <a:cs typeface="Arial" panose="020B0604020202020204" pitchFamily="34" charset="0"/>
              </a:rPr>
              <a:t>/ промо-буклеты, информационные мероприятия, презентации своих проектных идей на семинарах и других </a:t>
            </a:r>
            <a:r>
              <a:rPr lang="ru-RU" sz="2000" dirty="0" smtClean="0">
                <a:cs typeface="Arial" panose="020B0604020202020204" pitchFamily="34" charset="0"/>
              </a:rPr>
              <a:t>мероприятиях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2000" dirty="0"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cs typeface="Arial" panose="020B0604020202020204" pitchFamily="34" charset="0"/>
              </a:rPr>
              <a:t>направление в Национальный </a:t>
            </a:r>
            <a:r>
              <a:rPr lang="ru-RU" sz="2000" dirty="0">
                <a:cs typeface="Arial" panose="020B0604020202020204" pitchFamily="34" charset="0"/>
              </a:rPr>
              <a:t>Офис программы «Erasmus+» в Республике </a:t>
            </a:r>
            <a:r>
              <a:rPr lang="ru-RU" sz="2000" dirty="0" smtClean="0">
                <a:cs typeface="Arial" panose="020B0604020202020204" pitchFamily="34" charset="0"/>
              </a:rPr>
              <a:t>Беларусь</a:t>
            </a:r>
            <a:endParaRPr lang="ru-RU" sz="2000" dirty="0">
              <a:cs typeface="Arial" panose="020B0604020202020204" pitchFamily="34" charset="0"/>
            </a:endParaRPr>
          </a:p>
        </p:txBody>
      </p:sp>
      <p:pic>
        <p:nvPicPr>
          <p:cNvPr id="13" name="Рисунок 12">
            <a:hlinkClick r:id="rId5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9799" y="1303690"/>
            <a:ext cx="2897865" cy="242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58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1150</Words>
  <Application>Microsoft Office PowerPoint</Application>
  <PresentationFormat>Широкоэкранный</PresentationFormat>
  <Paragraphs>246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Microsoft Sans Serif</vt:lpstr>
      <vt:lpstr>Times New Roman</vt:lpstr>
      <vt:lpstr>Verdana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Rytov Aliaksandr V.</dc:creator>
  <cp:lastModifiedBy>Rytov Aliaksandr V.</cp:lastModifiedBy>
  <cp:revision>99</cp:revision>
  <dcterms:created xsi:type="dcterms:W3CDTF">2020-09-08T06:39:31Z</dcterms:created>
  <dcterms:modified xsi:type="dcterms:W3CDTF">2021-02-03T08:54:58Z</dcterms:modified>
</cp:coreProperties>
</file>