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2" r:id="rId6"/>
    <p:sldId id="272" r:id="rId7"/>
    <p:sldId id="263" r:id="rId8"/>
    <p:sldId id="264" r:id="rId9"/>
    <p:sldId id="269" r:id="rId10"/>
    <p:sldId id="265" r:id="rId11"/>
    <p:sldId id="270" r:id="rId12"/>
    <p:sldId id="277" r:id="rId13"/>
    <p:sldId id="271" r:id="rId14"/>
    <p:sldId id="273" r:id="rId15"/>
    <p:sldId id="274" r:id="rId16"/>
    <p:sldId id="275" r:id="rId17"/>
    <p:sldId id="266" r:id="rId18"/>
    <p:sldId id="276" r:id="rId19"/>
    <p:sldId id="267" r:id="rId20"/>
    <p:sldId id="268" r:id="rId21"/>
  </p:sldIdLst>
  <p:sldSz cx="12192000" cy="6858000"/>
  <p:notesSz cx="6797675" cy="9926638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gor" initials="E" lastIdx="1" clrIdx="0">
    <p:extLst>
      <p:ext uri="{19B8F6BF-5375-455C-9EA6-DF929625EA0E}">
        <p15:presenceInfo xmlns:p15="http://schemas.microsoft.com/office/powerpoint/2012/main" userId="Eg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2A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71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6-03T20:14:23.131" idx="1">
    <p:pos x="7698" y="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FE6F9A-603D-49B1-AB0A-45251E7B18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FC72C0-6765-49B3-A67D-B4B0BC72D0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1EC838-C3D0-423D-89BC-215446126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5D36F-A39B-4908-8238-00EE069F15F5}" type="datetimeFigureOut">
              <a:rPr lang="LID4096" smtClean="0"/>
              <a:t>01/12/2021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CC3013-3E47-4522-B73B-A51D95CCF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B3AAA5-0A58-4CFD-A101-A5FA52CE2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B596B-46EA-4250-AC39-249FB5F10C13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98007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F2DC20-B852-4892-81CE-EF560D40B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CC7D02D-0F32-4D2A-BA79-49C107FC40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35AC5F-377C-4829-A6B1-3969D3275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5D36F-A39B-4908-8238-00EE069F15F5}" type="datetimeFigureOut">
              <a:rPr lang="LID4096" smtClean="0"/>
              <a:t>01/12/2021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6E2213-C974-470B-A752-03EE71B8C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4196F0-8F8A-460B-A85D-8F67911CF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B596B-46EA-4250-AC39-249FB5F10C13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55982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DF262D7-0B47-43FB-9471-192BAC8914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93BA794-3924-4C10-9946-4879D6464D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88D828-6E62-430E-9EB3-771D87BDF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5D36F-A39B-4908-8238-00EE069F15F5}" type="datetimeFigureOut">
              <a:rPr lang="LID4096" smtClean="0"/>
              <a:t>01/12/2021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9C6570-1804-43D2-88B5-10E8D1F4B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FB2595-C014-4273-A063-69229AC7E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B596B-46EA-4250-AC39-249FB5F10C13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85388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927AB1-B0CD-46E5-AE8A-46E0C7B34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D534FB-D946-43E0-BFD2-7D2267B91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EA0E9E-A51D-4209-932B-89903A323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5D36F-A39B-4908-8238-00EE069F15F5}" type="datetimeFigureOut">
              <a:rPr lang="LID4096" smtClean="0"/>
              <a:t>01/12/2021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8F057F-3B9D-4772-8DBA-E7F043A09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0D4FDE-CFA2-4787-B06E-2E3B39F28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B596B-46EA-4250-AC39-249FB5F10C13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09616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8FE3E9-1A23-4107-BC03-95CEC743B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1D1B8E-4285-4F5C-82A3-5B1CAF098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C63D95-E434-42FE-85F7-299AAA59F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5D36F-A39B-4908-8238-00EE069F15F5}" type="datetimeFigureOut">
              <a:rPr lang="LID4096" smtClean="0"/>
              <a:t>01/12/2021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775821-4FD5-4AED-BE30-A6A49BCF5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8FCFA0-EDF3-4C0C-8AD8-A1979759F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B596B-46EA-4250-AC39-249FB5F10C13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75973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09C87F-29C1-47FD-B285-1F61A8032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8699A0-FBBF-4666-8E13-6FEA2BA4DA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BE80911-AD59-4BDF-BA37-F08962553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5661B90-4E81-4070-8A4B-4DAA21ED4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5D36F-A39B-4908-8238-00EE069F15F5}" type="datetimeFigureOut">
              <a:rPr lang="LID4096" smtClean="0"/>
              <a:t>01/12/2021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B567FE-4DD4-4E90-AFC7-E2D108FA8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1D9E25-745E-4EC7-9DB2-9DCC6774F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B596B-46EA-4250-AC39-249FB5F10C13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08229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BF27BB-9C95-4B60-B162-0339EDE53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B3CD7DD-73A8-40A1-9B0B-F63F6C8F0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D47264-FB93-49CC-8B4A-E379FCDCF5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7DE6662-6EE2-46EB-869F-DB7DE33705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5E3250-7149-4182-BC99-B95C70B0F5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3CF0088-0AF2-41A7-A43C-A70CE4960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5D36F-A39B-4908-8238-00EE069F15F5}" type="datetimeFigureOut">
              <a:rPr lang="LID4096" smtClean="0"/>
              <a:t>01/12/2021</a:t>
            </a:fld>
            <a:endParaRPr lang="LID4096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EFBFCE5-1B90-41BF-8165-E19C8800D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F4E6CD-A36D-4288-8BED-90662472F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B596B-46EA-4250-AC39-249FB5F10C13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59797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DF03B-E88A-4B27-9150-9DE35EF5B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922E6DB-4979-40A6-B4C5-657101280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5D36F-A39B-4908-8238-00EE069F15F5}" type="datetimeFigureOut">
              <a:rPr lang="LID4096" smtClean="0"/>
              <a:t>01/12/2021</a:t>
            </a:fld>
            <a:endParaRPr lang="LID4096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C5FD1EF-14DF-4F31-A418-E901BACCD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60B0BE-A50E-4871-89B0-28B7A56C6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B596B-46EA-4250-AC39-249FB5F10C13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3595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3DC223C-3933-4E21-8079-EFD9C3F29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5D36F-A39B-4908-8238-00EE069F15F5}" type="datetimeFigureOut">
              <a:rPr lang="LID4096" smtClean="0"/>
              <a:t>01/12/2021</a:t>
            </a:fld>
            <a:endParaRPr lang="LID4096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EC738D6-4528-4A9B-BA2F-7EDCD53BB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11AF526-3112-457B-B2DD-94C5D2B6A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B596B-46EA-4250-AC39-249FB5F10C13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12283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8FBC11-9AD9-46C9-A212-E8AAC2BD6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72AE77-EF60-4D92-B508-1A24268F2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BC61390-88B1-404E-946B-6E9B00E896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0162AA-E91B-4866-AAED-FFE9B4B73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5D36F-A39B-4908-8238-00EE069F15F5}" type="datetimeFigureOut">
              <a:rPr lang="LID4096" smtClean="0"/>
              <a:t>01/12/2021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166ED4-E591-4F03-B89D-7C4EC0F84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19783C-1C70-4471-AA6A-6DF740212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B596B-46EA-4250-AC39-249FB5F10C13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36405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47107B-F3C4-493F-98F4-1844D6FE7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6EC9C1D-064A-43C8-AAA6-01C8A9145E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A543B6-E3B6-4498-81EA-27E7E1247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F093A0-B7B7-4F2B-A09F-1217B1E8A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5D36F-A39B-4908-8238-00EE069F15F5}" type="datetimeFigureOut">
              <a:rPr lang="LID4096" smtClean="0"/>
              <a:t>01/12/2021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F1533C-2C66-4ACB-BB95-BC13D07D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4143FF-7716-4FBC-8905-0F2FEA555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B596B-46EA-4250-AC39-249FB5F10C13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76972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526633-214D-4DD6-9C95-8E30987E2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B1F062-814E-4DC3-B7E8-6ABD0438F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3DE2-1E3B-4942-8FC8-7D9BD71ABC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5D36F-A39B-4908-8238-00EE069F15F5}" type="datetimeFigureOut">
              <a:rPr lang="LID4096" smtClean="0"/>
              <a:t>01/12/2021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8702D5-620D-4F7D-BB99-6D12ECBBB0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0844F7-E168-48C2-A1B1-C073A0E471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1B596B-46EA-4250-AC39-249FB5F10C13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15952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126AC7-E763-42A4-8258-540C32619A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" r="4196" b="-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C193D7-00A4-44E5-B677-FED9EF81BE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2873" y="563218"/>
            <a:ext cx="10367889" cy="1361538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rgbClr val="FFFFFF"/>
                </a:solidFill>
              </a:rPr>
              <a:t>УЛЬТРАЗВУКОВОЙ УРОВНЕМЕР НА МИКРОКОНТРОЛЛЕРЕ </a:t>
            </a:r>
            <a:r>
              <a:rPr lang="en-US" sz="4400" dirty="0">
                <a:solidFill>
                  <a:srgbClr val="FFFFFF"/>
                </a:solidFill>
              </a:rPr>
              <a:t>PIC16F</a:t>
            </a:r>
            <a:r>
              <a:rPr lang="ru-RU" sz="4400" dirty="0">
                <a:solidFill>
                  <a:srgbClr val="FFFFFF"/>
                </a:solidFill>
              </a:rPr>
              <a:t>62</a:t>
            </a:r>
            <a:r>
              <a:rPr lang="en-US" sz="4400" dirty="0">
                <a:solidFill>
                  <a:srgbClr val="FFFFFF"/>
                </a:solidFill>
              </a:rPr>
              <a:t>8</a:t>
            </a:r>
            <a:endParaRPr lang="LID4096" sz="4400" dirty="0">
              <a:solidFill>
                <a:srgbClr val="FFFFFF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C50D1B1-1277-4CAA-9DFB-44B2C1DB45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329" y="4303596"/>
            <a:ext cx="9144000" cy="1816499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</a:pPr>
            <a:r>
              <a:rPr lang="ru-RU" dirty="0">
                <a:solidFill>
                  <a:srgbClr val="FFFFFF"/>
                </a:solidFill>
              </a:rPr>
              <a:t>Выполнил студент группы 612601</a:t>
            </a:r>
          </a:p>
          <a:p>
            <a:pPr algn="l">
              <a:spcBef>
                <a:spcPts val="0"/>
              </a:spcBef>
            </a:pPr>
            <a:r>
              <a:rPr lang="ru-RU" dirty="0">
                <a:solidFill>
                  <a:srgbClr val="FFFFFF"/>
                </a:solidFill>
              </a:rPr>
              <a:t>БАВБЕЛЬ Егор Игоревич</a:t>
            </a:r>
          </a:p>
          <a:p>
            <a:pPr algn="l">
              <a:spcBef>
                <a:spcPts val="0"/>
              </a:spcBef>
            </a:pPr>
            <a:endParaRPr lang="ru-RU" dirty="0">
              <a:solidFill>
                <a:srgbClr val="FFFFFF"/>
              </a:solidFill>
            </a:endParaRPr>
          </a:p>
          <a:p>
            <a:pPr algn="l">
              <a:spcBef>
                <a:spcPts val="0"/>
              </a:spcBef>
            </a:pPr>
            <a:r>
              <a:rPr lang="ru-RU" dirty="0">
                <a:solidFill>
                  <a:srgbClr val="FFFFFF"/>
                </a:solidFill>
              </a:rPr>
              <a:t>Научный руководитель - кандидат технических наук,  доцент кафедры ПИКС АЛЕКСЕЕВ Виктор Федорович</a:t>
            </a:r>
          </a:p>
          <a:p>
            <a:pPr algn="l">
              <a:spcBef>
                <a:spcPts val="0"/>
              </a:spcBef>
            </a:pPr>
            <a:endParaRPr lang="ru-RU" dirty="0">
              <a:solidFill>
                <a:srgbClr val="FFFFFF"/>
              </a:solidFill>
            </a:endParaRPr>
          </a:p>
          <a:p>
            <a:pPr algn="l">
              <a:spcBef>
                <a:spcPts val="0"/>
              </a:spcBef>
            </a:pPr>
            <a:endParaRPr lang="ru-RU" dirty="0">
              <a:solidFill>
                <a:srgbClr val="FFFFFF"/>
              </a:solidFill>
            </a:endParaRPr>
          </a:p>
          <a:p>
            <a:pPr algn="l">
              <a:spcBef>
                <a:spcPts val="0"/>
              </a:spcBef>
            </a:pPr>
            <a:endParaRPr lang="LID4096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4735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верхние углы 3">
            <a:extLst>
              <a:ext uri="{FF2B5EF4-FFF2-40B4-BE49-F238E27FC236}">
                <a16:creationId xmlns:a16="http://schemas.microsoft.com/office/drawing/2014/main" id="{4B558B11-730B-40D8-91D1-423ABEAB7630}"/>
              </a:ext>
            </a:extLst>
          </p:cNvPr>
          <p:cNvSpPr/>
          <p:nvPr/>
        </p:nvSpPr>
        <p:spPr>
          <a:xfrm>
            <a:off x="2663251" y="141619"/>
            <a:ext cx="6865495" cy="1349115"/>
          </a:xfrm>
          <a:prstGeom prst="round2SameRect">
            <a:avLst/>
          </a:prstGeom>
          <a:solidFill>
            <a:srgbClr val="4B2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C7BBE9-C6AE-4286-A399-9131CC3174BB}"/>
              </a:ext>
            </a:extLst>
          </p:cNvPr>
          <p:cNvSpPr txBox="1"/>
          <p:nvPr/>
        </p:nvSpPr>
        <p:spPr>
          <a:xfrm>
            <a:off x="2768182" y="523788"/>
            <a:ext cx="6655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Результаты расчёты надёжности</a:t>
            </a:r>
            <a:endParaRPr lang="LID4096" sz="32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Таблица 5">
                <a:extLst>
                  <a:ext uri="{FF2B5EF4-FFF2-40B4-BE49-F238E27FC236}">
                    <a16:creationId xmlns:a16="http://schemas.microsoft.com/office/drawing/2014/main" id="{DF189FA8-5131-4732-BDE7-8913C961597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12919018"/>
                  </p:ext>
                </p:extLst>
              </p:nvPr>
            </p:nvGraphicFramePr>
            <p:xfrm>
              <a:off x="635430" y="1633926"/>
              <a:ext cx="10538847" cy="5082455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773618">
                      <a:extLst>
                        <a:ext uri="{9D8B030D-6E8A-4147-A177-3AD203B41FA5}">
                          <a16:colId xmlns:a16="http://schemas.microsoft.com/office/drawing/2014/main" val="2302348819"/>
                        </a:ext>
                      </a:extLst>
                    </a:gridCol>
                    <a:gridCol w="2971975">
                      <a:extLst>
                        <a:ext uri="{9D8B030D-6E8A-4147-A177-3AD203B41FA5}">
                          <a16:colId xmlns:a16="http://schemas.microsoft.com/office/drawing/2014/main" val="2590299816"/>
                        </a:ext>
                      </a:extLst>
                    </a:gridCol>
                    <a:gridCol w="1758166">
                      <a:extLst>
                        <a:ext uri="{9D8B030D-6E8A-4147-A177-3AD203B41FA5}">
                          <a16:colId xmlns:a16="http://schemas.microsoft.com/office/drawing/2014/main" val="656089890"/>
                        </a:ext>
                      </a:extLst>
                    </a:gridCol>
                    <a:gridCol w="3035088">
                      <a:extLst>
                        <a:ext uri="{9D8B030D-6E8A-4147-A177-3AD203B41FA5}">
                          <a16:colId xmlns:a16="http://schemas.microsoft.com/office/drawing/2014/main" val="3839799251"/>
                        </a:ext>
                      </a:extLst>
                    </a:gridCol>
                  </a:tblGrid>
                  <a:tr h="466563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Показатель </a:t>
                          </a:r>
                          <a:r>
                            <a:rPr lang="ru-RU" sz="1600" dirty="0">
                              <a:solidFill>
                                <a:schemeClr val="bg1"/>
                              </a:solidFill>
                              <a:effectLst/>
                            </a:rPr>
                            <a:t>надежности</a:t>
                          </a:r>
                          <a:endParaRPr lang="ru-RU" sz="1600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6591" marR="46591" marT="0" marB="0">
                        <a:solidFill>
                          <a:srgbClr val="4B2AA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Расчётная формула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6591" marR="46591" marT="0" marB="0">
                        <a:solidFill>
                          <a:srgbClr val="4B2AA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Значение показателя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6591" marR="46591" marT="0" marB="0">
                        <a:solidFill>
                          <a:srgbClr val="4B2AA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Физический смысл показателя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6591" marR="46591" marT="0" marB="0">
                        <a:solidFill>
                          <a:srgbClr val="4B2AA8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81099037"/>
                      </a:ext>
                    </a:extLst>
                  </a:tr>
                  <a:tr h="1399688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Наработка на отказ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6591" marR="46591" marT="0" marB="0">
                        <a:solidFill>
                          <a:srgbClr val="4B2AA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ar-AE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ar-AE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ar-AE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ar-AE" sz="16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ar-AE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ar-AE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ar-AE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a:rPr lang="ru-RU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РЭУ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ar-AE" sz="160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6591" marR="4659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29430,29 ч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6591" marR="46591" marT="0" marB="0" anchor="ctr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Значение этого показателя значит, что время безотказной работы РЭУ между двумя соседними отказами будет составлять 29430,29 часов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6591" marR="46591" marT="0" marB="0"/>
                    </a:tc>
                    <a:extLst>
                      <a:ext uri="{0D108BD9-81ED-4DB2-BD59-A6C34878D82A}">
                        <a16:rowId xmlns:a16="http://schemas.microsoft.com/office/drawing/2014/main" val="4179133983"/>
                      </a:ext>
                    </a:extLst>
                  </a:tr>
                  <a:tr h="987376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Вероятность безотказной работы за заданное время </a:t>
                          </a:r>
                          <a:r>
                            <a:rPr lang="ru-RU" sz="1600" dirty="0" err="1">
                              <a:effectLst/>
                            </a:rPr>
                            <a:t>t</a:t>
                          </a:r>
                          <a:r>
                            <a:rPr lang="ru-RU" sz="1600" baseline="-25000" dirty="0" err="1">
                              <a:effectLst/>
                            </a:rPr>
                            <a:t>з</a:t>
                          </a:r>
                          <a:r>
                            <a:rPr lang="ru-RU" sz="1600" dirty="0">
                              <a:effectLst/>
                            </a:rPr>
                            <a:t> (</a:t>
                          </a:r>
                          <a:r>
                            <a:rPr lang="ru-RU" sz="1600" dirty="0" err="1">
                              <a:effectLst/>
                            </a:rPr>
                            <a:t>t</a:t>
                          </a:r>
                          <a:r>
                            <a:rPr lang="ru-RU" sz="1600" baseline="-25000" dirty="0" err="1">
                              <a:effectLst/>
                            </a:rPr>
                            <a:t>з</a:t>
                          </a:r>
                          <a:r>
                            <a:rPr lang="ru-RU" sz="1600" dirty="0">
                              <a:effectLst/>
                            </a:rPr>
                            <a:t> = 1000ч)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6591" marR="46591" marT="0" marB="0">
                        <a:solidFill>
                          <a:srgbClr val="4B2AA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ar-AE" sz="1600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ar-AE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ar-AE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ru-RU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РЭУ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ar-AE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ar-AE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ar-AE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ru-RU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з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ar-AE" sz="16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ar-AE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ar-AE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ar-AE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ar-AE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ar-AE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ru-RU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з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ar-AE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a:rPr lang="ru-RU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РЭУ</m:t>
                                        </m:r>
                                      </m:sub>
                                    </m:sSub>
                                  </m:sup>
                                </m:sSup>
                                <m:r>
                                  <a:rPr lang="ar-AE" sz="16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ar-AE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ar-AE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f>
                                      <m:fPr>
                                        <m:ctrlPr>
                                          <a:rPr lang="ar-AE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ar-AE" sz="16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ar-AE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ar-AE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ru-RU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з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ar-AE" sz="16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ar-AE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𝑇</m:t>
                                            </m:r>
                                          </m:e>
                                          <m:sub>
                                            <m:r>
                                              <a:rPr lang="ar-AE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sup>
                                </m:sSup>
                              </m:oMath>
                            </m:oMathPara>
                          </a14:m>
                          <a:endParaRPr lang="ar-AE" sz="160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6591" marR="46591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0,966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6591" marR="46591" marT="0" marB="0" anchor="ctr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96,6 % исследуемых устройств должны работать безотказно в течении t</a:t>
                          </a:r>
                          <a:r>
                            <a:rPr lang="ru-RU" sz="1600" baseline="-25000">
                              <a:effectLst/>
                            </a:rPr>
                            <a:t>з</a:t>
                          </a:r>
                          <a:r>
                            <a:rPr lang="ru-RU" sz="1600">
                              <a:effectLst/>
                            </a:rPr>
                            <a:t> = 1000ч часов работы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6591" marR="46591" marT="0" marB="0"/>
                    </a:tc>
                    <a:extLst>
                      <a:ext uri="{0D108BD9-81ED-4DB2-BD59-A6C34878D82A}">
                        <a16:rowId xmlns:a16="http://schemas.microsoft.com/office/drawing/2014/main" val="1125716324"/>
                      </a:ext>
                    </a:extLst>
                  </a:tr>
                  <a:tr h="970712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Среднее время безотказной работы устройства (средняя наработка до отказа)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6591" marR="46591" marT="0" marB="0">
                        <a:solidFill>
                          <a:srgbClr val="4B2AA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Т</a:t>
                          </a:r>
                          <a:r>
                            <a:rPr lang="ru-RU" sz="1600" baseline="-25000">
                              <a:effectLst/>
                            </a:rPr>
                            <a:t>ср</a:t>
                          </a:r>
                          <a:r>
                            <a:rPr lang="ru-RU" sz="1600">
                              <a:effectLst/>
                            </a:rPr>
                            <a:t>=Т</a:t>
                          </a:r>
                          <a:r>
                            <a:rPr lang="ru-RU" sz="1600" baseline="-25000">
                              <a:effectLst/>
                            </a:rPr>
                            <a:t>0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6591" marR="46591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29430,29 ч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6591" marR="46591" marT="0" marB="0" anchor="ctr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Аналогично наработке на отказ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6591" marR="46591" marT="0" marB="0"/>
                    </a:tc>
                    <a:extLst>
                      <a:ext uri="{0D108BD9-81ED-4DB2-BD59-A6C34878D82A}">
                        <a16:rowId xmlns:a16="http://schemas.microsoft.com/office/drawing/2014/main" val="1624923155"/>
                      </a:ext>
                    </a:extLst>
                  </a:tr>
                  <a:tr h="123699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Гамма-процентная наработка до отказа </a:t>
                          </a:r>
                          <a:r>
                            <a:rPr lang="ru-RU" sz="1600" dirty="0" err="1">
                              <a:effectLst/>
                            </a:rPr>
                            <a:t>T</a:t>
                          </a:r>
                          <a:r>
                            <a:rPr lang="ru-RU" sz="1600" baseline="-25000" dirty="0" err="1">
                              <a:effectLst/>
                            </a:rPr>
                            <a:t>γ</a:t>
                          </a:r>
                          <a:r>
                            <a:rPr lang="ru-RU" sz="1600" baseline="-25000" dirty="0">
                              <a:effectLst/>
                            </a:rPr>
                            <a:t> </a:t>
                          </a:r>
                          <a:r>
                            <a:rPr lang="ru-RU" sz="1600" dirty="0">
                              <a:effectLst/>
                            </a:rPr>
                            <a:t>(γ=95%)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6591" marR="46591" marT="0" marB="0">
                        <a:solidFill>
                          <a:srgbClr val="4B2AA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ar-AE" sz="1600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ar-AE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ar-AE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ar-AE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sub>
                                </m:sSub>
                                <m:r>
                                  <a:rPr lang="ar-AE" sz="1600">
                                    <a:effectLst/>
                                    <a:latin typeface="Cambria Math" panose="02040503050406030204" pitchFamily="18" charset="0"/>
                                  </a:rPr>
                                  <m:t>=−</m:t>
                                </m:r>
                                <m:sSub>
                                  <m:sSubPr>
                                    <m:ctrlPr>
                                      <a:rPr lang="ar-AE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ar-AE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ar-AE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m:rPr>
                                    <m:sty m:val="p"/>
                                  </m:rPr>
                                  <a:rPr lang="en-US" sz="1600">
                                    <a:effectLst/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  <m:r>
                                  <a:rPr lang="en-US" sz="1600">
                                    <a:effectLst/>
                                    <a:latin typeface="Cambria Math" panose="02040503050406030204" pitchFamily="18" charset="0"/>
                                  </a:rPr>
                                  <m:t>⁡(</m:t>
                                </m:r>
                                <m:f>
                                  <m:fPr>
                                    <m:ctrlPr>
                                      <a:rPr lang="ar-AE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ar-AE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num>
                                  <m:den>
                                    <m:r>
                                      <a:rPr lang="ar-AE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100</m:t>
                                    </m:r>
                                  </m:den>
                                </m:f>
                                <m:r>
                                  <a:rPr lang="ar-AE" sz="160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ar-AE" sz="160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6591" marR="4659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1509,58 ч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6591" marR="46591" marT="0" marB="0" anchor="ctr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Это означает, что у 99% исследуемых устройств в течение суммарной наработки, равной 1509,58 часа, отказ не возникнет.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6591" marR="46591" marT="0" marB="0"/>
                    </a:tc>
                    <a:extLst>
                      <a:ext uri="{0D108BD9-81ED-4DB2-BD59-A6C34878D82A}">
                        <a16:rowId xmlns:a16="http://schemas.microsoft.com/office/drawing/2014/main" val="38428928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Таблица 5">
                <a:extLst>
                  <a:ext uri="{FF2B5EF4-FFF2-40B4-BE49-F238E27FC236}">
                    <a16:creationId xmlns:a16="http://schemas.microsoft.com/office/drawing/2014/main" id="{DF189FA8-5131-4732-BDE7-8913C961597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12919018"/>
                  </p:ext>
                </p:extLst>
              </p:nvPr>
            </p:nvGraphicFramePr>
            <p:xfrm>
              <a:off x="635430" y="1633926"/>
              <a:ext cx="10538847" cy="5082455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773618">
                      <a:extLst>
                        <a:ext uri="{9D8B030D-6E8A-4147-A177-3AD203B41FA5}">
                          <a16:colId xmlns:a16="http://schemas.microsoft.com/office/drawing/2014/main" val="2302348819"/>
                        </a:ext>
                      </a:extLst>
                    </a:gridCol>
                    <a:gridCol w="2971975">
                      <a:extLst>
                        <a:ext uri="{9D8B030D-6E8A-4147-A177-3AD203B41FA5}">
                          <a16:colId xmlns:a16="http://schemas.microsoft.com/office/drawing/2014/main" val="2590299816"/>
                        </a:ext>
                      </a:extLst>
                    </a:gridCol>
                    <a:gridCol w="1758166">
                      <a:extLst>
                        <a:ext uri="{9D8B030D-6E8A-4147-A177-3AD203B41FA5}">
                          <a16:colId xmlns:a16="http://schemas.microsoft.com/office/drawing/2014/main" val="656089890"/>
                        </a:ext>
                      </a:extLst>
                    </a:gridCol>
                    <a:gridCol w="3035088">
                      <a:extLst>
                        <a:ext uri="{9D8B030D-6E8A-4147-A177-3AD203B41FA5}">
                          <a16:colId xmlns:a16="http://schemas.microsoft.com/office/drawing/2014/main" val="3839799251"/>
                        </a:ext>
                      </a:extLst>
                    </a:gridCol>
                  </a:tblGrid>
                  <a:tr h="48768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Показатель </a:t>
                          </a:r>
                          <a:r>
                            <a:rPr lang="ru-RU" sz="1600" dirty="0">
                              <a:solidFill>
                                <a:schemeClr val="bg1"/>
                              </a:solidFill>
                              <a:effectLst/>
                            </a:rPr>
                            <a:t>надежности</a:t>
                          </a:r>
                          <a:endParaRPr lang="ru-RU" sz="1600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6591" marR="46591" marT="0" marB="0">
                        <a:solidFill>
                          <a:srgbClr val="4B2AA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Расчётная формула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6591" marR="46591" marT="0" marB="0">
                        <a:solidFill>
                          <a:srgbClr val="4B2AA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Значение показателя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6591" marR="46591" marT="0" marB="0">
                        <a:solidFill>
                          <a:srgbClr val="4B2AA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Физический смысл показателя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6591" marR="46591" marT="0" marB="0">
                        <a:solidFill>
                          <a:srgbClr val="4B2AA8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81099037"/>
                      </a:ext>
                    </a:extLst>
                  </a:tr>
                  <a:tr h="1399688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Наработка на отказ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6591" marR="46591" marT="0" marB="0">
                        <a:solidFill>
                          <a:srgbClr val="4B2AA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 marL="46591" marR="46591" marT="0" marB="0" anchor="ctr">
                        <a:blipFill>
                          <a:blip r:embed="rId3"/>
                          <a:stretch>
                            <a:fillRect l="-93443" t="-39130" r="-162090" b="-2286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29430,29 ч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6591" marR="46591" marT="0" marB="0" anchor="ctr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Значение этого показателя значит, что время безотказной работы РЭУ между двумя соседними отказами будет составлять 29430,29 часов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6591" marR="46591" marT="0" marB="0"/>
                    </a:tc>
                    <a:extLst>
                      <a:ext uri="{0D108BD9-81ED-4DB2-BD59-A6C34878D82A}">
                        <a16:rowId xmlns:a16="http://schemas.microsoft.com/office/drawing/2014/main" val="4179133983"/>
                      </a:ext>
                    </a:extLst>
                  </a:tr>
                  <a:tr h="987376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Вероятность безотказной работы за заданное время </a:t>
                          </a:r>
                          <a:r>
                            <a:rPr lang="ru-RU" sz="1600" dirty="0" err="1">
                              <a:effectLst/>
                            </a:rPr>
                            <a:t>t</a:t>
                          </a:r>
                          <a:r>
                            <a:rPr lang="ru-RU" sz="1600" baseline="-25000" dirty="0" err="1">
                              <a:effectLst/>
                            </a:rPr>
                            <a:t>з</a:t>
                          </a:r>
                          <a:r>
                            <a:rPr lang="ru-RU" sz="1600" dirty="0">
                              <a:effectLst/>
                            </a:rPr>
                            <a:t> (</a:t>
                          </a:r>
                          <a:r>
                            <a:rPr lang="ru-RU" sz="1600" dirty="0" err="1">
                              <a:effectLst/>
                            </a:rPr>
                            <a:t>t</a:t>
                          </a:r>
                          <a:r>
                            <a:rPr lang="ru-RU" sz="1600" baseline="-25000" dirty="0" err="1">
                              <a:effectLst/>
                            </a:rPr>
                            <a:t>з</a:t>
                          </a:r>
                          <a:r>
                            <a:rPr lang="ru-RU" sz="1600" dirty="0">
                              <a:effectLst/>
                            </a:rPr>
                            <a:t> = 1000ч)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6591" marR="46591" marT="0" marB="0">
                        <a:solidFill>
                          <a:srgbClr val="4B2AA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 marL="46591" marR="46591" marT="0" marB="0">
                        <a:blipFill>
                          <a:blip r:embed="rId3"/>
                          <a:stretch>
                            <a:fillRect l="-93443" t="-197531" r="-162090" b="-2246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0,966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6591" marR="46591" marT="0" marB="0" anchor="ctr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96,6 % исследуемых устройств должны работать безотказно в течении t</a:t>
                          </a:r>
                          <a:r>
                            <a:rPr lang="ru-RU" sz="1600" baseline="-25000">
                              <a:effectLst/>
                            </a:rPr>
                            <a:t>з</a:t>
                          </a:r>
                          <a:r>
                            <a:rPr lang="ru-RU" sz="1600">
                              <a:effectLst/>
                            </a:rPr>
                            <a:t> = 1000ч часов работы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6591" marR="46591" marT="0" marB="0"/>
                    </a:tc>
                    <a:extLst>
                      <a:ext uri="{0D108BD9-81ED-4DB2-BD59-A6C34878D82A}">
                        <a16:rowId xmlns:a16="http://schemas.microsoft.com/office/drawing/2014/main" val="1125716324"/>
                      </a:ext>
                    </a:extLst>
                  </a:tr>
                  <a:tr h="970712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Среднее время безотказной работы устройства (средняя наработка до отказа)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6591" marR="46591" marT="0" marB="0">
                        <a:solidFill>
                          <a:srgbClr val="4B2AA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Т</a:t>
                          </a:r>
                          <a:r>
                            <a:rPr lang="ru-RU" sz="1600" baseline="-25000">
                              <a:effectLst/>
                            </a:rPr>
                            <a:t>ср</a:t>
                          </a:r>
                          <a:r>
                            <a:rPr lang="ru-RU" sz="1600">
                              <a:effectLst/>
                            </a:rPr>
                            <a:t>=Т</a:t>
                          </a:r>
                          <a:r>
                            <a:rPr lang="ru-RU" sz="1600" baseline="-25000">
                              <a:effectLst/>
                            </a:rPr>
                            <a:t>0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6591" marR="46591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29430,29 ч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6591" marR="46591" marT="0" marB="0" anchor="ctr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Аналогично наработке на отказ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6591" marR="46591" marT="0" marB="0"/>
                    </a:tc>
                    <a:extLst>
                      <a:ext uri="{0D108BD9-81ED-4DB2-BD59-A6C34878D82A}">
                        <a16:rowId xmlns:a16="http://schemas.microsoft.com/office/drawing/2014/main" val="1624923155"/>
                      </a:ext>
                    </a:extLst>
                  </a:tr>
                  <a:tr h="123699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Гамма-процентная наработка до отказа </a:t>
                          </a:r>
                          <a:r>
                            <a:rPr lang="ru-RU" sz="1600" dirty="0" err="1">
                              <a:effectLst/>
                            </a:rPr>
                            <a:t>T</a:t>
                          </a:r>
                          <a:r>
                            <a:rPr lang="ru-RU" sz="1600" baseline="-25000" dirty="0" err="1">
                              <a:effectLst/>
                            </a:rPr>
                            <a:t>γ</a:t>
                          </a:r>
                          <a:r>
                            <a:rPr lang="ru-RU" sz="1600" baseline="-25000" dirty="0">
                              <a:effectLst/>
                            </a:rPr>
                            <a:t> </a:t>
                          </a:r>
                          <a:r>
                            <a:rPr lang="ru-RU" sz="1600" dirty="0">
                              <a:effectLst/>
                            </a:rPr>
                            <a:t>(γ=95%)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6591" marR="46591" marT="0" marB="0">
                        <a:solidFill>
                          <a:srgbClr val="4B2AA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 marL="46591" marR="46591" marT="0" marB="0" anchor="ctr">
                        <a:blipFill>
                          <a:blip r:embed="rId3"/>
                          <a:stretch>
                            <a:fillRect l="-93443" t="-315764" r="-162090" b="-9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1509,58 ч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6591" marR="46591" marT="0" marB="0" anchor="ctr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Это означает, что у 99% исследуемых устройств в течение суммарной наработки, равной 1509,58 часа, отказ не возникнет.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6591" marR="46591" marT="0" marB="0"/>
                    </a:tc>
                    <a:extLst>
                      <a:ext uri="{0D108BD9-81ED-4DB2-BD59-A6C34878D82A}">
                        <a16:rowId xmlns:a16="http://schemas.microsoft.com/office/drawing/2014/main" val="384289282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5825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верхние углы 3">
            <a:extLst>
              <a:ext uri="{FF2B5EF4-FFF2-40B4-BE49-F238E27FC236}">
                <a16:creationId xmlns:a16="http://schemas.microsoft.com/office/drawing/2014/main" id="{CF67FE80-B695-4ED4-AAC9-9125676E8C47}"/>
              </a:ext>
            </a:extLst>
          </p:cNvPr>
          <p:cNvSpPr/>
          <p:nvPr/>
        </p:nvSpPr>
        <p:spPr>
          <a:xfrm>
            <a:off x="1924353" y="194388"/>
            <a:ext cx="8499423" cy="1469036"/>
          </a:xfrm>
          <a:prstGeom prst="round2SameRect">
            <a:avLst/>
          </a:prstGeom>
          <a:solidFill>
            <a:srgbClr val="4B2AA8">
              <a:alpha val="8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1CE56F-757D-484E-98FE-8712FAB5D9D3}"/>
              </a:ext>
            </a:extLst>
          </p:cNvPr>
          <p:cNvSpPr txBox="1"/>
          <p:nvPr/>
        </p:nvSpPr>
        <p:spPr>
          <a:xfrm>
            <a:off x="2598909" y="328741"/>
            <a:ext cx="7150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Результаты расчёта отдельного каскада</a:t>
            </a:r>
            <a:endParaRPr lang="LID4096" sz="36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: скругленные противолежащие углы 6">
            <a:extLst>
              <a:ext uri="{FF2B5EF4-FFF2-40B4-BE49-F238E27FC236}">
                <a16:creationId xmlns:a16="http://schemas.microsoft.com/office/drawing/2014/main" id="{D245AA45-54A2-499F-8447-1C8881E88A35}"/>
              </a:ext>
            </a:extLst>
          </p:cNvPr>
          <p:cNvSpPr/>
          <p:nvPr/>
        </p:nvSpPr>
        <p:spPr>
          <a:xfrm>
            <a:off x="242704" y="2513770"/>
            <a:ext cx="11706591" cy="3830903"/>
          </a:xfrm>
          <a:prstGeom prst="round2DiagRect">
            <a:avLst/>
          </a:prstGeom>
          <a:solidFill>
            <a:srgbClr val="4B2AA8">
              <a:alpha val="8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88FD298-D331-4AF3-BDAA-89DD65201B5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174063" y="3075057"/>
            <a:ext cx="5600259" cy="27083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A4B6A0-6BC6-4DE1-9B3A-8B37EB5CC494}"/>
              </a:ext>
            </a:extLst>
          </p:cNvPr>
          <p:cNvSpPr txBox="1"/>
          <p:nvPr/>
        </p:nvSpPr>
        <p:spPr>
          <a:xfrm>
            <a:off x="495742" y="3075057"/>
            <a:ext cx="5398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В ходе работы был рассчитан каскад датчика температуры с интерфейсом 1-Wire</a:t>
            </a:r>
            <a:r>
              <a:rPr lang="en-US" sz="2000" dirty="0">
                <a:solidFill>
                  <a:schemeClr val="bg1"/>
                </a:solidFill>
              </a:rPr>
              <a:t>:</a:t>
            </a:r>
            <a:endParaRPr lang="LID4096" sz="2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3BB08C24-3223-43EF-83BC-F571AB97BEDB}"/>
                  </a:ext>
                </a:extLst>
              </p:cNvPr>
              <p:cNvSpPr/>
              <p:nvPr/>
            </p:nvSpPr>
            <p:spPr>
              <a:xfrm>
                <a:off x="708969" y="3955353"/>
                <a:ext cx="188994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LID4096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LID4096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LID4096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LID4096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вх</m:t>
                          </m:r>
                        </m:sub>
                      </m:sSub>
                      <m:r>
                        <a:rPr lang="LID4096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LID4096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LID4096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вых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3BB08C24-3223-43EF-83BC-F571AB97BE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969" y="3955353"/>
                <a:ext cx="188994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3ECCA2DE-33D7-478A-AC7A-1539252BCB36}"/>
                  </a:ext>
                </a:extLst>
              </p:cNvPr>
              <p:cNvSpPr/>
              <p:nvPr/>
            </p:nvSpPr>
            <p:spPr>
              <a:xfrm>
                <a:off x="3260249" y="3974898"/>
                <a:ext cx="227895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LID4096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LID4096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LID4096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LID4096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5−1,7=3,3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:r>
                  <a:rPr lang="ru-RU" dirty="0">
                    <a:solidFill>
                      <a:schemeClr val="bg1"/>
                    </a:solidFill>
                  </a:rPr>
                  <a:t>В</a:t>
                </a:r>
                <a:endParaRPr lang="LID4096" dirty="0"/>
              </a:p>
            </p:txBody>
          </p:sp>
        </mc:Choice>
        <mc:Fallback xmlns=""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3ECCA2DE-33D7-478A-AC7A-1539252BCB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249" y="3974898"/>
                <a:ext cx="2278957" cy="369332"/>
              </a:xfrm>
              <a:prstGeom prst="rect">
                <a:avLst/>
              </a:prstGeom>
              <a:blipFill>
                <a:blip r:embed="rId5"/>
                <a:stretch>
                  <a:fillRect t="-8197" r="-1337" b="-24590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47EB2DAC-A468-4086-9D08-CB9DA4152E44}"/>
                  </a:ext>
                </a:extLst>
              </p:cNvPr>
              <p:cNvSpPr/>
              <p:nvPr/>
            </p:nvSpPr>
            <p:spPr>
              <a:xfrm>
                <a:off x="708969" y="4667298"/>
                <a:ext cx="1080231" cy="6574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ID4096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LID4096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LID4096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LID4096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LID4096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LID4096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LID4096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ст</m:t>
                              </m:r>
                            </m:sub>
                          </m:sSub>
                        </m:den>
                      </m:f>
                      <m:r>
                        <a:rPr lang="LID4096" i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47EB2DAC-A468-4086-9D08-CB9DA4152E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969" y="4667298"/>
                <a:ext cx="1080231" cy="65748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D07F4298-1F6B-49F0-9812-C1DD7CAA372A}"/>
                  </a:ext>
                </a:extLst>
              </p:cNvPr>
              <p:cNvSpPr/>
              <p:nvPr/>
            </p:nvSpPr>
            <p:spPr>
              <a:xfrm>
                <a:off x="3195029" y="4633289"/>
                <a:ext cx="2137444" cy="6420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ID4096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LID4096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LID4096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ID4096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3,3</m:t>
                          </m:r>
                        </m:num>
                        <m:den>
                          <m:r>
                            <a:rPr lang="LID4096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0,7</m:t>
                          </m:r>
                        </m:den>
                      </m:f>
                      <m:r>
                        <a:rPr lang="LID4096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=4,7 кОм</m:t>
                      </m:r>
                    </m:oMath>
                  </m:oMathPara>
                </a14:m>
                <a:endParaRPr lang="LID4096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D07F4298-1F6B-49F0-9812-C1DD7CAA37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5029" y="4633289"/>
                <a:ext cx="2137444" cy="64203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CEB2AE83-96DE-4D83-8E65-5FE971284DB5}"/>
                  </a:ext>
                </a:extLst>
              </p:cNvPr>
              <p:cNvSpPr/>
              <p:nvPr/>
            </p:nvSpPr>
            <p:spPr>
              <a:xfrm>
                <a:off x="708969" y="5561018"/>
                <a:ext cx="160999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LID4096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LID4096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LID4096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LID4096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LID4096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LID4096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LID4096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ст</m:t>
                          </m:r>
                        </m:sub>
                      </m:sSub>
                      <m:r>
                        <a:rPr lang="LID4096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CEB2AE83-96DE-4D83-8E65-5FE971284D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969" y="5561018"/>
                <a:ext cx="1609993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BB38A717-9058-4CB4-9863-AD0690FE0DE2}"/>
                  </a:ext>
                </a:extLst>
              </p:cNvPr>
              <p:cNvSpPr/>
              <p:nvPr/>
            </p:nvSpPr>
            <p:spPr>
              <a:xfrm>
                <a:off x="3156311" y="5541474"/>
                <a:ext cx="24868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LID4096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LID4096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3,3∙0,7=2,3 Вт</m:t>
                      </m:r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BB38A717-9058-4CB4-9863-AD0690FE0D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6311" y="5541474"/>
                <a:ext cx="2486835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757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противолежащие углы 7">
            <a:extLst>
              <a:ext uri="{FF2B5EF4-FFF2-40B4-BE49-F238E27FC236}">
                <a16:creationId xmlns:a16="http://schemas.microsoft.com/office/drawing/2014/main" id="{ACDE65DD-0467-4415-92DE-54DD656A7F81}"/>
              </a:ext>
            </a:extLst>
          </p:cNvPr>
          <p:cNvSpPr/>
          <p:nvPr/>
        </p:nvSpPr>
        <p:spPr>
          <a:xfrm>
            <a:off x="128696" y="2158779"/>
            <a:ext cx="11862716" cy="4506324"/>
          </a:xfrm>
          <a:prstGeom prst="round2DiagRect">
            <a:avLst/>
          </a:prstGeom>
          <a:solidFill>
            <a:srgbClr val="4B2AA8">
              <a:alpha val="8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600" dirty="0"/>
          </a:p>
        </p:txBody>
      </p:sp>
      <p:sp>
        <p:nvSpPr>
          <p:cNvPr id="4" name="Прямоугольник: скругленные верхние углы 3">
            <a:extLst>
              <a:ext uri="{FF2B5EF4-FFF2-40B4-BE49-F238E27FC236}">
                <a16:creationId xmlns:a16="http://schemas.microsoft.com/office/drawing/2014/main" id="{4E20B28D-F29C-4AF8-819F-40827D336764}"/>
              </a:ext>
            </a:extLst>
          </p:cNvPr>
          <p:cNvSpPr/>
          <p:nvPr/>
        </p:nvSpPr>
        <p:spPr>
          <a:xfrm>
            <a:off x="1924353" y="194388"/>
            <a:ext cx="8499423" cy="1469036"/>
          </a:xfrm>
          <a:prstGeom prst="round2SameRect">
            <a:avLst/>
          </a:prstGeom>
          <a:solidFill>
            <a:srgbClr val="4B2AA8">
              <a:alpha val="8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A3786F-1D6C-4E6C-9FB6-8601DCBB3896}"/>
              </a:ext>
            </a:extLst>
          </p:cNvPr>
          <p:cNvSpPr txBox="1"/>
          <p:nvPr/>
        </p:nvSpPr>
        <p:spPr>
          <a:xfrm>
            <a:off x="2598909" y="328741"/>
            <a:ext cx="7150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Результаты расчёта электромагнитной совместимости</a:t>
            </a:r>
            <a:endParaRPr lang="LID4096" sz="3600" dirty="0">
              <a:solidFill>
                <a:schemeClr val="bg1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A824545-BDD8-4FE5-B10E-98C55C621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8842" y="4211053"/>
            <a:ext cx="12192000" cy="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ID4096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35F89FC-5528-4C9D-B878-F1D89B446660}"/>
                  </a:ext>
                </a:extLst>
              </p:cNvPr>
              <p:cNvSpPr txBox="1"/>
              <p:nvPr/>
            </p:nvSpPr>
            <p:spPr>
              <a:xfrm>
                <a:off x="671698" y="3004381"/>
                <a:ext cx="2050473" cy="6240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С=</m:t>
                      </m:r>
                      <m:f>
                        <m:fPr>
                          <m:ctrlPr>
                            <a:rPr lang="ru-RU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0,12</m:t>
                          </m:r>
                          <m:sSub>
                            <m:sSubPr>
                              <m:ctrlPr>
                                <a:rPr lang="ru-RU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sSub>
                            <m:sSubPr>
                              <m:ctrlPr>
                                <a:rPr lang="ru-RU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𝑙𝑔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num>
                                <m:den>
                                  <m:r>
                                    <a:rPr lang="en-US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1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1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den>
                      </m:f>
                    </m:oMath>
                  </m:oMathPara>
                </a14:m>
                <a:endParaRPr lang="LID4096" sz="1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35F89FC-5528-4C9D-B878-F1D89B4466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698" y="3004381"/>
                <a:ext cx="2050473" cy="624017"/>
              </a:xfrm>
              <a:prstGeom prst="rect">
                <a:avLst/>
              </a:prstGeom>
              <a:blipFill>
                <a:blip r:embed="rId3"/>
                <a:stretch>
                  <a:fillRect t="-980" b="-4902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44113ACB-E888-4826-9920-FBBA4CC8C95B}"/>
                  </a:ext>
                </a:extLst>
              </p:cNvPr>
              <p:cNvSpPr/>
              <p:nvPr/>
            </p:nvSpPr>
            <p:spPr>
              <a:xfrm>
                <a:off x="4960685" y="2986820"/>
                <a:ext cx="2426755" cy="694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ID4096" sz="14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С</m:t>
                      </m:r>
                      <m:r>
                        <a:rPr lang="LID4096" sz="1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LID4096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ID4096" sz="1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0,12⋅1⋅9,13</m:t>
                          </m:r>
                        </m:num>
                        <m:den>
                          <m:r>
                            <a:rPr lang="LID4096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𝑙𝑔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LID4096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LID4096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LID4096" sz="1400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2⋅1.7</m:t>
                                  </m:r>
                                </m:num>
                                <m:den>
                                  <m:r>
                                    <a:rPr lang="LID4096" sz="1400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0,8+0,05</m:t>
                                  </m:r>
                                </m:den>
                              </m:f>
                            </m:e>
                          </m:d>
                        </m:den>
                      </m:f>
                      <m:r>
                        <a:rPr lang="LID4096" sz="1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=1,8</m:t>
                      </m:r>
                      <m:r>
                        <m:rPr>
                          <m:nor/>
                        </m:rPr>
                        <a:rPr lang="LID4096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пФ</m:t>
                      </m:r>
                    </m:oMath>
                  </m:oMathPara>
                </a14:m>
                <a:endParaRPr lang="LID4096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44113ACB-E888-4826-9920-FBBA4CC8C9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0685" y="2986820"/>
                <a:ext cx="2426755" cy="694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B714CE06-8300-4DD3-8878-50A37B330843}"/>
                  </a:ext>
                </a:extLst>
              </p:cNvPr>
              <p:cNvSpPr/>
              <p:nvPr/>
            </p:nvSpPr>
            <p:spPr>
              <a:xfrm>
                <a:off x="4227886" y="4287393"/>
                <a:ext cx="7835418" cy="5763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ID4096" sz="1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LID4096" sz="1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=0.0002∙</m:t>
                      </m:r>
                      <m:func>
                        <m:funcPr>
                          <m:ctrlPr>
                            <a:rPr lang="LID4096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LID4096" sz="1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9.13</m:t>
                          </m:r>
                        </m:fName>
                        <m:e>
                          <m:d>
                            <m:dPr>
                              <m:ctrlPr>
                                <a:rPr lang="LID4096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LID4096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𝑙𝑔</m:t>
                              </m:r>
                              <m:f>
                                <m:fPr>
                                  <m:ctrlPr>
                                    <a:rPr lang="LID4096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LID4096" sz="1400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2∙9.13</m:t>
                                  </m:r>
                                </m:num>
                                <m:den>
                                  <m:r>
                                    <a:rPr lang="LID4096" sz="1400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0.05+0.8</m:t>
                                  </m:r>
                                </m:den>
                              </m:f>
                              <m:r>
                                <a:rPr lang="LID4096" sz="1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+0.2235</m:t>
                              </m:r>
                              <m:f>
                                <m:fPr>
                                  <m:ctrlPr>
                                    <a:rPr lang="LID4096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LID4096" sz="1400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0.05+0.8</m:t>
                                  </m:r>
                                </m:num>
                                <m:den>
                                  <m:r>
                                    <a:rPr lang="LID4096" sz="1400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9.13</m:t>
                                  </m:r>
                                </m:den>
                              </m:f>
                              <m:r>
                                <a:rPr lang="LID4096" sz="1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+0.5</m:t>
                              </m:r>
                            </m:e>
                          </m:d>
                        </m:e>
                      </m:func>
                      <m:r>
                        <a:rPr lang="LID4096" sz="1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=0,0008 мкГн.</m:t>
                      </m:r>
                    </m:oMath>
                  </m:oMathPara>
                </a14:m>
                <a:endParaRPr lang="LID4096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B714CE06-8300-4DD3-8878-50A37B3308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7886" y="4287393"/>
                <a:ext cx="7835418" cy="5763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E1624508-72E4-4FF6-BED8-06D8816810B6}"/>
                  </a:ext>
                </a:extLst>
              </p:cNvPr>
              <p:cNvSpPr/>
              <p:nvPr/>
            </p:nvSpPr>
            <p:spPr>
              <a:xfrm>
                <a:off x="0" y="4308218"/>
                <a:ext cx="5201787" cy="5763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ID4096" sz="1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LID4096" sz="1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=0.0002∙</m:t>
                      </m:r>
                      <m:func>
                        <m:funcPr>
                          <m:ctrlPr>
                            <a:rPr lang="LID4096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ru-RU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LID4096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LID4096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𝑙𝑔</m:t>
                              </m:r>
                              <m:f>
                                <m:fPr>
                                  <m:ctrlPr>
                                    <a:rPr lang="LID4096" sz="14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LID4096" sz="140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ru-RU" sz="1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ru-RU" sz="140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1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LID4096" sz="1400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den>
                              </m:f>
                              <m:r>
                                <a:rPr lang="LID4096" sz="1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+0.2235</m:t>
                              </m:r>
                              <m:f>
                                <m:fPr>
                                  <m:ctrlPr>
                                    <a:rPr lang="LID4096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ru-RU" sz="1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LID4096" sz="1400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ru-RU" sz="1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LID4096" sz="1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+0.5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LID4096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E1624508-72E4-4FF6-BED8-06D8816810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308218"/>
                <a:ext cx="5201787" cy="57637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798A1315-2248-46F8-B19A-AF7DCC8EB03E}"/>
                  </a:ext>
                </a:extLst>
              </p:cNvPr>
              <p:cNvSpPr/>
              <p:nvPr/>
            </p:nvSpPr>
            <p:spPr>
              <a:xfrm>
                <a:off x="4083224" y="5596778"/>
                <a:ext cx="8615415" cy="5763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ID4096" sz="1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LID4096" sz="1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=0.004∙</m:t>
                      </m:r>
                      <m:func>
                        <m:funcPr>
                          <m:ctrlPr>
                            <a:rPr lang="LID4096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LID4096" sz="1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9.13</m:t>
                          </m:r>
                        </m:fName>
                        <m:e>
                          <m:d>
                            <m:dPr>
                              <m:ctrlPr>
                                <a:rPr lang="LID4096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LID4096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𝑙𝑔</m:t>
                              </m:r>
                              <m:f>
                                <m:fPr>
                                  <m:ctrlPr>
                                    <a:rPr lang="LID4096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LID4096" sz="1400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1.7</m:t>
                                  </m:r>
                                  <m:r>
                                    <a:rPr lang="en-US" sz="1400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LID4096" sz="1400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0.8</m:t>
                                  </m:r>
                                </m:num>
                                <m:den>
                                  <m:r>
                                    <a:rPr lang="LID4096" sz="1400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0.05+0.8</m:t>
                                  </m:r>
                                </m:den>
                              </m:f>
                              <m:r>
                                <a:rPr lang="LID4096" sz="1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LID4096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LID4096" sz="1400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1.7−0.8</m:t>
                                  </m:r>
                                </m:num>
                                <m:den>
                                  <m:r>
                                    <a:rPr lang="LID4096" sz="1400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9.13</m:t>
                                  </m:r>
                                </m:den>
                              </m:f>
                              <m:r>
                                <a:rPr lang="LID4096" sz="1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+0.2235</m:t>
                              </m:r>
                              <m:f>
                                <m:fPr>
                                  <m:ctrlPr>
                                    <a:rPr lang="LID4096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LID4096" sz="1400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0.05+0.8</m:t>
                                  </m:r>
                                </m:num>
                                <m:den>
                                  <m:r>
                                    <a:rPr lang="LID4096" sz="1400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9.13</m:t>
                                  </m:r>
                                </m:den>
                              </m:f>
                              <m:r>
                                <a:rPr lang="LID4096" sz="1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+1.5</m:t>
                              </m:r>
                            </m:e>
                          </m:d>
                        </m:e>
                      </m:func>
                      <m:r>
                        <a:rPr lang="LID4096" sz="1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=0,1 мкГн.</m:t>
                      </m:r>
                    </m:oMath>
                  </m:oMathPara>
                </a14:m>
                <a:endParaRPr lang="LID4096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798A1315-2248-46F8-B19A-AF7DCC8EB0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3224" y="5596778"/>
                <a:ext cx="8615415" cy="5763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A905DD79-1CC7-45D6-9BAF-50BAC17BEA40}"/>
                  </a:ext>
                </a:extLst>
              </p:cNvPr>
              <p:cNvSpPr/>
              <p:nvPr/>
            </p:nvSpPr>
            <p:spPr>
              <a:xfrm>
                <a:off x="-231720" y="5641500"/>
                <a:ext cx="5907782" cy="5763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ID4096" sz="1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LID4096" sz="140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=0.004∙</m:t>
                      </m:r>
                      <m:func>
                        <m:funcPr>
                          <m:ctrlPr>
                            <a:rPr lang="LID4096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ru-RU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LID4096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LID4096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𝑙𝑔</m:t>
                              </m:r>
                              <m:f>
                                <m:fPr>
                                  <m:ctrlPr>
                                    <a:rPr lang="LID4096" sz="14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sz="14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n-US" sz="1400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ru-RU" sz="1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LID4096" sz="1400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den>
                              </m:f>
                              <m:r>
                                <a:rPr lang="LID4096" sz="1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LID4096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LID4096" sz="140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α</m:t>
                                  </m:r>
                                  <m:r>
                                    <a:rPr lang="LID4096" sz="1400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ru-RU" sz="1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LID4096" sz="1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+0.2235</m:t>
                              </m:r>
                              <m:f>
                                <m:fPr>
                                  <m:ctrlPr>
                                    <a:rPr lang="LID4096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ru-RU" sz="1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LID4096" sz="1400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ru-RU" sz="1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LID4096" sz="14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+1.5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LID4096" sz="1400" dirty="0"/>
              </a:p>
            </p:txBody>
          </p:sp>
        </mc:Choice>
        <mc:Fallback xmlns=""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A905DD79-1CC7-45D6-9BAF-50BAC17BEA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31720" y="5641500"/>
                <a:ext cx="5907782" cy="5763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FFE4476-C196-4F47-8A1F-73C41E94AA07}"/>
              </a:ext>
            </a:extLst>
          </p:cNvPr>
          <p:cNvSpPr/>
          <p:nvPr/>
        </p:nvSpPr>
        <p:spPr>
          <a:xfrm>
            <a:off x="671698" y="2311086"/>
            <a:ext cx="99022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Ёмкость между двумя параллельными печатными проводниками одинаковой ширины, расположенными на одной стороне печатной платы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LID4096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DFCB5F2-0759-4BB3-B095-BB4DE8EF7327}"/>
              </a:ext>
            </a:extLst>
          </p:cNvPr>
          <p:cNvSpPr/>
          <p:nvPr/>
        </p:nvSpPr>
        <p:spPr>
          <a:xfrm>
            <a:off x="1544534" y="3862001"/>
            <a:ext cx="3037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Собственная индуктивность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LID4096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489362A-DBA3-4804-A0F8-1EE8BFB4C4E8}"/>
              </a:ext>
            </a:extLst>
          </p:cNvPr>
          <p:cNvSpPr/>
          <p:nvPr/>
        </p:nvSpPr>
        <p:spPr>
          <a:xfrm>
            <a:off x="639154" y="4935803"/>
            <a:ext cx="10841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Индуктивность двух параллельных проводников, расположенных с одной стороны печатной платы с противоположным направлением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LID4096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43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ECC8D8-BFB5-4743-97F3-670116BFA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74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E14B35-636B-4CF2-A48C-75339DCE3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39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66E07A-9ABB-40A5-9FFC-DA4532C1F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2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84E60E-EA60-41A0-83D1-C193751BA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25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: скругленные противолежащие углы 11">
            <a:extLst>
              <a:ext uri="{FF2B5EF4-FFF2-40B4-BE49-F238E27FC236}">
                <a16:creationId xmlns:a16="http://schemas.microsoft.com/office/drawing/2014/main" id="{5EE55714-808F-4808-A941-0FE02113D40A}"/>
              </a:ext>
            </a:extLst>
          </p:cNvPr>
          <p:cNvSpPr/>
          <p:nvPr/>
        </p:nvSpPr>
        <p:spPr>
          <a:xfrm>
            <a:off x="98053" y="2008678"/>
            <a:ext cx="11995894" cy="4686590"/>
          </a:xfrm>
          <a:prstGeom prst="round2DiagRect">
            <a:avLst/>
          </a:prstGeom>
          <a:solidFill>
            <a:srgbClr val="4B2AA8">
              <a:alpha val="8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" name="Прямоугольник: скругленные верхние углы 3">
            <a:extLst>
              <a:ext uri="{FF2B5EF4-FFF2-40B4-BE49-F238E27FC236}">
                <a16:creationId xmlns:a16="http://schemas.microsoft.com/office/drawing/2014/main" id="{2858F37E-7CD5-43C7-BE66-DA8140F8BA79}"/>
              </a:ext>
            </a:extLst>
          </p:cNvPr>
          <p:cNvSpPr/>
          <p:nvPr/>
        </p:nvSpPr>
        <p:spPr>
          <a:xfrm>
            <a:off x="2663252" y="277394"/>
            <a:ext cx="6865495" cy="1349115"/>
          </a:xfrm>
          <a:prstGeom prst="round2SameRect">
            <a:avLst/>
          </a:prstGeom>
          <a:solidFill>
            <a:srgbClr val="4B2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C3F473-A022-4067-9133-AC25EE67159A}"/>
              </a:ext>
            </a:extLst>
          </p:cNvPr>
          <p:cNvSpPr txBox="1"/>
          <p:nvPr/>
        </p:nvSpPr>
        <p:spPr>
          <a:xfrm>
            <a:off x="2768183" y="659563"/>
            <a:ext cx="6655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Моделирование собственных частот</a:t>
            </a:r>
            <a:endParaRPr lang="LID4096" sz="3200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FE4BBD-892C-4B2F-89F5-AE8FDCF59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49" y="2242617"/>
            <a:ext cx="3495675" cy="19461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2E2AC7-BC76-463E-B3CC-45C3BC40A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4320" y="2276699"/>
            <a:ext cx="3659118" cy="19120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4829CC5-6DA2-48CE-B339-4280D09C00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4791" y="2276698"/>
            <a:ext cx="3424661" cy="19120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4089B57-B99A-4D2A-9052-1E51F5F30E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4795" y="4453986"/>
            <a:ext cx="3659119" cy="212662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D0C8619-ACA7-46D0-B568-DE396D630D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2460" y="4447732"/>
            <a:ext cx="3424661" cy="205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7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: скругленные противолежащие углы 12">
            <a:extLst>
              <a:ext uri="{FF2B5EF4-FFF2-40B4-BE49-F238E27FC236}">
                <a16:creationId xmlns:a16="http://schemas.microsoft.com/office/drawing/2014/main" id="{594536C4-7678-4CC8-A295-C518F1B04E09}"/>
              </a:ext>
            </a:extLst>
          </p:cNvPr>
          <p:cNvSpPr/>
          <p:nvPr/>
        </p:nvSpPr>
        <p:spPr>
          <a:xfrm>
            <a:off x="340011" y="2282712"/>
            <a:ext cx="11706591" cy="3830903"/>
          </a:xfrm>
          <a:prstGeom prst="round2DiagRect">
            <a:avLst/>
          </a:prstGeom>
          <a:solidFill>
            <a:srgbClr val="4B2AA8">
              <a:alpha val="8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60F825-E642-4112-9376-55E1C39BFD5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65291" y="2545175"/>
            <a:ext cx="4411143" cy="3204696"/>
          </a:xfrm>
          <a:prstGeom prst="rect">
            <a:avLst/>
          </a:prstGeom>
          <a:effectLst>
            <a:glow>
              <a:schemeClr val="accent1"/>
            </a:glow>
            <a:outerShdw blurRad="50800" dist="50800" dir="420000" sx="1000" sy="1000" algn="ctr" rotWithShape="0">
              <a:srgbClr val="000000"/>
            </a:outerShdw>
            <a:reflection endPos="0" dist="50800" dir="5400000" sy="-100000" algn="bl" rotWithShape="0"/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5" name="Прямоугольник: скругленные верхние углы 4">
            <a:extLst>
              <a:ext uri="{FF2B5EF4-FFF2-40B4-BE49-F238E27FC236}">
                <a16:creationId xmlns:a16="http://schemas.microsoft.com/office/drawing/2014/main" id="{385EBE84-761D-4AFC-BC87-17A167BB95D1}"/>
              </a:ext>
            </a:extLst>
          </p:cNvPr>
          <p:cNvSpPr/>
          <p:nvPr/>
        </p:nvSpPr>
        <p:spPr>
          <a:xfrm>
            <a:off x="96306" y="744385"/>
            <a:ext cx="5998693" cy="90382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B2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27CD75-8868-43DD-924C-62F347EFD908}"/>
              </a:ext>
            </a:extLst>
          </p:cNvPr>
          <p:cNvSpPr txBox="1"/>
          <p:nvPr/>
        </p:nvSpPr>
        <p:spPr>
          <a:xfrm>
            <a:off x="198020" y="905050"/>
            <a:ext cx="5896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Моделирование тепловых процессов</a:t>
            </a:r>
            <a:endParaRPr lang="LID4096" sz="28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: скругленные верхние углы 8">
            <a:extLst>
              <a:ext uri="{FF2B5EF4-FFF2-40B4-BE49-F238E27FC236}">
                <a16:creationId xmlns:a16="http://schemas.microsoft.com/office/drawing/2014/main" id="{CC19A177-B110-4984-96C6-570146D5C044}"/>
              </a:ext>
            </a:extLst>
          </p:cNvPr>
          <p:cNvSpPr/>
          <p:nvPr/>
        </p:nvSpPr>
        <p:spPr>
          <a:xfrm>
            <a:off x="6193307" y="594455"/>
            <a:ext cx="5998693" cy="114441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B2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3874B5-8B99-48D5-9B03-77169289C8D8}"/>
              </a:ext>
            </a:extLst>
          </p:cNvPr>
          <p:cNvSpPr txBox="1"/>
          <p:nvPr/>
        </p:nvSpPr>
        <p:spPr>
          <a:xfrm>
            <a:off x="6295021" y="784759"/>
            <a:ext cx="58969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Моделирование механических воздействий</a:t>
            </a:r>
            <a:endParaRPr lang="LID4096" sz="2800" dirty="0">
              <a:solidFill>
                <a:schemeClr val="bg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8EF1A64-765D-4829-850E-5CCD058AF85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819254" y="2545175"/>
            <a:ext cx="4901370" cy="320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34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верхние углы 3">
            <a:extLst>
              <a:ext uri="{FF2B5EF4-FFF2-40B4-BE49-F238E27FC236}">
                <a16:creationId xmlns:a16="http://schemas.microsoft.com/office/drawing/2014/main" id="{C977A3F7-1104-4452-980F-0BB03F1E786A}"/>
              </a:ext>
            </a:extLst>
          </p:cNvPr>
          <p:cNvSpPr/>
          <p:nvPr/>
        </p:nvSpPr>
        <p:spPr>
          <a:xfrm>
            <a:off x="3472721" y="247503"/>
            <a:ext cx="5246557" cy="1349115"/>
          </a:xfrm>
          <a:prstGeom prst="round2SameRect">
            <a:avLst/>
          </a:prstGeom>
          <a:solidFill>
            <a:srgbClr val="4B2A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961958-E4DF-477B-9B74-FC36CFABE6F3}"/>
              </a:ext>
            </a:extLst>
          </p:cNvPr>
          <p:cNvSpPr txBox="1"/>
          <p:nvPr/>
        </p:nvSpPr>
        <p:spPr>
          <a:xfrm>
            <a:off x="2768182" y="564774"/>
            <a:ext cx="6655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Заключение</a:t>
            </a:r>
            <a:endParaRPr lang="LID4096" sz="32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: скругленные противолежащие углы 6">
            <a:extLst>
              <a:ext uri="{FF2B5EF4-FFF2-40B4-BE49-F238E27FC236}">
                <a16:creationId xmlns:a16="http://schemas.microsoft.com/office/drawing/2014/main" id="{D5D07EF8-6CA6-46E0-AECF-470247926C11}"/>
              </a:ext>
            </a:extLst>
          </p:cNvPr>
          <p:cNvSpPr/>
          <p:nvPr/>
        </p:nvSpPr>
        <p:spPr>
          <a:xfrm>
            <a:off x="277271" y="2010796"/>
            <a:ext cx="11637451" cy="1818234"/>
          </a:xfrm>
          <a:prstGeom prst="round2DiagRect">
            <a:avLst/>
          </a:prstGeom>
          <a:solidFill>
            <a:srgbClr val="4B2AA8">
              <a:alpha val="8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9A7165D-026A-4689-A53D-9AF243DCF21E}"/>
              </a:ext>
            </a:extLst>
          </p:cNvPr>
          <p:cNvSpPr/>
          <p:nvPr/>
        </p:nvSpPr>
        <p:spPr>
          <a:xfrm>
            <a:off x="504664" y="2010796"/>
            <a:ext cx="11182663" cy="1438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ходе дипломного проекта работы было спроектировано устройство – ультразвуковой уровнемер на </a:t>
            </a:r>
            <a:r>
              <a:rPr lang="ru-RU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PIC16F876</a:t>
            </a:r>
            <a:r>
              <a:rPr lang="ru-RU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 результате решения поставленных задач было выявлено, что прибор отвечает всем техническим и эргономическим требованиям. Разработанный ультразвуковой уровнемер  можно использовать в дальнейшем на предприятиях или с целью продажи на рынке.</a:t>
            </a:r>
          </a:p>
        </p:txBody>
      </p:sp>
    </p:spTree>
    <p:extLst>
      <p:ext uri="{BB962C8B-B14F-4D97-AF65-F5344CB8AC3E}">
        <p14:creationId xmlns:p14="http://schemas.microsoft.com/office/powerpoint/2010/main" val="234718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509B968-AC7F-4C76-B750-16D9EAD883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9966" cy="6858000"/>
          </a:xfr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6309CF0F-A623-4DC7-ABEC-82FCA7D08E4B}"/>
              </a:ext>
            </a:extLst>
          </p:cNvPr>
          <p:cNvSpPr/>
          <p:nvPr/>
        </p:nvSpPr>
        <p:spPr>
          <a:xfrm>
            <a:off x="424069" y="914400"/>
            <a:ext cx="6480313" cy="4333462"/>
          </a:xfrm>
          <a:prstGeom prst="roundRect">
            <a:avLst/>
          </a:prstGeom>
          <a:solidFill>
            <a:srgbClr val="4B2AA8">
              <a:alpha val="8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>
              <a:highlight>
                <a:srgbClr val="4B2AA8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F990B2-F2C6-46CC-86F2-8BD96E9F0C46}"/>
              </a:ext>
            </a:extLst>
          </p:cNvPr>
          <p:cNvSpPr txBox="1"/>
          <p:nvPr/>
        </p:nvSpPr>
        <p:spPr>
          <a:xfrm>
            <a:off x="556590" y="1105546"/>
            <a:ext cx="4293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Цель дипломного проекта</a:t>
            </a:r>
            <a:r>
              <a:rPr lang="en-US" sz="3600" dirty="0">
                <a:solidFill>
                  <a:schemeClr val="bg1"/>
                </a:solidFill>
              </a:rPr>
              <a:t>:</a:t>
            </a:r>
            <a:endParaRPr lang="LID4096" sz="36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864D1A-C871-4351-B416-7C2D244B8C48}"/>
              </a:ext>
            </a:extLst>
          </p:cNvPr>
          <p:cNvSpPr txBox="1"/>
          <p:nvPr/>
        </p:nvSpPr>
        <p:spPr>
          <a:xfrm>
            <a:off x="556590" y="2305875"/>
            <a:ext cx="62550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Проектирование конструкции ультразвукового уровнемера на PIC16F628 для измерения времени отражения звуковых волн от поверхности контролируемой среды и обратно.</a:t>
            </a:r>
            <a:endParaRPr lang="LID4096" sz="2400" dirty="0">
              <a:solidFill>
                <a:schemeClr val="bg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CF9EF3F-8697-4EAA-8F40-B54D95EFFA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6"/>
          <a:stretch/>
        </p:blipFill>
        <p:spPr>
          <a:xfrm>
            <a:off x="7328451" y="1374408"/>
            <a:ext cx="3465728" cy="341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6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66315A9-1B77-4AD1-84D8-9E2B51047A39}"/>
              </a:ext>
            </a:extLst>
          </p:cNvPr>
          <p:cNvSpPr txBox="1"/>
          <p:nvPr/>
        </p:nvSpPr>
        <p:spPr>
          <a:xfrm>
            <a:off x="1720312" y="2828835"/>
            <a:ext cx="9174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solidFill>
                  <a:schemeClr val="bg1"/>
                </a:solidFill>
              </a:rPr>
              <a:t>Спасибо за внимание!</a:t>
            </a:r>
            <a:endParaRPr lang="LID4096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78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противолежащие углы 7">
            <a:extLst>
              <a:ext uri="{FF2B5EF4-FFF2-40B4-BE49-F238E27FC236}">
                <a16:creationId xmlns:a16="http://schemas.microsoft.com/office/drawing/2014/main" id="{51E1A7B7-9A41-453D-831D-D29AB6EF335F}"/>
              </a:ext>
            </a:extLst>
          </p:cNvPr>
          <p:cNvSpPr/>
          <p:nvPr/>
        </p:nvSpPr>
        <p:spPr>
          <a:xfrm>
            <a:off x="554637" y="554634"/>
            <a:ext cx="8394490" cy="5693765"/>
          </a:xfrm>
          <a:prstGeom prst="round2DiagRect">
            <a:avLst/>
          </a:prstGeom>
          <a:solidFill>
            <a:srgbClr val="4B2AA8">
              <a:alpha val="8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87AA59-84F0-4E64-B819-212A33C8D741}"/>
              </a:ext>
            </a:extLst>
          </p:cNvPr>
          <p:cNvSpPr txBox="1"/>
          <p:nvPr/>
        </p:nvSpPr>
        <p:spPr>
          <a:xfrm>
            <a:off x="1319134" y="944380"/>
            <a:ext cx="56812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Актуальность дипломного проекта</a:t>
            </a:r>
            <a:r>
              <a:rPr lang="en-US" sz="3200" dirty="0">
                <a:solidFill>
                  <a:schemeClr val="bg1"/>
                </a:solidFill>
              </a:rPr>
              <a:t>:</a:t>
            </a:r>
            <a:endParaRPr lang="LID4096" sz="32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AA4536-5E9D-4657-9C88-5AFF45CFC13C}"/>
              </a:ext>
            </a:extLst>
          </p:cNvPr>
          <p:cNvSpPr txBox="1"/>
          <p:nvPr/>
        </p:nvSpPr>
        <p:spPr>
          <a:xfrm>
            <a:off x="1319133" y="2090172"/>
            <a:ext cx="762999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800" dirty="0">
                <a:solidFill>
                  <a:schemeClr val="bg1"/>
                </a:solidFill>
              </a:rPr>
              <a:t>Аналоги имеют низкие показатели точности измерений;</a:t>
            </a:r>
            <a:endParaRPr lang="en-US" sz="2800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ru-RU" sz="2800" dirty="0">
                <a:solidFill>
                  <a:schemeClr val="bg1"/>
                </a:solidFill>
              </a:rPr>
              <a:t>Повышение уровня эксплуатационных характеристик ультразвуковых уровнемеров;</a:t>
            </a:r>
            <a:endParaRPr lang="en-US" sz="2800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ru-RU" sz="2800" dirty="0">
                <a:solidFill>
                  <a:schemeClr val="bg1"/>
                </a:solidFill>
              </a:rPr>
              <a:t>Средства измерения уровня жидкости применяются во всех отраслях промышленности и сельского хозяйства для измерения, контроля и регулирования параметров технологических процессов.</a:t>
            </a:r>
            <a:endParaRPr lang="LID4096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72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верхние углы 3">
            <a:extLst>
              <a:ext uri="{FF2B5EF4-FFF2-40B4-BE49-F238E27FC236}">
                <a16:creationId xmlns:a16="http://schemas.microsoft.com/office/drawing/2014/main" id="{5820B1DC-FFE5-4A52-9470-8B002E346B36}"/>
              </a:ext>
            </a:extLst>
          </p:cNvPr>
          <p:cNvSpPr/>
          <p:nvPr/>
        </p:nvSpPr>
        <p:spPr>
          <a:xfrm>
            <a:off x="1538990" y="479685"/>
            <a:ext cx="9503764" cy="1394085"/>
          </a:xfrm>
          <a:prstGeom prst="round2SameRect">
            <a:avLst/>
          </a:prstGeom>
          <a:solidFill>
            <a:srgbClr val="4B2AA8">
              <a:alpha val="8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CB9546-7E84-483D-ABCF-05564EAEB0BC}"/>
              </a:ext>
            </a:extLst>
          </p:cNvPr>
          <p:cNvSpPr txBox="1"/>
          <p:nvPr/>
        </p:nvSpPr>
        <p:spPr>
          <a:xfrm>
            <a:off x="2218544" y="822706"/>
            <a:ext cx="8154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Аналоги разрабатываемого устройства</a:t>
            </a:r>
            <a:endParaRPr lang="LID4096" sz="3600" dirty="0">
              <a:solidFill>
                <a:schemeClr val="bg1"/>
              </a:solidFill>
            </a:endParaRPr>
          </a:p>
        </p:txBody>
      </p:sp>
      <p:pic>
        <p:nvPicPr>
          <p:cNvPr id="1026" name="Picture 2" descr="Ð£Ð»ÑÑÑÐ°Ð·Ð²ÑÐºÐ¾Ð²ÑÐµ ÑÑÐ¾Ð²Ð½ÐµÐ¼ÐµÑÑ Streamlux SLL-440M Ð¸ SLL-440F ÐºÑÐ¿Ð¸ÑÑ Ð¿Ð¾ ...">
            <a:extLst>
              <a:ext uri="{FF2B5EF4-FFF2-40B4-BE49-F238E27FC236}">
                <a16:creationId xmlns:a16="http://schemas.microsoft.com/office/drawing/2014/main" id="{6F826517-5A90-40CC-8A1E-566D5FA344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70"/>
          <a:stretch/>
        </p:blipFill>
        <p:spPr bwMode="auto">
          <a:xfrm>
            <a:off x="698292" y="2875771"/>
            <a:ext cx="3310528" cy="238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22388A-9D3D-417E-A3B8-DA7E5B4B1042}"/>
              </a:ext>
            </a:extLst>
          </p:cNvPr>
          <p:cNvSpPr txBox="1"/>
          <p:nvPr/>
        </p:nvSpPr>
        <p:spPr>
          <a:xfrm>
            <a:off x="951975" y="5617218"/>
            <a:ext cx="2803161" cy="646331"/>
          </a:xfrm>
          <a:prstGeom prst="rect">
            <a:avLst/>
          </a:prstGeom>
          <a:solidFill>
            <a:srgbClr val="4B2AA8">
              <a:alpha val="8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Ультразвуковой уровнемер </a:t>
            </a:r>
            <a:r>
              <a:rPr lang="en-US" b="1" dirty="0" err="1">
                <a:solidFill>
                  <a:schemeClr val="bg1"/>
                </a:solidFill>
              </a:rPr>
              <a:t>Streamlux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Ð£ÑÐ¾Ð²Ð½ÐµÐ¼ÐµÑ ÑÐ»ÑÑÑÐ°Ð·Ð²ÑÐºÐ¾Ð²Ð¾Ð¹ ÐÐÐÐÐ¢ Ð£Ð  (Ð£Ð -2ÑÑ)">
            <a:extLst>
              <a:ext uri="{FF2B5EF4-FFF2-40B4-BE49-F238E27FC236}">
                <a16:creationId xmlns:a16="http://schemas.microsoft.com/office/drawing/2014/main" id="{2EDF739E-9FFA-469C-B06F-B91206E53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608" y="2413395"/>
            <a:ext cx="3310528" cy="33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8CE7C4-8896-4199-A956-895C402CCE92}"/>
              </a:ext>
            </a:extLst>
          </p:cNvPr>
          <p:cNvSpPr txBox="1"/>
          <p:nvPr/>
        </p:nvSpPr>
        <p:spPr>
          <a:xfrm>
            <a:off x="4889291" y="5959651"/>
            <a:ext cx="2803161" cy="646331"/>
          </a:xfrm>
          <a:prstGeom prst="rect">
            <a:avLst/>
          </a:prstGeom>
          <a:solidFill>
            <a:srgbClr val="4B2AA8">
              <a:alpha val="8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Уровнемер ультразвуковой ВЗЛЕТ УР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D4FFF7C7-C5E8-4E6D-B008-DF83BFDC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499" y="2880298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DD8B392-1BAA-408C-9CD8-F67AA7C632FA}"/>
              </a:ext>
            </a:extLst>
          </p:cNvPr>
          <p:cNvSpPr txBox="1"/>
          <p:nvPr/>
        </p:nvSpPr>
        <p:spPr>
          <a:xfrm>
            <a:off x="8836543" y="5712128"/>
            <a:ext cx="2803161" cy="923330"/>
          </a:xfrm>
          <a:prstGeom prst="rect">
            <a:avLst/>
          </a:prstGeom>
          <a:solidFill>
            <a:srgbClr val="4B2AA8">
              <a:alpha val="8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Уровнемер ультразвуковой </a:t>
            </a:r>
            <a:r>
              <a:rPr lang="en-US" b="1" dirty="0">
                <a:solidFill>
                  <a:schemeClr val="bg1"/>
                </a:solidFill>
              </a:rPr>
              <a:t>FMU40-ARH2A2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57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противолежащие углы 3">
            <a:extLst>
              <a:ext uri="{FF2B5EF4-FFF2-40B4-BE49-F238E27FC236}">
                <a16:creationId xmlns:a16="http://schemas.microsoft.com/office/drawing/2014/main" id="{C8D5D472-6F70-4347-B63B-5CB5C89D214E}"/>
              </a:ext>
            </a:extLst>
          </p:cNvPr>
          <p:cNvSpPr/>
          <p:nvPr/>
        </p:nvSpPr>
        <p:spPr>
          <a:xfrm>
            <a:off x="139909" y="1743448"/>
            <a:ext cx="11912182" cy="4524315"/>
          </a:xfrm>
          <a:prstGeom prst="round2DiagRect">
            <a:avLst/>
          </a:prstGeom>
          <a:solidFill>
            <a:srgbClr val="4B2AA8">
              <a:alpha val="8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" name="Прямоугольник: скругленные верхние углы 5">
            <a:extLst>
              <a:ext uri="{FF2B5EF4-FFF2-40B4-BE49-F238E27FC236}">
                <a16:creationId xmlns:a16="http://schemas.microsoft.com/office/drawing/2014/main" id="{BFA29A80-B936-4E88-97C3-8E91A2FCB36A}"/>
              </a:ext>
            </a:extLst>
          </p:cNvPr>
          <p:cNvSpPr/>
          <p:nvPr/>
        </p:nvSpPr>
        <p:spPr>
          <a:xfrm>
            <a:off x="2018675" y="260109"/>
            <a:ext cx="8154649" cy="1124263"/>
          </a:xfrm>
          <a:prstGeom prst="round2SameRect">
            <a:avLst/>
          </a:prstGeom>
          <a:solidFill>
            <a:srgbClr val="4B2AA8">
              <a:alpha val="8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D18B6F0-A769-4B70-B9BB-447F4C632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7641" y="1919299"/>
            <a:ext cx="4314668" cy="39818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7EB7C5-B5CB-4DE8-8D95-E49824019EFC}"/>
              </a:ext>
            </a:extLst>
          </p:cNvPr>
          <p:cNvSpPr txBox="1"/>
          <p:nvPr/>
        </p:nvSpPr>
        <p:spPr>
          <a:xfrm>
            <a:off x="377255" y="1919299"/>
            <a:ext cx="703038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LID4096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ID4096" altLang="LID4096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Уровнемер состоит из пьезометрического преобразователя 1, электронного блока 7 и вторичного прибора 5. Электронный блок включает в себя генератор 6, задающий частоту повторения импульсов; генератор импульсов 2, посылаемых в </a:t>
            </a:r>
            <a:r>
              <a:rPr lang="ru-RU" altLang="LID4096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жидкость</a:t>
            </a:r>
            <a:r>
              <a:rPr lang="LID4096" altLang="LID4096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уровень которой измеряется;</a:t>
            </a:r>
            <a:r>
              <a:rPr lang="ru-RU" altLang="LID4096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ID4096" altLang="LID4096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измерения времени 4. Генератор, задающий частоту повторения импульсов, управляет работой генератора импульсов и схемой измерения времени. Генератор 2 вырабатывает электрические импульсы с определенной частотой повторения, которые преобразуются в ультразвуковые при помощи пьезометрического преобразователя, установленного с внешней стороны дна резервуара.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Отраженные импульсы после </a:t>
            </a:r>
            <a:r>
              <a:rPr lang="ru-RU" b="0" i="0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обратного преобразования </a:t>
            </a:r>
            <a:r>
              <a:rPr lang="ru-RU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в электрические усиливаются и формируются </a:t>
            </a:r>
            <a:r>
              <a:rPr lang="ru-RU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усилителем</a:t>
            </a:r>
            <a:r>
              <a:rPr lang="ru-RU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 3 и подаются на схему измерения времени. Выходным сигналом измерительной схемы являются постоянное напряжение, которое поступает на вход вторичного прибора 5.</a:t>
            </a:r>
            <a:endParaRPr lang="LID4096" dirty="0">
              <a:solidFill>
                <a:schemeClr val="bg1"/>
              </a:solidFill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LID4096" altLang="LID4096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79CB376A-AAF9-4286-9A4C-AFAB9266A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8650" y="-296863"/>
            <a:ext cx="1216559" cy="708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3DF175D-9A44-4B62-A635-6673D4E5F16C}"/>
              </a:ext>
            </a:extLst>
          </p:cNvPr>
          <p:cNvSpPr txBox="1"/>
          <p:nvPr/>
        </p:nvSpPr>
        <p:spPr>
          <a:xfrm>
            <a:off x="2505854" y="345186"/>
            <a:ext cx="71802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Принцип работы разрабатываемого устройства</a:t>
            </a:r>
            <a:endParaRPr lang="LID4096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85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0894E8-975F-43DB-AB48-F1B9DD09F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3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верхние углы 3">
            <a:extLst>
              <a:ext uri="{FF2B5EF4-FFF2-40B4-BE49-F238E27FC236}">
                <a16:creationId xmlns:a16="http://schemas.microsoft.com/office/drawing/2014/main" id="{FF6622CB-EF72-4562-8ADA-8F1696A7B0EB}"/>
              </a:ext>
            </a:extLst>
          </p:cNvPr>
          <p:cNvSpPr/>
          <p:nvPr/>
        </p:nvSpPr>
        <p:spPr>
          <a:xfrm>
            <a:off x="2608288" y="412308"/>
            <a:ext cx="7525063" cy="1379095"/>
          </a:xfrm>
          <a:prstGeom prst="round2SameRect">
            <a:avLst/>
          </a:prstGeom>
          <a:solidFill>
            <a:srgbClr val="4B2AA8">
              <a:alpha val="8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B0AE15-F978-41E2-86AA-F3D7C601E47E}"/>
              </a:ext>
            </a:extLst>
          </p:cNvPr>
          <p:cNvSpPr txBox="1"/>
          <p:nvPr/>
        </p:nvSpPr>
        <p:spPr>
          <a:xfrm>
            <a:off x="2993036" y="809467"/>
            <a:ext cx="6205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Микроконтроллер </a:t>
            </a:r>
            <a:r>
              <a:rPr lang="en-US" sz="3200" dirty="0">
                <a:solidFill>
                  <a:schemeClr val="bg1"/>
                </a:solidFill>
              </a:rPr>
              <a:t>PIC16F628</a:t>
            </a:r>
            <a:endParaRPr lang="LID4096" sz="32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: скругленные противолежащие углы 5">
            <a:extLst>
              <a:ext uri="{FF2B5EF4-FFF2-40B4-BE49-F238E27FC236}">
                <a16:creationId xmlns:a16="http://schemas.microsoft.com/office/drawing/2014/main" id="{654BE7C3-77C6-49A4-B25B-5F0F17080595}"/>
              </a:ext>
            </a:extLst>
          </p:cNvPr>
          <p:cNvSpPr/>
          <p:nvPr/>
        </p:nvSpPr>
        <p:spPr>
          <a:xfrm>
            <a:off x="104931" y="2258887"/>
            <a:ext cx="11982138" cy="4272197"/>
          </a:xfrm>
          <a:prstGeom prst="round2DiagRect">
            <a:avLst/>
          </a:prstGeom>
          <a:solidFill>
            <a:srgbClr val="4B2AA8">
              <a:alpha val="8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47873BF-E2C9-4AED-A4B9-D894F9A5634B}"/>
              </a:ext>
            </a:extLst>
          </p:cNvPr>
          <p:cNvSpPr/>
          <p:nvPr/>
        </p:nvSpPr>
        <p:spPr>
          <a:xfrm>
            <a:off x="359765" y="2548327"/>
            <a:ext cx="713531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	</a:t>
            </a:r>
            <a:r>
              <a:rPr lang="ru-RU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PIC16F от </a:t>
            </a:r>
            <a:r>
              <a:rPr lang="ru-RU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Microchip</a:t>
            </a:r>
            <a:r>
              <a:rPr lang="ru-RU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представляют собой 8-разрядные микроконтроллеры, которые включают архитектуру PIC® от </a:t>
            </a:r>
            <a:r>
              <a:rPr lang="ru-RU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Microchip</a:t>
            </a:r>
            <a:r>
              <a:rPr lang="ru-RU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в различные варианты контактов и пакетов, от компактных 14-контактных устройств до многофункциональных 64-контактных устройств. Устройства с базовой, средней и расширенной средними архитектурами доступны с множеством различных комбинаций периферийных устройств, что дает разработчикам гибкость и выбор для их приложений. &lt;BR/&gt; &lt;BR/&gt; Семейство микроконтроллеров PIC16F627A / 628A / 648A основано на Среднечастотное ядро ​​</a:t>
            </a:r>
            <a:r>
              <a:rPr lang="ru-RU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Microchip</a:t>
            </a:r>
            <a:r>
              <a:rPr lang="ru-RU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с 8-уровневым аппаратным стеком и 35 инструкциями. Эти MCU обеспечивают до 5 MIPS, до 3,5 Кбайт памяти программ, 224 байта ОЗУ и EEPROM данных до 128 байт. </a:t>
            </a:r>
            <a:endParaRPr lang="LID4096" dirty="0">
              <a:solidFill>
                <a:schemeClr val="bg1"/>
              </a:solidFill>
            </a:endParaRPr>
          </a:p>
        </p:txBody>
      </p:sp>
      <p:pic>
        <p:nvPicPr>
          <p:cNvPr id="9" name="Picture 2" descr="Ð¤Ð¾ÑÐ¾ 1/8 PIC16F628A-I/P, ÐÐ¸ÐºÑÐ¾ÐºÐ¾Ð½ÑÑÐ¾Ð»Ð»ÐµÑ 8-ÐÐ¸Ñ, PIC, 20ÐÐÑ, 3.5ÐÐ (2Ðx14) Flash, 16 I/O [DIP-18]">
            <a:extLst>
              <a:ext uri="{FF2B5EF4-FFF2-40B4-BE49-F238E27FC236}">
                <a16:creationId xmlns:a16="http://schemas.microsoft.com/office/drawing/2014/main" id="{29EBF5A5-D774-4E06-A858-96F2F6ED2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281" y="2548327"/>
            <a:ext cx="4160954" cy="355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49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верхние углы 3">
            <a:extLst>
              <a:ext uri="{FF2B5EF4-FFF2-40B4-BE49-F238E27FC236}">
                <a16:creationId xmlns:a16="http://schemas.microsoft.com/office/drawing/2014/main" id="{714B8D44-AB3F-493B-A856-4CF1BDDBF1DA}"/>
              </a:ext>
            </a:extLst>
          </p:cNvPr>
          <p:cNvSpPr/>
          <p:nvPr/>
        </p:nvSpPr>
        <p:spPr>
          <a:xfrm>
            <a:off x="2056148" y="511738"/>
            <a:ext cx="8499423" cy="1469036"/>
          </a:xfrm>
          <a:prstGeom prst="round2SameRect">
            <a:avLst/>
          </a:prstGeom>
          <a:solidFill>
            <a:srgbClr val="4B2AA8">
              <a:alpha val="8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C294B7-6AD2-4673-8B08-26F7B1351F48}"/>
              </a:ext>
            </a:extLst>
          </p:cNvPr>
          <p:cNvSpPr txBox="1"/>
          <p:nvPr/>
        </p:nvSpPr>
        <p:spPr>
          <a:xfrm>
            <a:off x="2730704" y="923090"/>
            <a:ext cx="7150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Корпус проектируемого изделия</a:t>
            </a:r>
            <a:endParaRPr lang="LID4096" sz="36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: скругленные противолежащие углы 7">
            <a:extLst>
              <a:ext uri="{FF2B5EF4-FFF2-40B4-BE49-F238E27FC236}">
                <a16:creationId xmlns:a16="http://schemas.microsoft.com/office/drawing/2014/main" id="{00F74EB6-EECE-4027-BF5B-0545F8601CF8}"/>
              </a:ext>
            </a:extLst>
          </p:cNvPr>
          <p:cNvSpPr/>
          <p:nvPr/>
        </p:nvSpPr>
        <p:spPr>
          <a:xfrm>
            <a:off x="196106" y="2515359"/>
            <a:ext cx="11706591" cy="3830903"/>
          </a:xfrm>
          <a:prstGeom prst="round2DiagRect">
            <a:avLst/>
          </a:prstGeom>
          <a:solidFill>
            <a:srgbClr val="4B2AA8">
              <a:alpha val="8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45B5BE-7911-4F4A-B160-0DFAF2420987}"/>
              </a:ext>
            </a:extLst>
          </p:cNvPr>
          <p:cNvSpPr txBox="1"/>
          <p:nvPr/>
        </p:nvSpPr>
        <p:spPr>
          <a:xfrm>
            <a:off x="595227" y="2515359"/>
            <a:ext cx="604103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solidFill>
                  <a:schemeClr val="bg1"/>
                </a:solidFill>
              </a:rPr>
              <a:t>Корпус изделия представляет собой прямоугольный параллелепипед со скругленными кромками. На лицевой панели располагается две управляющие кнопки и ЖК дисплей.  Для установки печатной платы в основание корпуса используются четырех крепежных винта. Крышка корпуса устанавливается так же с помощью четырёх винтов, с тыльной стороны основания корпуса.</a:t>
            </a:r>
          </a:p>
          <a:p>
            <a:endParaRPr lang="LID4096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AB866AD-8A49-4465-B536-BD1B1AC93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6263" y="2652981"/>
            <a:ext cx="5070439" cy="355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17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верхние углы 3">
            <a:extLst>
              <a:ext uri="{FF2B5EF4-FFF2-40B4-BE49-F238E27FC236}">
                <a16:creationId xmlns:a16="http://schemas.microsoft.com/office/drawing/2014/main" id="{DD7A6C60-6B10-4D85-813C-43642C39DDBE}"/>
              </a:ext>
            </a:extLst>
          </p:cNvPr>
          <p:cNvSpPr/>
          <p:nvPr/>
        </p:nvSpPr>
        <p:spPr>
          <a:xfrm>
            <a:off x="1924353" y="194388"/>
            <a:ext cx="8499423" cy="1469036"/>
          </a:xfrm>
          <a:prstGeom prst="round2SameRect">
            <a:avLst/>
          </a:prstGeom>
          <a:solidFill>
            <a:srgbClr val="4B2AA8">
              <a:alpha val="8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22727B-64C7-4F47-9AB3-712EA1A939D2}"/>
              </a:ext>
            </a:extLst>
          </p:cNvPr>
          <p:cNvSpPr txBox="1"/>
          <p:nvPr/>
        </p:nvSpPr>
        <p:spPr>
          <a:xfrm>
            <a:off x="2730702" y="314633"/>
            <a:ext cx="7150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Результаты расчёта теплового режима</a:t>
            </a:r>
            <a:endParaRPr lang="LID4096" sz="36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: скругленные противолежащие углы 5">
            <a:extLst>
              <a:ext uri="{FF2B5EF4-FFF2-40B4-BE49-F238E27FC236}">
                <a16:creationId xmlns:a16="http://schemas.microsoft.com/office/drawing/2014/main" id="{6025A305-92EE-41C8-9A9C-C5029D4DDA38}"/>
              </a:ext>
            </a:extLst>
          </p:cNvPr>
          <p:cNvSpPr/>
          <p:nvPr/>
        </p:nvSpPr>
        <p:spPr>
          <a:xfrm>
            <a:off x="139909" y="5001491"/>
            <a:ext cx="11912182" cy="1637951"/>
          </a:xfrm>
          <a:prstGeom prst="round2DiagRect">
            <a:avLst/>
          </a:prstGeom>
          <a:solidFill>
            <a:srgbClr val="4B2AA8">
              <a:alpha val="8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79368D-F209-4E52-A8D6-6568A82E3A71}"/>
              </a:ext>
            </a:extLst>
          </p:cNvPr>
          <p:cNvSpPr txBox="1"/>
          <p:nvPr/>
        </p:nvSpPr>
        <p:spPr>
          <a:xfrm>
            <a:off x="296040" y="5145933"/>
            <a:ext cx="11756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По результатам расчёта теплового режима видно, что для устройства хватает естественного воздушного охлаждения, каждый ЭРЭ не превышает допустимую нормой температуру.</a:t>
            </a:r>
            <a:endParaRPr lang="LID4096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Таблица 14">
                <a:extLst>
                  <a:ext uri="{FF2B5EF4-FFF2-40B4-BE49-F238E27FC236}">
                    <a16:creationId xmlns:a16="http://schemas.microsoft.com/office/drawing/2014/main" id="{6AA697CC-795E-4C6F-A6C4-9902958569A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44694493"/>
                  </p:ext>
                </p:extLst>
              </p:nvPr>
            </p:nvGraphicFramePr>
            <p:xfrm>
              <a:off x="296040" y="1950697"/>
              <a:ext cx="11319162" cy="2763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773054">
                      <a:extLst>
                        <a:ext uri="{9D8B030D-6E8A-4147-A177-3AD203B41FA5}">
                          <a16:colId xmlns:a16="http://schemas.microsoft.com/office/drawing/2014/main" val="3715852500"/>
                        </a:ext>
                      </a:extLst>
                    </a:gridCol>
                    <a:gridCol w="3773054">
                      <a:extLst>
                        <a:ext uri="{9D8B030D-6E8A-4147-A177-3AD203B41FA5}">
                          <a16:colId xmlns:a16="http://schemas.microsoft.com/office/drawing/2014/main" val="496721276"/>
                        </a:ext>
                      </a:extLst>
                    </a:gridCol>
                    <a:gridCol w="3773054">
                      <a:extLst>
                        <a:ext uri="{9D8B030D-6E8A-4147-A177-3AD203B41FA5}">
                          <a16:colId xmlns:a16="http://schemas.microsoft.com/office/drawing/2014/main" val="100978610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dirty="0"/>
                            <a:t>Параметр</a:t>
                          </a:r>
                          <a:endParaRPr lang="LID4096" dirty="0"/>
                        </a:p>
                      </a:txBody>
                      <a:tcPr>
                        <a:solidFill>
                          <a:srgbClr val="4B2AA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ru-RU" dirty="0"/>
                            <a:t>Формула</a:t>
                          </a:r>
                          <a:endParaRPr lang="LID4096" dirty="0"/>
                        </a:p>
                      </a:txBody>
                      <a:tcPr>
                        <a:solidFill>
                          <a:srgbClr val="4B2AA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ru-RU" dirty="0"/>
                            <a:t>Результат, К</a:t>
                          </a:r>
                          <a:endParaRPr lang="LID4096" dirty="0"/>
                        </a:p>
                      </a:txBody>
                      <a:tcPr>
                        <a:solidFill>
                          <a:srgbClr val="4B2AA8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904759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dirty="0"/>
                            <a:t>Температура корпуса блока</a:t>
                          </a:r>
                          <a:endParaRPr lang="LID4096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ar-AE" sz="18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ar-AE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ru-RU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к</m:t>
                                    </m:r>
                                  </m:sub>
                                </m:sSub>
                                <m:r>
                                  <a:rPr lang="ar-AE" sz="1800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ar-AE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ar-AE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𝜗</m:t>
                                    </m:r>
                                  </m:e>
                                  <m:sub>
                                    <m:r>
                                      <a:rPr lang="ru-RU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к</m:t>
                                    </m:r>
                                  </m:sub>
                                </m:sSub>
                                <m:r>
                                  <a:rPr lang="ar-AE" sz="1800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ar-AE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ar-AE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ru-RU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с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LID4096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dirty="0"/>
                            <a:t>332,4</a:t>
                          </a:r>
                          <a:endParaRPr lang="LID4096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6531658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температуру нагретой зоны </a:t>
                          </a:r>
                          <a:endParaRPr lang="LID4096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ar-AE" sz="18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Т</m:t>
                                    </m:r>
                                  </m:e>
                                  <m:sub>
                                    <m:r>
                                      <a:rPr lang="ru-RU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з</m:t>
                                    </m:r>
                                  </m:sub>
                                </m:sSub>
                                <m:r>
                                  <a:rPr lang="ar-AE" sz="180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ar-AE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ar-AE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𝜗</m:t>
                                    </m:r>
                                  </m:e>
                                  <m:sub>
                                    <m:r>
                                      <a:rPr lang="ru-RU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з</m:t>
                                    </m:r>
                                  </m:sub>
                                </m:sSub>
                                <m:r>
                                  <a:rPr lang="ar-AE" sz="180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ar-AE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Т</m:t>
                                    </m:r>
                                  </m:e>
                                  <m:sub>
                                    <m:r>
                                      <a:rPr lang="ru-RU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с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LID4096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dirty="0"/>
                            <a:t>337,9</a:t>
                          </a:r>
                          <a:endParaRPr lang="LID4096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484739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температуру поверхности элемента</a:t>
                          </a:r>
                          <a:endParaRPr lang="LID4096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ar-AE" sz="18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ar-AE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ru-RU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эл</m:t>
                                    </m:r>
                                  </m:sub>
                                </m:sSub>
                                <m:r>
                                  <a:rPr lang="ar-AE" sz="1800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ar-AE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ar-AE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𝜗</m:t>
                                    </m:r>
                                  </m:e>
                                  <m:sub>
                                    <m:r>
                                      <a:rPr lang="ru-RU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эл</m:t>
                                    </m:r>
                                  </m:sub>
                                </m:sSub>
                                <m:r>
                                  <a:rPr lang="ar-AE" sz="1800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×</m:t>
                                </m:r>
                                <m:sSub>
                                  <m:sSubPr>
                                    <m:ctrlPr>
                                      <a:rPr lang="ar-AE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ar-AE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ru-RU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с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LID4096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dirty="0"/>
                            <a:t>332,9</a:t>
                          </a:r>
                          <a:endParaRPr lang="LID4096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739881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среднюю температуру воздуха в блоке </a:t>
                          </a:r>
                          <a:endParaRPr lang="LID4096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ar-AE" sz="18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Т</m:t>
                                    </m:r>
                                  </m:e>
                                  <m:sub>
                                    <m:r>
                                      <a:rPr lang="ru-RU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в</m:t>
                                    </m:r>
                                  </m:sub>
                                </m:sSub>
                                <m:r>
                                  <a:rPr lang="ar-AE" sz="180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ar-AE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ar-AE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𝜗</m:t>
                                    </m:r>
                                  </m:e>
                                  <m:sub>
                                    <m:r>
                                      <a:rPr lang="ru-RU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в</m:t>
                                    </m:r>
                                  </m:sub>
                                </m:sSub>
                                <m:r>
                                  <a:rPr lang="ar-AE" sz="180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ar-AE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Т</m:t>
                                    </m:r>
                                  </m:e>
                                  <m:sub>
                                    <m:r>
                                      <a:rPr lang="ru-RU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с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LID4096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dirty="0"/>
                            <a:t>335,2</a:t>
                          </a:r>
                          <a:endParaRPr lang="LID4096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4594925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температуру окружающей элемент среды </a:t>
                          </a:r>
                          <a:endParaRPr lang="LID4096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ar-AE" sz="18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ar-AE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ru-RU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эс</m:t>
                                    </m:r>
                                  </m:sub>
                                </m:sSub>
                                <m:r>
                                  <a:rPr lang="ar-AE" sz="1800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ar-AE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ar-AE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𝜗</m:t>
                                    </m:r>
                                  </m:e>
                                  <m:sub>
                                    <m:r>
                                      <a:rPr lang="ru-RU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эс</m:t>
                                    </m:r>
                                  </m:sub>
                                </m:sSub>
                                <m:r>
                                  <a:rPr lang="ar-AE" sz="180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ar-AE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Т</m:t>
                                    </m:r>
                                  </m:e>
                                  <m:sub>
                                    <m:r>
                                      <a:rPr lang="ru-RU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с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LID4096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dirty="0"/>
                            <a:t>330,9</a:t>
                          </a:r>
                          <a:endParaRPr lang="LID4096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116058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Таблица 14">
                <a:extLst>
                  <a:ext uri="{FF2B5EF4-FFF2-40B4-BE49-F238E27FC236}">
                    <a16:creationId xmlns:a16="http://schemas.microsoft.com/office/drawing/2014/main" id="{6AA697CC-795E-4C6F-A6C4-9902958569A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44694493"/>
                  </p:ext>
                </p:extLst>
              </p:nvPr>
            </p:nvGraphicFramePr>
            <p:xfrm>
              <a:off x="296040" y="1950697"/>
              <a:ext cx="11319162" cy="2763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773054">
                      <a:extLst>
                        <a:ext uri="{9D8B030D-6E8A-4147-A177-3AD203B41FA5}">
                          <a16:colId xmlns:a16="http://schemas.microsoft.com/office/drawing/2014/main" val="3715852500"/>
                        </a:ext>
                      </a:extLst>
                    </a:gridCol>
                    <a:gridCol w="3773054">
                      <a:extLst>
                        <a:ext uri="{9D8B030D-6E8A-4147-A177-3AD203B41FA5}">
                          <a16:colId xmlns:a16="http://schemas.microsoft.com/office/drawing/2014/main" val="496721276"/>
                        </a:ext>
                      </a:extLst>
                    </a:gridCol>
                    <a:gridCol w="3773054">
                      <a:extLst>
                        <a:ext uri="{9D8B030D-6E8A-4147-A177-3AD203B41FA5}">
                          <a16:colId xmlns:a16="http://schemas.microsoft.com/office/drawing/2014/main" val="100978610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dirty="0"/>
                            <a:t>Параметр</a:t>
                          </a:r>
                          <a:endParaRPr lang="LID4096" dirty="0"/>
                        </a:p>
                      </a:txBody>
                      <a:tcPr>
                        <a:solidFill>
                          <a:srgbClr val="4B2AA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ru-RU" dirty="0"/>
                            <a:t>Формула</a:t>
                          </a:r>
                          <a:endParaRPr lang="LID4096" dirty="0"/>
                        </a:p>
                      </a:txBody>
                      <a:tcPr>
                        <a:solidFill>
                          <a:srgbClr val="4B2AA8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ru-RU" dirty="0"/>
                            <a:t>Результат, К</a:t>
                          </a:r>
                          <a:endParaRPr lang="LID4096" dirty="0"/>
                        </a:p>
                      </a:txBody>
                      <a:tcPr>
                        <a:solidFill>
                          <a:srgbClr val="4B2AA8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904759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dirty="0"/>
                            <a:t>Температура корпуса блока</a:t>
                          </a:r>
                          <a:endParaRPr lang="LID4096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108197" r="-100484" b="-5704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dirty="0"/>
                            <a:t>332,4</a:t>
                          </a:r>
                          <a:endParaRPr lang="LID4096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6531658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температуру нагретой зоны </a:t>
                          </a:r>
                          <a:endParaRPr lang="LID4096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208197" r="-100484" b="-4704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dirty="0"/>
                            <a:t>337,9</a:t>
                          </a:r>
                          <a:endParaRPr lang="LID4096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484739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ru-RU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температуру поверхности элемента</a:t>
                          </a:r>
                          <a:endParaRPr lang="LID4096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308197" r="-100484" b="-3704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dirty="0"/>
                            <a:t>332,9</a:t>
                          </a:r>
                          <a:endParaRPr lang="LID4096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73988112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среднюю температуру воздуха в блоке </a:t>
                          </a:r>
                          <a:endParaRPr lang="LID4096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234906" r="-100484" b="-1132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dirty="0"/>
                            <a:t>335,2</a:t>
                          </a:r>
                          <a:endParaRPr lang="LID4096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45949253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ru-RU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температуру окружающей элемент среды </a:t>
                          </a:r>
                          <a:endParaRPr lang="LID4096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338095" r="-100484" b="-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dirty="0"/>
                            <a:t>330,9</a:t>
                          </a:r>
                          <a:endParaRPr lang="LID4096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1160580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83536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798</Words>
  <Application>Microsoft Office PowerPoint</Application>
  <PresentationFormat>Широкоэкранный</PresentationFormat>
  <Paragraphs>93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Times New Roman</vt:lpstr>
      <vt:lpstr>Тема Office</vt:lpstr>
      <vt:lpstr>УЛЬТРАЗВУКОВОЙ УРОВНЕМЕР НА МИКРОКОНТРОЛЛЕРЕ PIC16F628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Ультразвуковой уровнемер на микроконтроллере PIC16F876</dc:title>
  <dc:creator>Egor</dc:creator>
  <cp:lastModifiedBy>АЛЕКСЕЕВ Виктор Федорович</cp:lastModifiedBy>
  <cp:revision>54</cp:revision>
  <cp:lastPrinted>2020-06-03T19:36:28Z</cp:lastPrinted>
  <dcterms:created xsi:type="dcterms:W3CDTF">2020-06-03T16:55:17Z</dcterms:created>
  <dcterms:modified xsi:type="dcterms:W3CDTF">2021-01-12T02:37:48Z</dcterms:modified>
</cp:coreProperties>
</file>