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9" r:id="rId3"/>
    <p:sldId id="267" r:id="rId4"/>
    <p:sldId id="271" r:id="rId5"/>
    <p:sldId id="268" r:id="rId6"/>
    <p:sldId id="272" r:id="rId7"/>
    <p:sldId id="273" r:id="rId8"/>
    <p:sldId id="270" r:id="rId9"/>
    <p:sldId id="259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4C00"/>
    <a:srgbClr val="476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4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88FEC-A11B-4FC0-9987-AABE6144E255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CAA87-85CE-4EED-B6B7-E95ADD9C0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051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961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618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777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66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285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272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772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307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AA87-85CE-4EED-B6B7-E95ADD9C0D2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675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A5F4EBE-F3BE-45C1-BE1C-8C35A0D3A67A}" type="datetimeFigureOut">
              <a:rPr lang="ru-RU" smtClean="0"/>
              <a:t>24.02.2017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EBBAE26-166B-4CC9-8E8A-D5F57390EAE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2708476"/>
            <a:ext cx="3672407" cy="1702160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Complex Object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Сложное дополнение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6208787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Лихтарович</a:t>
            </a:r>
            <a:r>
              <a:rPr lang="ru-RU" dirty="0" smtClean="0"/>
              <a:t> И.И. ст. преподаватель</a:t>
            </a:r>
          </a:p>
          <a:p>
            <a:r>
              <a:rPr lang="ru-RU" dirty="0" smtClean="0"/>
              <a:t>Кафедры иностранных языков №1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4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908720"/>
            <a:ext cx="7024744" cy="1800200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/>
              <a:t>Объектный инфинитивный оборот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en-US" dirty="0" smtClean="0"/>
              <a:t>Complex Object)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996952"/>
            <a:ext cx="7920880" cy="316835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/>
              <a:t>это </a:t>
            </a:r>
            <a:r>
              <a:rPr lang="ru-RU" dirty="0" smtClean="0"/>
              <a:t>сочетание</a:t>
            </a:r>
          </a:p>
          <a:p>
            <a:r>
              <a:rPr lang="ru-RU" b="1" dirty="0" smtClean="0"/>
              <a:t>существительного</a:t>
            </a:r>
            <a:r>
              <a:rPr lang="ru-RU" dirty="0" smtClean="0"/>
              <a:t> в общем падеже или </a:t>
            </a:r>
            <a:r>
              <a:rPr lang="ru-RU" b="1" dirty="0" smtClean="0"/>
              <a:t>личного местоимения </a:t>
            </a:r>
            <a:r>
              <a:rPr lang="ru-RU" dirty="0" smtClean="0"/>
              <a:t>в объектном падеже (</a:t>
            </a:r>
            <a:r>
              <a:rPr lang="ru-RU" dirty="0" err="1" smtClean="0"/>
              <a:t>mе</a:t>
            </a:r>
            <a:r>
              <a:rPr lang="ru-RU" dirty="0"/>
              <a:t>, </a:t>
            </a:r>
            <a:r>
              <a:rPr lang="en-US" dirty="0"/>
              <a:t>you</a:t>
            </a:r>
            <a:r>
              <a:rPr lang="ru-RU" dirty="0"/>
              <a:t>, </a:t>
            </a:r>
            <a:r>
              <a:rPr lang="en-US" dirty="0"/>
              <a:t>him</a:t>
            </a:r>
            <a:r>
              <a:rPr lang="ru-RU" dirty="0"/>
              <a:t>, </a:t>
            </a:r>
            <a:r>
              <a:rPr lang="en-US" dirty="0"/>
              <a:t>her</a:t>
            </a:r>
            <a:r>
              <a:rPr lang="ru-RU" dirty="0"/>
              <a:t>, </a:t>
            </a:r>
            <a:r>
              <a:rPr lang="en-US" dirty="0"/>
              <a:t>it</a:t>
            </a:r>
            <a:r>
              <a:rPr lang="ru-RU" dirty="0"/>
              <a:t>, </a:t>
            </a:r>
            <a:r>
              <a:rPr lang="en-US" dirty="0"/>
              <a:t>us</a:t>
            </a:r>
            <a:r>
              <a:rPr lang="ru-RU" dirty="0"/>
              <a:t>, </a:t>
            </a:r>
            <a:r>
              <a:rPr lang="en-US" dirty="0"/>
              <a:t>them</a:t>
            </a:r>
            <a:r>
              <a:rPr lang="ru-RU" dirty="0" smtClean="0"/>
              <a:t>)</a:t>
            </a:r>
          </a:p>
          <a:p>
            <a:pPr marL="68580" indent="0">
              <a:buNone/>
            </a:pPr>
            <a:r>
              <a:rPr lang="ru-RU" dirty="0"/>
              <a:t>и</a:t>
            </a:r>
            <a:endParaRPr lang="ru-RU" dirty="0" smtClean="0"/>
          </a:p>
          <a:p>
            <a:r>
              <a:rPr lang="ru-RU" b="1" dirty="0" smtClean="0"/>
              <a:t>инфинитива</a:t>
            </a:r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38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720080"/>
          </a:xfrm>
        </p:spPr>
        <p:txBody>
          <a:bodyPr>
            <a:normAutofit/>
          </a:bodyPr>
          <a:lstStyle/>
          <a:p>
            <a:r>
              <a:rPr lang="ru-RU" b="1" dirty="0" smtClean="0"/>
              <a:t>Схема предложения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16832"/>
            <a:ext cx="7920880" cy="4392488"/>
          </a:xfrm>
        </p:spPr>
        <p:txBody>
          <a:bodyPr>
            <a:normAutofit fontScale="47500" lnSpcReduction="20000"/>
          </a:bodyPr>
          <a:lstStyle/>
          <a:p>
            <a:pPr marL="68580" indent="0">
              <a:buNone/>
            </a:pPr>
            <a:r>
              <a:rPr lang="en-US" sz="3800" dirty="0" smtClean="0"/>
              <a:t> </a:t>
            </a:r>
            <a:r>
              <a:rPr lang="ru-RU" sz="3800" dirty="0" smtClean="0"/>
              <a:t>                                                         Сложное</a:t>
            </a:r>
            <a:r>
              <a:rPr lang="en-US" sz="3800" dirty="0" smtClean="0"/>
              <a:t> </a:t>
            </a:r>
            <a:r>
              <a:rPr lang="ru-RU" sz="3800" dirty="0"/>
              <a:t>дополнение</a:t>
            </a:r>
            <a:r>
              <a:rPr lang="en-US" sz="3800" dirty="0" smtClean="0"/>
              <a:t>             </a:t>
            </a:r>
          </a:p>
          <a:p>
            <a:pPr marL="68580" indent="0">
              <a:buNone/>
            </a:pPr>
            <a:r>
              <a:rPr lang="en-US" sz="3800" dirty="0"/>
              <a:t> </a:t>
            </a:r>
            <a:r>
              <a:rPr lang="en-US" sz="3800" dirty="0" smtClean="0"/>
              <a:t>                                                                                                                                </a:t>
            </a:r>
            <a:endParaRPr lang="ru-RU" sz="3800" dirty="0"/>
          </a:p>
          <a:p>
            <a:pPr marL="68580" indent="0">
              <a:buNone/>
            </a:pPr>
            <a:endParaRPr lang="ru-RU" sz="2900" dirty="0"/>
          </a:p>
          <a:p>
            <a:pPr marL="68580" indent="0">
              <a:buNone/>
            </a:pPr>
            <a:endParaRPr lang="ru-RU" sz="3800" dirty="0" smtClean="0"/>
          </a:p>
          <a:p>
            <a:pPr marL="68580" indent="0">
              <a:buNone/>
            </a:pPr>
            <a:r>
              <a:rPr lang="en-US" sz="3800" dirty="0" smtClean="0"/>
              <a:t>Subject</a:t>
            </a:r>
            <a:endParaRPr lang="en-US" sz="3800" dirty="0"/>
          </a:p>
          <a:p>
            <a:pPr marL="68580" indent="0">
              <a:buNone/>
            </a:pPr>
            <a:endParaRPr lang="en-US" sz="4000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ru-RU" sz="2900" dirty="0" smtClean="0"/>
              <a:t>     </a:t>
            </a:r>
          </a:p>
          <a:p>
            <a:pPr marL="68580" indent="0">
              <a:buNone/>
            </a:pPr>
            <a:endParaRPr lang="ru-RU" sz="2900" dirty="0" smtClean="0"/>
          </a:p>
          <a:p>
            <a:pPr marL="68580" indent="0">
              <a:buNone/>
            </a:pPr>
            <a:r>
              <a:rPr lang="ru-RU" sz="2900" dirty="0" smtClean="0"/>
              <a:t>    </a:t>
            </a:r>
            <a:r>
              <a:rPr lang="en-US" sz="2900" dirty="0" smtClean="0"/>
              <a:t>We </a:t>
            </a:r>
            <a:r>
              <a:rPr lang="ru-RU" sz="2900" dirty="0" smtClean="0"/>
              <a:t>               </a:t>
            </a:r>
            <a:r>
              <a:rPr lang="en-US" sz="2900" dirty="0" smtClean="0"/>
              <a:t>      </a:t>
            </a:r>
            <a:r>
              <a:rPr lang="ru-RU" sz="2900" dirty="0" smtClean="0"/>
              <a:t>  </a:t>
            </a:r>
            <a:r>
              <a:rPr lang="en-US" sz="2900" dirty="0" smtClean="0"/>
              <a:t>want </a:t>
            </a:r>
            <a:r>
              <a:rPr lang="ru-RU" sz="2900" dirty="0" smtClean="0"/>
              <a:t>                            </a:t>
            </a:r>
            <a:r>
              <a:rPr lang="en-US" sz="2900" b="1" dirty="0">
                <a:solidFill>
                  <a:schemeClr val="accent1">
                    <a:lumMod val="75000"/>
                  </a:schemeClr>
                </a:solidFill>
              </a:rPr>
              <a:t>the students             </a:t>
            </a:r>
            <a:r>
              <a:rPr lang="en-US" sz="2900" b="1" dirty="0" smtClean="0">
                <a:solidFill>
                  <a:schemeClr val="accent1">
                    <a:lumMod val="75000"/>
                  </a:schemeClr>
                </a:solidFill>
              </a:rPr>
              <a:t> to </a:t>
            </a:r>
            <a:r>
              <a:rPr lang="en-US" sz="2900" b="1" dirty="0">
                <a:solidFill>
                  <a:schemeClr val="accent1">
                    <a:lumMod val="75000"/>
                  </a:schemeClr>
                </a:solidFill>
              </a:rPr>
              <a:t>work</a:t>
            </a:r>
            <a:r>
              <a:rPr lang="en-US" sz="2900" dirty="0"/>
              <a:t> </a:t>
            </a:r>
            <a:r>
              <a:rPr lang="en-US" sz="2900" dirty="0" smtClean="0"/>
              <a:t>     in </a:t>
            </a:r>
            <a:r>
              <a:rPr lang="en-US" sz="2900" dirty="0"/>
              <a:t>the laboratory.</a:t>
            </a:r>
          </a:p>
          <a:p>
            <a:pPr marL="68580" indent="0">
              <a:buNone/>
            </a:pPr>
            <a:r>
              <a:rPr lang="en-US" sz="2900" dirty="0" smtClean="0"/>
              <a:t>    We </a:t>
            </a:r>
            <a:r>
              <a:rPr lang="ru-RU" sz="2900" dirty="0" smtClean="0"/>
              <a:t>                </a:t>
            </a:r>
            <a:r>
              <a:rPr lang="en-US" sz="2900" dirty="0" smtClean="0"/>
              <a:t>      </a:t>
            </a:r>
            <a:r>
              <a:rPr lang="ru-RU" sz="2900" dirty="0" smtClean="0"/>
              <a:t> </a:t>
            </a:r>
            <a:r>
              <a:rPr lang="en-US" sz="2900" dirty="0"/>
              <a:t>want </a:t>
            </a:r>
            <a:r>
              <a:rPr lang="ru-RU" sz="2900" dirty="0"/>
              <a:t>                  </a:t>
            </a:r>
            <a:r>
              <a:rPr lang="ru-RU" sz="2900" dirty="0" smtClean="0"/>
              <a:t>         </a:t>
            </a:r>
            <a:r>
              <a:rPr lang="en-US" sz="2900" dirty="0" smtClean="0"/>
              <a:t>     </a:t>
            </a:r>
            <a:r>
              <a:rPr lang="ru-RU" sz="2900" dirty="0" smtClean="0"/>
              <a:t> </a:t>
            </a:r>
            <a:r>
              <a:rPr lang="en-US" sz="2900" b="1" dirty="0" smtClean="0">
                <a:solidFill>
                  <a:schemeClr val="accent1">
                    <a:lumMod val="75000"/>
                  </a:schemeClr>
                </a:solidFill>
              </a:rPr>
              <a:t>them                     to work</a:t>
            </a:r>
            <a:r>
              <a:rPr lang="en-US" sz="2900" dirty="0" smtClean="0"/>
              <a:t>      in </a:t>
            </a:r>
            <a:r>
              <a:rPr lang="en-US" sz="2900" dirty="0"/>
              <a:t>the laboratory.</a:t>
            </a:r>
          </a:p>
          <a:p>
            <a:pPr marL="68580" indent="0">
              <a:buNone/>
            </a:pPr>
            <a:endParaRPr lang="en-US" sz="2900" dirty="0"/>
          </a:p>
          <a:p>
            <a:pPr marL="68580" indent="0">
              <a:buNone/>
            </a:pPr>
            <a:r>
              <a:rPr lang="en-US" sz="2900" dirty="0" smtClean="0"/>
              <a:t>    We                        saw                               </a:t>
            </a:r>
            <a:r>
              <a:rPr lang="en-US" sz="2900" b="1" dirty="0" smtClean="0">
                <a:solidFill>
                  <a:schemeClr val="accent1">
                    <a:lumMod val="75000"/>
                  </a:schemeClr>
                </a:solidFill>
              </a:rPr>
              <a:t>the students                   work</a:t>
            </a:r>
            <a:r>
              <a:rPr lang="en-US" sz="2900" dirty="0" smtClean="0"/>
              <a:t>     </a:t>
            </a:r>
            <a:r>
              <a:rPr lang="en-US" sz="2900" dirty="0"/>
              <a:t>in the </a:t>
            </a:r>
            <a:r>
              <a:rPr lang="en-US" sz="2900" dirty="0" smtClean="0"/>
              <a:t>laboratory.</a:t>
            </a:r>
          </a:p>
          <a:p>
            <a:pPr marL="68580" indent="0">
              <a:buNone/>
            </a:pPr>
            <a:r>
              <a:rPr lang="en-US" sz="2900" dirty="0"/>
              <a:t> </a:t>
            </a:r>
            <a:r>
              <a:rPr lang="en-US" sz="2900" dirty="0" smtClean="0"/>
              <a:t>   We                        </a:t>
            </a:r>
            <a:r>
              <a:rPr lang="en-US" sz="2900" dirty="0"/>
              <a:t>saw                           </a:t>
            </a:r>
            <a:r>
              <a:rPr lang="en-US" sz="2900" dirty="0" smtClean="0"/>
              <a:t>         </a:t>
            </a:r>
            <a:r>
              <a:rPr lang="en-US" sz="2900" b="1" dirty="0" smtClean="0">
                <a:solidFill>
                  <a:schemeClr val="accent1">
                    <a:lumMod val="75000"/>
                  </a:schemeClr>
                </a:solidFill>
              </a:rPr>
              <a:t>them                          work</a:t>
            </a:r>
            <a:r>
              <a:rPr lang="en-US" sz="2900" dirty="0" smtClean="0"/>
              <a:t>  </a:t>
            </a:r>
            <a:r>
              <a:rPr lang="ru-RU" sz="2900" dirty="0" smtClean="0"/>
              <a:t> </a:t>
            </a:r>
            <a:r>
              <a:rPr lang="en-US" sz="2900" dirty="0" smtClean="0"/>
              <a:t>  in </a:t>
            </a:r>
            <a:r>
              <a:rPr lang="en-US" sz="2900" dirty="0"/>
              <a:t>the laboratory</a:t>
            </a:r>
            <a:r>
              <a:rPr lang="en-US" sz="2900" dirty="0" smtClean="0"/>
              <a:t>. </a:t>
            </a:r>
            <a:endParaRPr lang="en-US" sz="2900" dirty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ru-RU" dirty="0"/>
          </a:p>
        </p:txBody>
      </p:sp>
      <p:grpSp>
        <p:nvGrpSpPr>
          <p:cNvPr id="36" name="Группа 35"/>
          <p:cNvGrpSpPr/>
          <p:nvPr/>
        </p:nvGrpSpPr>
        <p:grpSpPr>
          <a:xfrm>
            <a:off x="1719852" y="2326437"/>
            <a:ext cx="5864189" cy="2398707"/>
            <a:chOff x="1735556" y="2326437"/>
            <a:chExt cx="5864189" cy="2398707"/>
          </a:xfrm>
        </p:grpSpPr>
        <p:sp>
          <p:nvSpPr>
            <p:cNvPr id="4" name="Овал 3"/>
            <p:cNvSpPr/>
            <p:nvPr/>
          </p:nvSpPr>
          <p:spPr>
            <a:xfrm>
              <a:off x="1988467" y="2750142"/>
              <a:ext cx="1800200" cy="6298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Predicate</a:t>
              </a:r>
              <a:endParaRPr lang="ru-RU" dirty="0"/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4036469" y="2745104"/>
              <a:ext cx="1656184" cy="6399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Object</a:t>
              </a:r>
              <a:endParaRPr lang="ru-RU" dirty="0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5943561" y="2738533"/>
              <a:ext cx="1656184" cy="62986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(to) Infinitive</a:t>
              </a:r>
              <a:endParaRPr lang="ru-RU" dirty="0"/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4861518" y="2326437"/>
              <a:ext cx="1899308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>
              <a:endCxn id="5" idx="0"/>
            </p:cNvCxnSpPr>
            <p:nvPr/>
          </p:nvCxnSpPr>
          <p:spPr>
            <a:xfrm>
              <a:off x="4864561" y="2326437"/>
              <a:ext cx="0" cy="418667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6760826" y="2341758"/>
              <a:ext cx="0" cy="428740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Плюс 23"/>
            <p:cNvSpPr/>
            <p:nvPr/>
          </p:nvSpPr>
          <p:spPr>
            <a:xfrm>
              <a:off x="1735556" y="2960742"/>
              <a:ext cx="216024" cy="223003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люс 24"/>
            <p:cNvSpPr/>
            <p:nvPr/>
          </p:nvSpPr>
          <p:spPr>
            <a:xfrm>
              <a:off x="3794427" y="2953571"/>
              <a:ext cx="216024" cy="223003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люс 25"/>
            <p:cNvSpPr/>
            <p:nvPr/>
          </p:nvSpPr>
          <p:spPr>
            <a:xfrm>
              <a:off x="5692653" y="2941964"/>
              <a:ext cx="216024" cy="223003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4065053" y="3573016"/>
              <a:ext cx="1592931" cy="115212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accent1">
                      <a:lumMod val="50000"/>
                    </a:schemeClr>
                  </a:solidFill>
                </a:rPr>
                <a:t>Существительное в общем падеже</a:t>
              </a:r>
              <a:r>
                <a:rPr lang="en-US" sz="1200" dirty="0" smtClean="0">
                  <a:solidFill>
                    <a:schemeClr val="accent1">
                      <a:lumMod val="50000"/>
                    </a:schemeClr>
                  </a:solidFill>
                </a:rPr>
                <a:t>/</a:t>
              </a:r>
              <a:r>
                <a:rPr lang="ru-RU" sz="1200" dirty="0" smtClean="0">
                  <a:solidFill>
                    <a:schemeClr val="accent1">
                      <a:lumMod val="50000"/>
                    </a:schemeClr>
                  </a:solidFill>
                </a:rPr>
                <a:t> местоимение  в</a:t>
              </a:r>
              <a:r>
                <a:rPr lang="en-US" sz="1200" dirty="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ru-RU" sz="1200" dirty="0" smtClean="0">
                  <a:solidFill>
                    <a:schemeClr val="accent1">
                      <a:lumMod val="50000"/>
                    </a:schemeClr>
                  </a:solidFill>
                </a:rPr>
                <a:t>объектном падеже</a:t>
              </a:r>
              <a:endParaRPr lang="ru-RU" sz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041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25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45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Autofit/>
          </a:bodyPr>
          <a:lstStyle/>
          <a:p>
            <a:r>
              <a:rPr lang="ru-RU" b="1" dirty="0" smtClean="0"/>
              <a:t>Сказуемое выражено: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16832"/>
            <a:ext cx="6024133" cy="417646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глаголами,  обозначающими  </a:t>
            </a:r>
            <a:r>
              <a:rPr lang="ru-RU" b="1" i="1" dirty="0" smtClean="0"/>
              <a:t>суждение или предположение </a:t>
            </a:r>
            <a:r>
              <a:rPr lang="ru-RU" i="1" dirty="0" smtClean="0"/>
              <a:t> </a:t>
            </a:r>
          </a:p>
          <a:p>
            <a:pPr marL="68580" indent="0">
              <a:buNone/>
            </a:pPr>
            <a:r>
              <a:rPr lang="en-US" dirty="0" smtClean="0"/>
              <a:t>to expect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i="1" dirty="0" smtClean="0"/>
              <a:t>ожидать</a:t>
            </a:r>
            <a:r>
              <a:rPr lang="ru-RU" dirty="0" smtClean="0"/>
              <a:t>’,  </a:t>
            </a:r>
            <a:r>
              <a:rPr lang="en-US" dirty="0" smtClean="0"/>
              <a:t>to consider ‘</a:t>
            </a:r>
            <a:r>
              <a:rPr lang="ru-RU" i="1" dirty="0" smtClean="0"/>
              <a:t>считать</a:t>
            </a:r>
            <a:r>
              <a:rPr lang="ru-RU" dirty="0" smtClean="0"/>
              <a:t>’,  </a:t>
            </a:r>
            <a:r>
              <a:rPr lang="en-US" dirty="0" smtClean="0"/>
              <a:t>to think ‘</a:t>
            </a:r>
            <a:r>
              <a:rPr lang="ru-RU" i="1" dirty="0" smtClean="0"/>
              <a:t>полагать</a:t>
            </a:r>
            <a:r>
              <a:rPr lang="ru-RU" dirty="0" smtClean="0"/>
              <a:t>’, </a:t>
            </a:r>
            <a:r>
              <a:rPr lang="en-US" dirty="0" smtClean="0"/>
              <a:t>to suppose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i="1" dirty="0" smtClean="0"/>
              <a:t>предполагать</a:t>
            </a:r>
            <a:r>
              <a:rPr lang="ru-RU" dirty="0" smtClean="0"/>
              <a:t>’,  </a:t>
            </a:r>
            <a:r>
              <a:rPr lang="en-US" dirty="0" smtClean="0"/>
              <a:t>to know ‘</a:t>
            </a:r>
            <a:r>
              <a:rPr lang="ru-RU" i="1" dirty="0" smtClean="0"/>
              <a:t>знать</a:t>
            </a:r>
            <a:r>
              <a:rPr lang="ru-RU" dirty="0" smtClean="0"/>
              <a:t>’,  </a:t>
            </a:r>
            <a:r>
              <a:rPr lang="en-US" dirty="0" smtClean="0"/>
              <a:t>to believe ‘</a:t>
            </a:r>
            <a:r>
              <a:rPr lang="ru-RU" i="1" dirty="0" smtClean="0"/>
              <a:t>полагать</a:t>
            </a:r>
            <a:r>
              <a:rPr lang="ru-RU" dirty="0" smtClean="0"/>
              <a:t>’  и  др.</a:t>
            </a:r>
          </a:p>
          <a:p>
            <a:r>
              <a:rPr lang="ru-RU" dirty="0" smtClean="0"/>
              <a:t>глаголами,  обозначающими  </a:t>
            </a:r>
            <a:r>
              <a:rPr lang="ru-RU" b="1" i="1" dirty="0"/>
              <a:t>желание  и  волеизъявление</a:t>
            </a:r>
            <a:r>
              <a:rPr lang="ru-RU" dirty="0"/>
              <a:t> </a:t>
            </a:r>
            <a:endParaRPr lang="ru-RU" dirty="0" smtClean="0"/>
          </a:p>
          <a:p>
            <a:pPr marL="68580" indent="0">
              <a:buNone/>
            </a:pP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/>
              <a:t>want</a:t>
            </a:r>
            <a:r>
              <a:rPr lang="ru-RU" dirty="0"/>
              <a:t> </a:t>
            </a:r>
            <a:r>
              <a:rPr lang="ru-RU" dirty="0" smtClean="0"/>
              <a:t>‘</a:t>
            </a:r>
            <a:r>
              <a:rPr lang="ru-RU" i="1" dirty="0"/>
              <a:t>хотеть</a:t>
            </a:r>
            <a:r>
              <a:rPr lang="ru-RU" dirty="0"/>
              <a:t>’,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wish</a:t>
            </a:r>
            <a:r>
              <a:rPr lang="ru-RU" dirty="0"/>
              <a:t> ‘</a:t>
            </a:r>
            <a:r>
              <a:rPr lang="ru-RU" i="1" dirty="0"/>
              <a:t>желать</a:t>
            </a:r>
            <a:r>
              <a:rPr lang="ru-RU" dirty="0" smtClean="0"/>
              <a:t>’ </a:t>
            </a:r>
            <a:r>
              <a:rPr lang="ru-RU" dirty="0"/>
              <a:t>и  др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глаголами</a:t>
            </a:r>
            <a:r>
              <a:rPr lang="ru-RU" dirty="0"/>
              <a:t>,  обозначающими </a:t>
            </a:r>
            <a:r>
              <a:rPr lang="ru-RU" b="1" i="1" dirty="0" smtClean="0"/>
              <a:t>чувственное  </a:t>
            </a:r>
            <a:r>
              <a:rPr lang="ru-RU" b="1" i="1" dirty="0"/>
              <a:t>восприятие</a:t>
            </a:r>
            <a:r>
              <a:rPr lang="ru-RU" dirty="0"/>
              <a:t> </a:t>
            </a:r>
            <a:endParaRPr lang="ru-RU" dirty="0" smtClean="0"/>
          </a:p>
          <a:p>
            <a:pPr marL="68580" indent="0">
              <a:buNone/>
            </a:pPr>
            <a:r>
              <a:rPr lang="en-US" dirty="0" smtClean="0"/>
              <a:t>to </a:t>
            </a:r>
            <a:r>
              <a:rPr lang="en-US" dirty="0"/>
              <a:t>see ‘</a:t>
            </a:r>
            <a:r>
              <a:rPr lang="ru-RU" i="1" dirty="0"/>
              <a:t>видеть</a:t>
            </a:r>
            <a:r>
              <a:rPr lang="ru-RU" dirty="0"/>
              <a:t>’,  </a:t>
            </a:r>
            <a:r>
              <a:rPr lang="en-US" dirty="0"/>
              <a:t>to hear </a:t>
            </a:r>
            <a:r>
              <a:rPr lang="en-US" dirty="0" smtClean="0"/>
              <a:t>‘</a:t>
            </a:r>
            <a:r>
              <a:rPr lang="ru-RU" i="1" dirty="0"/>
              <a:t>слышать</a:t>
            </a:r>
            <a:r>
              <a:rPr lang="ru-RU" dirty="0"/>
              <a:t>’,  </a:t>
            </a:r>
            <a:r>
              <a:rPr lang="en-US" dirty="0"/>
              <a:t>to watch ‘</a:t>
            </a:r>
            <a:r>
              <a:rPr lang="ru-RU" i="1" dirty="0"/>
              <a:t>наблюдать</a:t>
            </a:r>
            <a:r>
              <a:rPr lang="ru-RU" dirty="0"/>
              <a:t>’, </a:t>
            </a:r>
            <a:r>
              <a:rPr lang="en-US" dirty="0"/>
              <a:t>to notice ‘</a:t>
            </a:r>
            <a:r>
              <a:rPr lang="ru-RU" i="1" dirty="0"/>
              <a:t>замечать</a:t>
            </a:r>
            <a:r>
              <a:rPr lang="ru-RU" dirty="0"/>
              <a:t>’,  </a:t>
            </a:r>
            <a:r>
              <a:rPr lang="en-US" dirty="0"/>
              <a:t>to observe </a:t>
            </a:r>
            <a:r>
              <a:rPr lang="en-US" dirty="0" smtClean="0"/>
              <a:t>‘</a:t>
            </a:r>
            <a:r>
              <a:rPr lang="ru-RU" i="1" dirty="0"/>
              <a:t>наблюдать</a:t>
            </a:r>
            <a:r>
              <a:rPr lang="ru-RU" dirty="0"/>
              <a:t>’,  </a:t>
            </a:r>
            <a:r>
              <a:rPr lang="en-US" dirty="0"/>
              <a:t>to feel ‘</a:t>
            </a:r>
            <a:r>
              <a:rPr lang="ru-RU" i="1" dirty="0"/>
              <a:t>чувствовать</a:t>
            </a:r>
            <a:r>
              <a:rPr lang="ru-RU" dirty="0"/>
              <a:t>’  и  др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6707701" y="4450029"/>
            <a:ext cx="251722" cy="1332099"/>
          </a:xfrm>
          <a:prstGeom prst="rightArrowCallout">
            <a:avLst>
              <a:gd name="adj1" fmla="val 25000"/>
              <a:gd name="adj2" fmla="val 50653"/>
              <a:gd name="adj3" fmla="val 25000"/>
              <a:gd name="adj4" fmla="val 319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ыноска со стрелкой вправо 5"/>
          <p:cNvSpPr/>
          <p:nvPr/>
        </p:nvSpPr>
        <p:spPr>
          <a:xfrm>
            <a:off x="6698916" y="1988840"/>
            <a:ext cx="251722" cy="2232248"/>
          </a:xfrm>
          <a:prstGeom prst="rightArrowCallout">
            <a:avLst>
              <a:gd name="adj1" fmla="val 25000"/>
              <a:gd name="adj2" fmla="val 50653"/>
              <a:gd name="adj3" fmla="val 25000"/>
              <a:gd name="adj4" fmla="val 319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026940" y="2636912"/>
            <a:ext cx="158417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Infinitive</a:t>
            </a:r>
            <a:endParaRPr lang="ru-RU" dirty="0"/>
          </a:p>
        </p:txBody>
      </p:sp>
      <p:grpSp>
        <p:nvGrpSpPr>
          <p:cNvPr id="45" name="Группа 44"/>
          <p:cNvGrpSpPr/>
          <p:nvPr/>
        </p:nvGrpSpPr>
        <p:grpSpPr>
          <a:xfrm>
            <a:off x="7020272" y="4639225"/>
            <a:ext cx="1584176" cy="936104"/>
            <a:chOff x="7020272" y="4639225"/>
            <a:chExt cx="1584176" cy="936104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7020272" y="4639225"/>
              <a:ext cx="1584176" cy="9361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r>
                <a:rPr lang="en-US" dirty="0" smtClean="0"/>
                <a:t>to </a:t>
              </a:r>
              <a:r>
                <a:rPr lang="en-US" dirty="0"/>
                <a:t>Infinitive</a:t>
              </a:r>
              <a:endParaRPr lang="ru-RU" dirty="0"/>
            </a:p>
            <a:p>
              <a:pPr algn="ctr"/>
              <a:endParaRPr lang="ru-RU" dirty="0"/>
            </a:p>
          </p:txBody>
        </p:sp>
        <p:grpSp>
          <p:nvGrpSpPr>
            <p:cNvPr id="44" name="Группа 43"/>
            <p:cNvGrpSpPr/>
            <p:nvPr/>
          </p:nvGrpSpPr>
          <p:grpSpPr>
            <a:xfrm>
              <a:off x="7204003" y="4994423"/>
              <a:ext cx="260412" cy="243313"/>
              <a:chOff x="7558616" y="1745527"/>
              <a:chExt cx="260412" cy="243313"/>
            </a:xfrm>
          </p:grpSpPr>
          <p:cxnSp>
            <p:nvCxnSpPr>
              <p:cNvPr id="30" name="Прямая соединительная линия 29"/>
              <p:cNvCxnSpPr/>
              <p:nvPr/>
            </p:nvCxnSpPr>
            <p:spPr>
              <a:xfrm>
                <a:off x="7558616" y="1745527"/>
                <a:ext cx="253744" cy="243313"/>
              </a:xfrm>
              <a:prstGeom prst="line">
                <a:avLst/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flipH="1">
                <a:off x="7558616" y="1745527"/>
                <a:ext cx="260412" cy="243313"/>
              </a:xfrm>
              <a:prstGeom prst="line">
                <a:avLst/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3551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500"/>
                            </p:stCondLst>
                            <p:childTnLst>
                              <p:par>
                                <p:cTn id="35" presetID="8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75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325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25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7250"/>
                            </p:stCondLst>
                            <p:childTnLst>
                              <p:par>
                                <p:cTn id="55" presetID="8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500"/>
                            </p:stCondLst>
                            <p:childTnLst>
                              <p:par>
                                <p:cTn id="5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Autofit/>
          </a:bodyPr>
          <a:lstStyle/>
          <a:p>
            <a:r>
              <a:rPr lang="ru-RU" b="1" dirty="0" smtClean="0"/>
              <a:t>Перевод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4"/>
            <a:ext cx="7560840" cy="4320480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ru-RU" dirty="0" smtClean="0"/>
              <a:t>Придаточным </a:t>
            </a:r>
            <a:r>
              <a:rPr lang="ru-RU" dirty="0"/>
              <a:t>дополнительным предложением с союзами </a:t>
            </a:r>
            <a:r>
              <a:rPr lang="ru-RU" dirty="0" smtClean="0"/>
              <a:t>ЧТО</a:t>
            </a:r>
            <a:r>
              <a:rPr lang="ru-RU" dirty="0"/>
              <a:t>, ЧТОБЫ,  КАК.  </a:t>
            </a:r>
            <a:r>
              <a:rPr lang="ru-RU" dirty="0" smtClean="0"/>
              <a:t>При этом дополнение становится подлежащим</a:t>
            </a:r>
            <a:r>
              <a:rPr lang="ru-RU" dirty="0"/>
              <a:t>,  а </a:t>
            </a:r>
            <a:r>
              <a:rPr lang="ru-RU" dirty="0" smtClean="0"/>
              <a:t>инфинитив </a:t>
            </a:r>
            <a:r>
              <a:rPr lang="ru-RU" dirty="0"/>
              <a:t>– </a:t>
            </a:r>
            <a:r>
              <a:rPr lang="ru-RU" dirty="0" smtClean="0"/>
              <a:t>сказуемым придаточного предложения</a:t>
            </a:r>
            <a:r>
              <a:rPr lang="ru-RU" dirty="0"/>
              <a:t>. </a:t>
            </a:r>
            <a:endParaRPr lang="en-US" dirty="0" smtClean="0"/>
          </a:p>
          <a:p>
            <a:pPr marL="68580" indent="0">
              <a:buNone/>
            </a:pPr>
            <a:endParaRPr lang="ru-RU" dirty="0" smtClean="0"/>
          </a:p>
          <a:p>
            <a:r>
              <a:rPr lang="ru-RU" dirty="0"/>
              <a:t> I </a:t>
            </a:r>
            <a:r>
              <a:rPr lang="ru-RU" dirty="0" err="1"/>
              <a:t>wanted</a:t>
            </a:r>
            <a:r>
              <a:rPr lang="ru-RU" dirty="0"/>
              <a:t>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</a:rPr>
              <a:t>them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</a:rPr>
              <a:t>to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</a:rPr>
              <a:t>repeat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 smtClean="0"/>
              <a:t>experiment</a:t>
            </a:r>
            <a:r>
              <a:rPr lang="ru-RU" dirty="0" smtClean="0"/>
              <a:t>. 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    </a:t>
            </a:r>
            <a:r>
              <a:rPr lang="ru-RU" dirty="0" smtClean="0"/>
              <a:t>Я </a:t>
            </a:r>
            <a:r>
              <a:rPr lang="ru-RU" dirty="0"/>
              <a:t>хотел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b="1" dirty="0" smtClean="0"/>
              <a:t>чтобы </a:t>
            </a:r>
            <a:r>
              <a:rPr lang="ru-RU" b="1" dirty="0"/>
              <a:t>они повторили </a:t>
            </a:r>
            <a:r>
              <a:rPr lang="ru-RU" dirty="0" smtClean="0"/>
              <a:t>эксперимент. </a:t>
            </a: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noticed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the mixture change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/>
              <a:t>its </a:t>
            </a:r>
            <a:r>
              <a:rPr lang="en-US" dirty="0" err="1"/>
              <a:t>colour</a:t>
            </a:r>
            <a:r>
              <a:rPr lang="ru-RU" dirty="0"/>
              <a:t>. </a:t>
            </a:r>
            <a:endParaRPr lang="ru-RU" dirty="0" smtClean="0"/>
          </a:p>
          <a:p>
            <a:pPr marL="68580" indent="0">
              <a:buNone/>
            </a:pPr>
            <a:r>
              <a:rPr lang="ru-RU" dirty="0"/>
              <a:t> </a:t>
            </a:r>
            <a:r>
              <a:rPr lang="ru-RU" dirty="0" smtClean="0"/>
              <a:t>  Мы </a:t>
            </a:r>
            <a:r>
              <a:rPr lang="ru-RU" dirty="0"/>
              <a:t>заметили, </a:t>
            </a:r>
            <a:r>
              <a:rPr lang="ru-RU" b="1" dirty="0"/>
              <a:t>что смесь изменила</a:t>
            </a:r>
            <a:r>
              <a:rPr lang="ru-RU" dirty="0"/>
              <a:t> свой цвет.</a:t>
            </a:r>
          </a:p>
          <a:p>
            <a:pPr marL="68580" indent="0">
              <a:buNone/>
            </a:pPr>
            <a:r>
              <a:rPr lang="en-US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48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Autofit/>
          </a:bodyPr>
          <a:lstStyle/>
          <a:p>
            <a:r>
              <a:rPr lang="ru-RU" b="1" dirty="0"/>
              <a:t>Сказуемое выражено: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9" y="2060848"/>
            <a:ext cx="5832647" cy="377178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глаголами,  обозначающими  </a:t>
            </a:r>
            <a:r>
              <a:rPr lang="ru-RU" b="1" i="1" dirty="0"/>
              <a:t>требование</a:t>
            </a:r>
            <a:r>
              <a:rPr lang="ru-RU" b="1" dirty="0"/>
              <a:t>,  </a:t>
            </a:r>
            <a:r>
              <a:rPr lang="ru-RU" b="1" i="1" dirty="0"/>
              <a:t>просьбу</a:t>
            </a:r>
            <a:r>
              <a:rPr lang="ru-RU" b="1" dirty="0"/>
              <a:t>  или  </a:t>
            </a:r>
            <a:r>
              <a:rPr lang="ru-RU" b="1" i="1" dirty="0"/>
              <a:t>разрешение</a:t>
            </a:r>
            <a:r>
              <a:rPr lang="ru-RU" b="1" dirty="0"/>
              <a:t> </a:t>
            </a:r>
            <a:endParaRPr lang="ru-RU" b="1" dirty="0" smtClean="0"/>
          </a:p>
          <a:p>
            <a:pPr marL="68580" indent="0">
              <a:buNone/>
            </a:pP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/>
              <a:t>allow</a:t>
            </a:r>
            <a:r>
              <a:rPr lang="ru-RU" dirty="0"/>
              <a:t> ‘</a:t>
            </a:r>
            <a:r>
              <a:rPr lang="ru-RU" i="1" dirty="0"/>
              <a:t>разрешать</a:t>
            </a:r>
            <a:r>
              <a:rPr lang="ru-RU" dirty="0"/>
              <a:t>’</a:t>
            </a:r>
            <a:r>
              <a:rPr lang="en-US" dirty="0"/>
              <a:t>,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order</a:t>
            </a:r>
            <a:r>
              <a:rPr lang="ru-RU" dirty="0" smtClean="0"/>
              <a:t> </a:t>
            </a:r>
            <a:r>
              <a:rPr lang="ru-RU" dirty="0"/>
              <a:t>‘</a:t>
            </a:r>
            <a:r>
              <a:rPr lang="ru-RU" i="1" dirty="0"/>
              <a:t>приказать</a:t>
            </a:r>
            <a:r>
              <a:rPr lang="ru-RU" dirty="0"/>
              <a:t>’,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/>
              <a:t>cause</a:t>
            </a:r>
            <a:r>
              <a:rPr lang="ru-RU" dirty="0"/>
              <a:t>  ‘</a:t>
            </a:r>
            <a:r>
              <a:rPr lang="ru-RU" i="1" dirty="0"/>
              <a:t>заставлять</a:t>
            </a:r>
            <a:r>
              <a:rPr lang="ru-RU" dirty="0"/>
              <a:t>’, </a:t>
            </a:r>
            <a:r>
              <a:rPr lang="en-US" dirty="0" smtClean="0"/>
              <a:t>to permit </a:t>
            </a:r>
            <a:r>
              <a:rPr lang="ru-RU" dirty="0"/>
              <a:t>‘</a:t>
            </a:r>
            <a:r>
              <a:rPr lang="ru-RU" i="1" dirty="0"/>
              <a:t>разрешать</a:t>
            </a:r>
            <a:r>
              <a:rPr lang="ru-RU" dirty="0"/>
              <a:t>’</a:t>
            </a:r>
            <a:r>
              <a:rPr lang="en-US" dirty="0" smtClean="0"/>
              <a:t>, to enable </a:t>
            </a:r>
            <a:r>
              <a:rPr lang="ru-RU" dirty="0" smtClean="0"/>
              <a:t>‘</a:t>
            </a:r>
            <a:r>
              <a:rPr lang="ru-RU" i="1" dirty="0" smtClean="0"/>
              <a:t>давать возможность</a:t>
            </a:r>
            <a:r>
              <a:rPr lang="ru-RU" dirty="0" smtClean="0"/>
              <a:t>’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dirty="0"/>
              <a:t>и др</a:t>
            </a:r>
            <a:r>
              <a:rPr lang="ru-RU" dirty="0" smtClean="0"/>
              <a:t>.</a:t>
            </a:r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/>
              <a:t>make</a:t>
            </a:r>
            <a:r>
              <a:rPr lang="ru-RU" dirty="0"/>
              <a:t> ‘</a:t>
            </a:r>
            <a:r>
              <a:rPr lang="ru-RU" i="1" dirty="0"/>
              <a:t>заставлять</a:t>
            </a:r>
            <a:r>
              <a:rPr lang="ru-RU" dirty="0"/>
              <a:t>’,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let</a:t>
            </a:r>
            <a:r>
              <a:rPr lang="ru-RU" dirty="0"/>
              <a:t> ‘</a:t>
            </a:r>
            <a:r>
              <a:rPr lang="ru-RU" i="1" dirty="0"/>
              <a:t>позволять</a:t>
            </a:r>
            <a:r>
              <a:rPr lang="ru-RU" dirty="0"/>
              <a:t>’, </a:t>
            </a:r>
          </a:p>
        </p:txBody>
      </p:sp>
      <p:sp>
        <p:nvSpPr>
          <p:cNvPr id="4" name="Выноска со стрелкой вправо 3"/>
          <p:cNvSpPr/>
          <p:nvPr/>
        </p:nvSpPr>
        <p:spPr>
          <a:xfrm>
            <a:off x="6662392" y="2204864"/>
            <a:ext cx="251722" cy="2232248"/>
          </a:xfrm>
          <a:prstGeom prst="rightArrowCallout">
            <a:avLst>
              <a:gd name="adj1" fmla="val 25000"/>
              <a:gd name="adj2" fmla="val 50653"/>
              <a:gd name="adj3" fmla="val 25000"/>
              <a:gd name="adj4" fmla="val 39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020272" y="2852936"/>
            <a:ext cx="158417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Infinitive</a:t>
            </a:r>
            <a:endParaRPr lang="ru-RU" dirty="0"/>
          </a:p>
        </p:txBody>
      </p:sp>
      <p:sp>
        <p:nvSpPr>
          <p:cNvPr id="7" name="Выноска со стрелкой вправо 6"/>
          <p:cNvSpPr/>
          <p:nvPr/>
        </p:nvSpPr>
        <p:spPr>
          <a:xfrm>
            <a:off x="6662392" y="4790788"/>
            <a:ext cx="251722" cy="878660"/>
          </a:xfrm>
          <a:prstGeom prst="rightArrowCallout">
            <a:avLst>
              <a:gd name="adj1" fmla="val 25000"/>
              <a:gd name="adj2" fmla="val 50653"/>
              <a:gd name="adj3" fmla="val 25000"/>
              <a:gd name="adj4" fmla="val 39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7020272" y="4762066"/>
            <a:ext cx="1584176" cy="936104"/>
            <a:chOff x="7020272" y="4762066"/>
            <a:chExt cx="1584176" cy="936104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7020272" y="4762066"/>
              <a:ext cx="1584176" cy="9361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r>
                <a:rPr lang="en-US" dirty="0" smtClean="0"/>
                <a:t>to </a:t>
              </a:r>
              <a:r>
                <a:rPr lang="en-US" dirty="0"/>
                <a:t>Infinitive</a:t>
              </a:r>
              <a:endParaRPr lang="ru-RU" dirty="0"/>
            </a:p>
            <a:p>
              <a:pPr algn="ctr"/>
              <a:endParaRPr lang="ru-RU" dirty="0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7173597" y="5108461"/>
              <a:ext cx="260412" cy="243313"/>
              <a:chOff x="7558616" y="1745527"/>
              <a:chExt cx="260412" cy="243313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7558616" y="1745527"/>
                <a:ext cx="253744" cy="243313"/>
              </a:xfrm>
              <a:prstGeom prst="line">
                <a:avLst/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 flipH="1">
                <a:off x="7558616" y="1745527"/>
                <a:ext cx="260412" cy="243313"/>
              </a:xfrm>
              <a:prstGeom prst="line">
                <a:avLst/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9269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75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Autofit/>
          </a:bodyPr>
          <a:lstStyle/>
          <a:p>
            <a:r>
              <a:rPr lang="ru-RU" b="1" dirty="0"/>
              <a:t>Перевод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16832"/>
            <a:ext cx="7704856" cy="3915797"/>
          </a:xfrm>
        </p:spPr>
        <p:txBody>
          <a:bodyPr/>
          <a:lstStyle/>
          <a:p>
            <a:pPr marL="68580" indent="0">
              <a:buNone/>
            </a:pPr>
            <a:r>
              <a:rPr lang="ru-RU" dirty="0" smtClean="0"/>
              <a:t>Простым предложением.</a:t>
            </a:r>
          </a:p>
          <a:p>
            <a:pPr marL="6858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pressure</a:t>
            </a:r>
            <a:r>
              <a:rPr lang="ru-RU" dirty="0"/>
              <a:t> </a:t>
            </a:r>
            <a:r>
              <a:rPr lang="ru-RU" dirty="0" err="1"/>
              <a:t>causes</a:t>
            </a:r>
            <a:r>
              <a:rPr lang="ru-RU" dirty="0"/>
              <a:t>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</a:rPr>
              <a:t>ice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</a:rPr>
              <a:t>to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</a:rPr>
              <a:t>melt</a:t>
            </a:r>
            <a:r>
              <a:rPr lang="ru-RU" dirty="0"/>
              <a:t>. </a:t>
            </a:r>
          </a:p>
          <a:p>
            <a:pPr marL="68580" indent="0">
              <a:buNone/>
            </a:pPr>
            <a:r>
              <a:rPr lang="ru-RU" dirty="0" smtClean="0"/>
              <a:t>   Давление </a:t>
            </a:r>
            <a:r>
              <a:rPr lang="ru-RU" dirty="0"/>
              <a:t>заставляет </a:t>
            </a:r>
            <a:r>
              <a:rPr lang="ru-RU" b="1" dirty="0"/>
              <a:t>лед таять</a:t>
            </a:r>
            <a:r>
              <a:rPr lang="ru-RU" dirty="0"/>
              <a:t>. </a:t>
            </a:r>
            <a:endParaRPr lang="ru-RU" dirty="0" smtClean="0"/>
          </a:p>
          <a:p>
            <a:pPr marL="68580" indent="0">
              <a:buNone/>
            </a:pPr>
            <a:endParaRPr lang="ru-RU" dirty="0"/>
          </a:p>
          <a:p>
            <a:r>
              <a:rPr lang="ru-RU" dirty="0" err="1"/>
              <a:t>They</a:t>
            </a:r>
            <a:r>
              <a:rPr lang="ru-RU" dirty="0"/>
              <a:t> </a:t>
            </a:r>
            <a:r>
              <a:rPr lang="ru-RU" dirty="0" err="1"/>
              <a:t>made</a:t>
            </a:r>
            <a:r>
              <a:rPr lang="ru-RU" dirty="0"/>
              <a:t>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</a:rPr>
              <a:t>us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</a:rPr>
              <a:t>check</a:t>
            </a:r>
            <a:r>
              <a:rPr lang="ru-RU" dirty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results</a:t>
            </a:r>
            <a:r>
              <a:rPr lang="ru-RU" dirty="0" smtClean="0"/>
              <a:t>. </a:t>
            </a:r>
          </a:p>
          <a:p>
            <a:pPr marL="68580" indent="0">
              <a:buNone/>
            </a:pPr>
            <a:r>
              <a:rPr lang="ru-RU" dirty="0" smtClean="0"/>
              <a:t>   Они </a:t>
            </a:r>
            <a:r>
              <a:rPr lang="ru-RU" dirty="0"/>
              <a:t>заставили </a:t>
            </a:r>
            <a:r>
              <a:rPr lang="ru-RU" b="1" dirty="0"/>
              <a:t>нас проверить </a:t>
            </a:r>
            <a:r>
              <a:rPr lang="ru-RU" dirty="0" smtClean="0"/>
              <a:t>результаты.</a:t>
            </a:r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93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3" y="692696"/>
            <a:ext cx="7647833" cy="720080"/>
          </a:xfrm>
        </p:spPr>
        <p:txBody>
          <a:bodyPr>
            <a:noAutofit/>
          </a:bodyPr>
          <a:lstStyle/>
          <a:p>
            <a:r>
              <a:rPr lang="en-US" sz="2400" b="1" i="1" dirty="0"/>
              <a:t>Open the brackets and use the Complex </a:t>
            </a:r>
            <a:r>
              <a:rPr lang="en-US" sz="2400" b="1" i="1" dirty="0" smtClean="0"/>
              <a:t>Object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6192688" cy="468052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We wish (</a:t>
            </a:r>
            <a:r>
              <a:rPr lang="en-US" b="1" dirty="0" smtClean="0"/>
              <a:t>you, carry out</a:t>
            </a:r>
            <a:r>
              <a:rPr lang="en-US" dirty="0" smtClean="0"/>
              <a:t>) this research work.</a:t>
            </a:r>
            <a:endParaRPr lang="ru-RU" dirty="0" smtClean="0"/>
          </a:p>
          <a:p>
            <a:pPr lvl="0"/>
            <a:r>
              <a:rPr lang="en-US" dirty="0" smtClean="0"/>
              <a:t>They watched (</a:t>
            </a:r>
            <a:r>
              <a:rPr lang="en-US" b="1" dirty="0" smtClean="0"/>
              <a:t>the temperature, rise</a:t>
            </a:r>
            <a:r>
              <a:rPr lang="en-US" dirty="0" smtClean="0"/>
              <a:t>). </a:t>
            </a:r>
            <a:endParaRPr lang="ru-RU" dirty="0" smtClean="0"/>
          </a:p>
          <a:p>
            <a:r>
              <a:rPr lang="en-US" dirty="0" smtClean="0"/>
              <a:t>We want (</a:t>
            </a:r>
            <a:r>
              <a:rPr lang="en-US" b="1" dirty="0" smtClean="0"/>
              <a:t>they, take part</a:t>
            </a:r>
            <a:r>
              <a:rPr lang="en-US" dirty="0" smtClean="0"/>
              <a:t>) in this conference.</a:t>
            </a:r>
            <a:endParaRPr lang="ru-RU" dirty="0" smtClean="0"/>
          </a:p>
          <a:p>
            <a:r>
              <a:rPr lang="en-US" dirty="0" smtClean="0"/>
              <a:t>Attractive forces make (</a:t>
            </a:r>
            <a:r>
              <a:rPr lang="en-US" b="1" dirty="0" smtClean="0"/>
              <a:t>molecules, collide</a:t>
            </a:r>
            <a:r>
              <a:rPr lang="en-US" dirty="0" smtClean="0"/>
              <a:t>). </a:t>
            </a:r>
            <a:endParaRPr lang="ru-RU" dirty="0" smtClean="0"/>
          </a:p>
          <a:p>
            <a:r>
              <a:rPr lang="en-US" dirty="0" smtClean="0"/>
              <a:t>We know (</a:t>
            </a:r>
            <a:r>
              <a:rPr lang="en-US" b="1" dirty="0" smtClean="0"/>
              <a:t>gravity,  act</a:t>
            </a:r>
            <a:r>
              <a:rPr lang="en-US" dirty="0" smtClean="0"/>
              <a:t>) on every particle of a body. </a:t>
            </a:r>
            <a:endParaRPr lang="ru-RU" dirty="0" smtClean="0"/>
          </a:p>
          <a:p>
            <a:r>
              <a:rPr lang="en-US" dirty="0" smtClean="0"/>
              <a:t>I heard (</a:t>
            </a:r>
            <a:r>
              <a:rPr lang="en-US" b="1" dirty="0" smtClean="0"/>
              <a:t>he, speak</a:t>
            </a:r>
            <a:r>
              <a:rPr lang="en-US" dirty="0" smtClean="0"/>
              <a:t>)at the meeting.</a:t>
            </a:r>
            <a:endParaRPr lang="ru-RU" dirty="0" smtClean="0"/>
          </a:p>
          <a:p>
            <a:r>
              <a:rPr lang="en-US" dirty="0" smtClean="0"/>
              <a:t>We expect (</a:t>
            </a:r>
            <a:r>
              <a:rPr lang="en-US" b="1" dirty="0" smtClean="0"/>
              <a:t>you, show</a:t>
            </a:r>
            <a:r>
              <a:rPr lang="en-US" dirty="0" smtClean="0"/>
              <a:t>) good results.</a:t>
            </a:r>
            <a:endParaRPr lang="ru-RU" dirty="0" smtClean="0"/>
          </a:p>
          <a:p>
            <a:r>
              <a:rPr lang="en-US" dirty="0" smtClean="0"/>
              <a:t> We thought (</a:t>
            </a:r>
            <a:r>
              <a:rPr lang="en-US" b="1" dirty="0" smtClean="0"/>
              <a:t>he, have taken part</a:t>
            </a:r>
            <a:r>
              <a:rPr lang="en-US" dirty="0" smtClean="0"/>
              <a:t>) in their experiment. </a:t>
            </a:r>
            <a:endParaRPr lang="ru-RU" dirty="0" smtClean="0"/>
          </a:p>
          <a:p>
            <a:pPr lvl="0"/>
            <a:r>
              <a:rPr lang="en-US" dirty="0" smtClean="0"/>
              <a:t>We wish (</a:t>
            </a:r>
            <a:r>
              <a:rPr lang="en-US" b="1" dirty="0" smtClean="0"/>
              <a:t>they, carry</a:t>
            </a:r>
            <a:r>
              <a:rPr lang="en-US" dirty="0" smtClean="0"/>
              <a:t>) out their research work.</a:t>
            </a:r>
          </a:p>
          <a:p>
            <a:r>
              <a:rPr lang="en-US" dirty="0" smtClean="0"/>
              <a:t>I heard (</a:t>
            </a:r>
            <a:r>
              <a:rPr lang="en-US" b="1" dirty="0" smtClean="0"/>
              <a:t>she, deliver</a:t>
            </a:r>
            <a:r>
              <a:rPr lang="en-US" dirty="0" smtClean="0"/>
              <a:t>) lectures on chemistry.</a:t>
            </a:r>
            <a:endParaRPr lang="ru-RU" dirty="0" smtClean="0"/>
          </a:p>
          <a:p>
            <a:pPr marL="68580" lv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58407" y="1628800"/>
            <a:ext cx="1959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you to carry out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51238" y="1927978"/>
            <a:ext cx="2457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the temperature rise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71278" y="2362480"/>
            <a:ext cx="2156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them to take part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80739" y="2652266"/>
            <a:ext cx="2137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molecules collide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09050" y="3105238"/>
            <a:ext cx="1685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gravity to act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01107" y="3528985"/>
            <a:ext cx="13227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him speak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99213" y="3898317"/>
            <a:ext cx="1531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you to show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995402" y="4517949"/>
            <a:ext cx="2755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him to have taken part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903439" y="4891899"/>
            <a:ext cx="1696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them to carry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115749" y="5234025"/>
            <a:ext cx="1359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her deliver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43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7024744" cy="504056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Translate the sentences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00808"/>
            <a:ext cx="7776864" cy="4680520"/>
          </a:xfrm>
        </p:spPr>
        <p:txBody>
          <a:bodyPr>
            <a:normAutofit fontScale="55000" lnSpcReduction="20000"/>
          </a:bodyPr>
          <a:lstStyle/>
          <a:p>
            <a:r>
              <a:rPr lang="en-US" sz="2900" b="1" dirty="0"/>
              <a:t>We know electrons to travel from the cathode to the anode. </a:t>
            </a:r>
            <a:endParaRPr lang="ru-RU" sz="2900" b="1" dirty="0" smtClean="0"/>
          </a:p>
          <a:p>
            <a:pPr marL="68580" indent="0">
              <a:buNone/>
            </a:pPr>
            <a:r>
              <a:rPr lang="en-US" sz="2900" i="1" dirty="0" err="1" smtClean="0">
                <a:solidFill>
                  <a:schemeClr val="accent1">
                    <a:lumMod val="75000"/>
                  </a:schemeClr>
                </a:solidFill>
              </a:rPr>
              <a:t>Мы</a:t>
            </a:r>
            <a:r>
              <a:rPr lang="en-US" sz="29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900" i="1" dirty="0" err="1">
                <a:solidFill>
                  <a:schemeClr val="accent1">
                    <a:lumMod val="75000"/>
                  </a:schemeClr>
                </a:solidFill>
              </a:rPr>
              <a:t>знаем</a:t>
            </a:r>
            <a:r>
              <a:rPr lang="en-US" sz="2900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900" i="1" dirty="0" err="1">
                <a:solidFill>
                  <a:schemeClr val="accent1">
                    <a:lumMod val="75000"/>
                  </a:schemeClr>
                </a:solidFill>
              </a:rPr>
              <a:t>что</a:t>
            </a:r>
            <a:r>
              <a:rPr lang="en-US" sz="29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900" i="1" dirty="0" err="1">
                <a:solidFill>
                  <a:schemeClr val="accent1">
                    <a:lumMod val="75000"/>
                  </a:schemeClr>
                </a:solidFill>
              </a:rPr>
              <a:t>электроны</a:t>
            </a:r>
            <a:r>
              <a:rPr lang="en-US" sz="29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900" i="1" dirty="0" err="1">
                <a:solidFill>
                  <a:schemeClr val="accent1">
                    <a:lumMod val="75000"/>
                  </a:schemeClr>
                </a:solidFill>
              </a:rPr>
              <a:t>переходят</a:t>
            </a:r>
            <a:r>
              <a:rPr lang="en-US" sz="29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900" i="1" dirty="0" err="1">
                <a:solidFill>
                  <a:schemeClr val="accent1">
                    <a:lumMod val="75000"/>
                  </a:schemeClr>
                </a:solidFill>
              </a:rPr>
              <a:t>от</a:t>
            </a:r>
            <a:r>
              <a:rPr lang="en-US" sz="29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900" i="1" dirty="0" err="1">
                <a:solidFill>
                  <a:schemeClr val="accent1">
                    <a:lumMod val="75000"/>
                  </a:schemeClr>
                </a:solidFill>
              </a:rPr>
              <a:t>катода</a:t>
            </a:r>
            <a:r>
              <a:rPr lang="en-US" sz="2900" i="1" dirty="0">
                <a:solidFill>
                  <a:schemeClr val="accent1">
                    <a:lumMod val="75000"/>
                  </a:schemeClr>
                </a:solidFill>
              </a:rPr>
              <a:t> к </a:t>
            </a:r>
            <a:r>
              <a:rPr lang="en-US" sz="2900" i="1" dirty="0" err="1">
                <a:solidFill>
                  <a:schemeClr val="accent1">
                    <a:lumMod val="75000"/>
                  </a:schemeClr>
                </a:solidFill>
              </a:rPr>
              <a:t>аноду</a:t>
            </a:r>
            <a:r>
              <a:rPr lang="en-US" sz="2900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sz="2900" dirty="0"/>
              <a:t> </a:t>
            </a:r>
            <a:endParaRPr lang="ru-RU" sz="2900" dirty="0"/>
          </a:p>
          <a:p>
            <a:r>
              <a:rPr lang="ru-RU" sz="2900" b="1" dirty="0" smtClean="0"/>
              <a:t>I </a:t>
            </a:r>
            <a:r>
              <a:rPr lang="ru-RU" sz="2900" b="1" dirty="0" err="1"/>
              <a:t>felt</a:t>
            </a:r>
            <a:r>
              <a:rPr lang="ru-RU" sz="2900" b="1" dirty="0"/>
              <a:t>  </a:t>
            </a:r>
            <a:r>
              <a:rPr lang="ru-RU" sz="2900" b="1" dirty="0" err="1"/>
              <a:t>the</a:t>
            </a:r>
            <a:r>
              <a:rPr lang="ru-RU" sz="2900" b="1" dirty="0"/>
              <a:t> </a:t>
            </a:r>
            <a:r>
              <a:rPr lang="ru-RU" sz="2900" b="1" dirty="0" err="1"/>
              <a:t>temperature</a:t>
            </a:r>
            <a:r>
              <a:rPr lang="ru-RU" sz="2900" b="1" dirty="0"/>
              <a:t> </a:t>
            </a:r>
            <a:r>
              <a:rPr lang="ru-RU" sz="2900" b="1" dirty="0" err="1" smtClean="0"/>
              <a:t>fall</a:t>
            </a:r>
            <a:r>
              <a:rPr lang="ru-RU" sz="2900" b="1" dirty="0" smtClean="0"/>
              <a:t>.  </a:t>
            </a:r>
          </a:p>
          <a:p>
            <a:pPr marL="68580" indent="0">
              <a:buNone/>
            </a:pP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Я почувствовал</a:t>
            </a:r>
            <a:r>
              <a:rPr lang="ru-RU" sz="2900" i="1" dirty="0">
                <a:solidFill>
                  <a:schemeClr val="accent1">
                    <a:lumMod val="75000"/>
                  </a:schemeClr>
                </a:solidFill>
              </a:rPr>
              <a:t>, что температура </a:t>
            </a: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упала.</a:t>
            </a:r>
            <a:r>
              <a:rPr lang="ru-RU" sz="2900" dirty="0" smtClean="0"/>
              <a:t> </a:t>
            </a:r>
          </a:p>
          <a:p>
            <a:r>
              <a:rPr lang="ru-RU" sz="2900" b="1" dirty="0" err="1"/>
              <a:t>We</a:t>
            </a:r>
            <a:r>
              <a:rPr lang="ru-RU" sz="2900" b="1" dirty="0"/>
              <a:t> </a:t>
            </a:r>
            <a:r>
              <a:rPr lang="ru-RU" sz="2900" b="1" dirty="0" err="1" smtClean="0"/>
              <a:t>expect</a:t>
            </a:r>
            <a:r>
              <a:rPr lang="ru-RU" sz="2900" b="1" dirty="0" smtClean="0"/>
              <a:t> </a:t>
            </a:r>
            <a:r>
              <a:rPr lang="ru-RU" sz="2900" b="1" dirty="0" err="1"/>
              <a:t>the</a:t>
            </a:r>
            <a:r>
              <a:rPr lang="ru-RU" sz="2900" b="1" dirty="0"/>
              <a:t> </a:t>
            </a:r>
            <a:r>
              <a:rPr lang="ru-RU" sz="2900" b="1" dirty="0" err="1"/>
              <a:t>results</a:t>
            </a:r>
            <a:r>
              <a:rPr lang="ru-RU" sz="2900" b="1" dirty="0"/>
              <a:t> </a:t>
            </a:r>
            <a:r>
              <a:rPr lang="ru-RU" sz="2900" b="1" dirty="0" err="1"/>
              <a:t>to</a:t>
            </a:r>
            <a:r>
              <a:rPr lang="ru-RU" sz="2900" b="1" dirty="0"/>
              <a:t> </a:t>
            </a:r>
            <a:r>
              <a:rPr lang="ru-RU" sz="2900" b="1" dirty="0" err="1" smtClean="0"/>
              <a:t>change</a:t>
            </a:r>
            <a:r>
              <a:rPr lang="ru-RU" sz="2900" b="1" dirty="0" smtClean="0"/>
              <a:t>. </a:t>
            </a:r>
          </a:p>
          <a:p>
            <a:pPr marL="68580" indent="0">
              <a:buNone/>
            </a:pP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Мы </a:t>
            </a:r>
            <a:r>
              <a:rPr lang="ru-RU" sz="2900" i="1" dirty="0">
                <a:solidFill>
                  <a:schemeClr val="accent1">
                    <a:lumMod val="75000"/>
                  </a:schemeClr>
                </a:solidFill>
              </a:rPr>
              <a:t>ожидаем, что результаты </a:t>
            </a: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изменятся.</a:t>
            </a:r>
          </a:p>
          <a:p>
            <a:r>
              <a:rPr lang="en-US" sz="2900" b="1" dirty="0"/>
              <a:t>Gravity causes bodies to fall to the </a:t>
            </a:r>
            <a:r>
              <a:rPr lang="en-US" sz="2900" b="1" dirty="0" smtClean="0"/>
              <a:t>earth</a:t>
            </a:r>
            <a:r>
              <a:rPr lang="ru-RU" sz="2900" b="1" dirty="0" smtClean="0"/>
              <a:t>. </a:t>
            </a:r>
            <a:r>
              <a:rPr lang="en-US" sz="2900" b="1" dirty="0" smtClean="0"/>
              <a:t> </a:t>
            </a:r>
            <a:endParaRPr lang="ru-RU" sz="2900" b="1" dirty="0" smtClean="0"/>
          </a:p>
          <a:p>
            <a:pPr marL="68580" indent="0">
              <a:buNone/>
            </a:pP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Гравитация </a:t>
            </a:r>
            <a:r>
              <a:rPr lang="ru-RU" sz="2900" i="1" dirty="0">
                <a:solidFill>
                  <a:schemeClr val="accent1">
                    <a:lumMod val="75000"/>
                  </a:schemeClr>
                </a:solidFill>
              </a:rPr>
              <a:t>заставляет тела падать на </a:t>
            </a: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землю. </a:t>
            </a:r>
          </a:p>
          <a:p>
            <a:r>
              <a:rPr lang="ru-RU" sz="2900" dirty="0" smtClean="0"/>
              <a:t> </a:t>
            </a:r>
            <a:r>
              <a:rPr lang="en-US" sz="2900" b="1" dirty="0"/>
              <a:t>We know </a:t>
            </a:r>
            <a:r>
              <a:rPr lang="en-US" sz="2900" b="1" dirty="0" smtClean="0"/>
              <a:t>this </a:t>
            </a:r>
            <a:r>
              <a:rPr lang="en-US" sz="2900" b="1" dirty="0"/>
              <a:t>phenomenon to be very common </a:t>
            </a:r>
            <a:r>
              <a:rPr lang="ru-RU" sz="2900" b="1" dirty="0" smtClean="0"/>
              <a:t>. </a:t>
            </a:r>
          </a:p>
          <a:p>
            <a:pPr marL="68580" indent="0">
              <a:buNone/>
            </a:pP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Мы </a:t>
            </a:r>
            <a:r>
              <a:rPr lang="ru-RU" sz="2900" i="1" dirty="0">
                <a:solidFill>
                  <a:schemeClr val="accent1">
                    <a:lumMod val="75000"/>
                  </a:schemeClr>
                </a:solidFill>
              </a:rPr>
              <a:t>знаем, что это явление широко </a:t>
            </a: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распространено. </a:t>
            </a:r>
          </a:p>
          <a:p>
            <a:r>
              <a:rPr lang="en-US" sz="2900" b="1" dirty="0"/>
              <a:t>We know gravity to pull on every particle of a body. </a:t>
            </a:r>
            <a:endParaRPr lang="ru-RU" sz="2900" b="1" dirty="0" smtClean="0"/>
          </a:p>
          <a:p>
            <a:pPr marL="68580" indent="0">
              <a:buNone/>
            </a:pP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Мы </a:t>
            </a:r>
            <a:r>
              <a:rPr lang="ru-RU" sz="2900" i="1" dirty="0">
                <a:solidFill>
                  <a:schemeClr val="accent1">
                    <a:lumMod val="75000"/>
                  </a:schemeClr>
                </a:solidFill>
              </a:rPr>
              <a:t>знаем, что земное притяжение действует на каждую частицу тела.</a:t>
            </a:r>
            <a:r>
              <a:rPr lang="ru-RU" sz="2900" dirty="0"/>
              <a:t> </a:t>
            </a:r>
          </a:p>
          <a:p>
            <a:r>
              <a:rPr lang="en-US" sz="2900" b="1" dirty="0" smtClean="0"/>
              <a:t>We </a:t>
            </a:r>
            <a:r>
              <a:rPr lang="en-US" sz="2900" b="1" dirty="0"/>
              <a:t>saw  the students work in the </a:t>
            </a:r>
            <a:r>
              <a:rPr lang="en-US" sz="2900" b="1" dirty="0" smtClean="0"/>
              <a:t>laboratory</a:t>
            </a:r>
            <a:r>
              <a:rPr lang="ru-RU" sz="2900" b="1" dirty="0" smtClean="0"/>
              <a:t>. </a:t>
            </a:r>
          </a:p>
          <a:p>
            <a:pPr marL="68580" indent="0">
              <a:buNone/>
            </a:pP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Мы </a:t>
            </a:r>
            <a:r>
              <a:rPr lang="ru-RU" sz="2900" i="1" dirty="0">
                <a:solidFill>
                  <a:schemeClr val="accent1">
                    <a:lumMod val="75000"/>
                  </a:schemeClr>
                </a:solidFill>
              </a:rPr>
              <a:t>видели, </a:t>
            </a: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как </a:t>
            </a:r>
            <a:r>
              <a:rPr lang="ru-RU" sz="2900" i="1" dirty="0">
                <a:solidFill>
                  <a:schemeClr val="accent1">
                    <a:lumMod val="75000"/>
                  </a:schemeClr>
                </a:solidFill>
              </a:rPr>
              <a:t>студенты работают в </a:t>
            </a: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лаборатории.</a:t>
            </a:r>
            <a:r>
              <a:rPr lang="ru-RU" sz="2900" dirty="0" smtClean="0"/>
              <a:t> </a:t>
            </a:r>
          </a:p>
          <a:p>
            <a:r>
              <a:rPr lang="en-US" sz="2900" b="1" dirty="0"/>
              <a:t>They consider us to have made the experiment. </a:t>
            </a:r>
            <a:endParaRPr lang="ru-RU" sz="2900" b="1" dirty="0" smtClean="0"/>
          </a:p>
          <a:p>
            <a:pPr marL="68580" indent="0">
              <a:buNone/>
            </a:pP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Они </a:t>
            </a:r>
            <a:r>
              <a:rPr lang="ru-RU" sz="2900" i="1" dirty="0">
                <a:solidFill>
                  <a:schemeClr val="accent1">
                    <a:lumMod val="75000"/>
                  </a:schemeClr>
                </a:solidFill>
              </a:rPr>
              <a:t>полагают, что мы провели эксперимент</a:t>
            </a: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en-US" sz="2900" b="1" dirty="0" smtClean="0"/>
              <a:t>The engineer made the operator raise the temperature. </a:t>
            </a:r>
            <a:endParaRPr lang="ru-RU" sz="2900" b="1" dirty="0" smtClean="0"/>
          </a:p>
          <a:p>
            <a:pPr marL="68580" indent="0">
              <a:buNone/>
            </a:pP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Инженер заставил рабочего повысить температуру.</a:t>
            </a:r>
          </a:p>
          <a:p>
            <a:endParaRPr lang="ru-RU" sz="2900" dirty="0" smtClean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512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Complex Object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</TotalTime>
  <Words>547</Words>
  <Application>Microsoft Office PowerPoint</Application>
  <PresentationFormat>Экран (4:3)</PresentationFormat>
  <Paragraphs>120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Остин</vt:lpstr>
      <vt:lpstr>Complex Object</vt:lpstr>
      <vt:lpstr>Объектный инфинитивный оборот (Complex Object)</vt:lpstr>
      <vt:lpstr>Схема предложения</vt:lpstr>
      <vt:lpstr>Сказуемое выражено:</vt:lpstr>
      <vt:lpstr>Перевод </vt:lpstr>
      <vt:lpstr>Сказуемое выражено:</vt:lpstr>
      <vt:lpstr>Перевод</vt:lpstr>
      <vt:lpstr>Open the brackets and use the Complex Object</vt:lpstr>
      <vt:lpstr>Translate the sentences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Object</dc:title>
  <dc:creator>Admin</dc:creator>
  <cp:lastModifiedBy>Asus</cp:lastModifiedBy>
  <cp:revision>64</cp:revision>
  <dcterms:created xsi:type="dcterms:W3CDTF">2015-10-25T20:58:05Z</dcterms:created>
  <dcterms:modified xsi:type="dcterms:W3CDTF">2017-02-23T21:34:44Z</dcterms:modified>
</cp:coreProperties>
</file>