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3" r:id="rId3"/>
    <p:sldId id="304" r:id="rId4"/>
    <p:sldId id="307" r:id="rId5"/>
    <p:sldId id="309" r:id="rId6"/>
    <p:sldId id="310" r:id="rId7"/>
    <p:sldId id="305" r:id="rId8"/>
    <p:sldId id="306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7F2690-868B-470F-AB49-188CEC0AE559}">
          <p14:sldIdLst>
            <p14:sldId id="256"/>
            <p14:sldId id="303"/>
            <p14:sldId id="304"/>
            <p14:sldId id="307"/>
            <p14:sldId id="309"/>
            <p14:sldId id="310"/>
            <p14:sldId id="305"/>
            <p14:sldId id="306"/>
          </p14:sldIdLst>
        </p14:section>
        <p14:section name="Раздел без заголовка" id="{ACA7D0A3-2DB6-4C08-AFB2-7F4C82AF949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CA8"/>
    <a:srgbClr val="DCEACB"/>
    <a:srgbClr val="9ED600"/>
    <a:srgbClr val="97DE18"/>
    <a:srgbClr val="B0EE00"/>
    <a:srgbClr val="DCEACC"/>
    <a:srgbClr val="384C00"/>
    <a:srgbClr val="47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9" autoAdjust="0"/>
    <p:restoredTop sz="94660"/>
  </p:normalViewPr>
  <p:slideViewPr>
    <p:cSldViewPr>
      <p:cViewPr varScale="1">
        <p:scale>
          <a:sx n="54" d="100"/>
          <a:sy n="54" d="100"/>
        </p:scale>
        <p:origin x="-96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16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8FEC-A11B-4FC0-9987-AABE6144E255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AA87-85CE-4EED-B6B7-E95ADD9C0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5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12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0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022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63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79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181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49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85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дзаголовок 2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Сложное подлежащее</a:t>
            </a:r>
            <a:endParaRPr lang="ru-RU" sz="3600" b="1" dirty="0"/>
          </a:p>
        </p:txBody>
      </p:sp>
      <p:sp>
        <p:nvSpPr>
          <p:cNvPr id="27" name="Заголовок 26"/>
          <p:cNvSpPr>
            <a:spLocks noGrp="1"/>
          </p:cNvSpPr>
          <p:nvPr>
            <p:ph type="ctrTitle"/>
          </p:nvPr>
        </p:nvSpPr>
        <p:spPr>
          <a:xfrm>
            <a:off x="4511279" y="2708920"/>
            <a:ext cx="3583051" cy="170216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Complex</a:t>
            </a:r>
            <a:br>
              <a:rPr lang="en-US" sz="6000" b="1" dirty="0" smtClean="0"/>
            </a:br>
            <a:r>
              <a:rPr lang="en-US" sz="6000" b="1" dirty="0" smtClean="0"/>
              <a:t>Subject</a:t>
            </a:r>
            <a:endParaRPr lang="ru-RU" sz="6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0" y="6208787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Лихтарович</a:t>
            </a:r>
            <a:r>
              <a:rPr lang="ru-RU" dirty="0" smtClean="0"/>
              <a:t> И.И. ст. преподаватель</a:t>
            </a:r>
          </a:p>
          <a:p>
            <a:r>
              <a:rPr lang="ru-RU" dirty="0" smtClean="0"/>
              <a:t>Кафедры иностранных языков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024744" cy="1143000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3600" b="1" dirty="0" smtClean="0"/>
              <a:t>Субъектный инфинитивный оборот</a:t>
            </a:r>
            <a:br>
              <a:rPr lang="ru-RU" sz="3600" b="1" dirty="0" smtClean="0"/>
            </a:br>
            <a:r>
              <a:rPr lang="en-US" sz="3600" dirty="0" smtClean="0"/>
              <a:t>(Complex Subject)</a:t>
            </a:r>
            <a:endParaRPr lang="ru-RU" sz="3600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7560956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это </a:t>
            </a:r>
            <a:r>
              <a:rPr lang="ru-RU" dirty="0" smtClean="0"/>
              <a:t>сочетание</a:t>
            </a:r>
          </a:p>
          <a:p>
            <a:r>
              <a:rPr lang="ru-RU" b="1" dirty="0"/>
              <a:t>существительного</a:t>
            </a:r>
            <a:r>
              <a:rPr lang="ru-RU" dirty="0"/>
              <a:t> в общем падеже или </a:t>
            </a:r>
            <a:r>
              <a:rPr lang="ru-RU" b="1" dirty="0"/>
              <a:t>личного местоимения</a:t>
            </a:r>
            <a:r>
              <a:rPr lang="ru-RU" dirty="0"/>
              <a:t> в именительном падеже, выполняющего в предложении функцию </a:t>
            </a:r>
            <a:r>
              <a:rPr lang="ru-RU" dirty="0" smtClean="0"/>
              <a:t>подлежащего</a:t>
            </a:r>
          </a:p>
          <a:p>
            <a:pPr marL="68580" indent="0">
              <a:buNone/>
            </a:pPr>
            <a:r>
              <a:rPr lang="ru-RU" dirty="0" smtClean="0"/>
              <a:t>и</a:t>
            </a:r>
          </a:p>
          <a:p>
            <a:r>
              <a:rPr lang="ru-RU" b="1" dirty="0" smtClean="0"/>
              <a:t>инфинитива</a:t>
            </a:r>
          </a:p>
          <a:p>
            <a:pPr marL="6858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0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024744" cy="4571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Схема предложения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75724" y="1895231"/>
            <a:ext cx="5737037" cy="2410932"/>
            <a:chOff x="2108697" y="2299737"/>
            <a:chExt cx="5737037" cy="2410932"/>
          </a:xfrm>
        </p:grpSpPr>
        <p:sp>
          <p:nvSpPr>
            <p:cNvPr id="5" name="Овал 4"/>
            <p:cNvSpPr/>
            <p:nvPr/>
          </p:nvSpPr>
          <p:spPr>
            <a:xfrm>
              <a:off x="4085018" y="2718404"/>
              <a:ext cx="1800200" cy="6298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Predicate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108697" y="2718404"/>
              <a:ext cx="1656184" cy="6399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Subject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189550" y="2728477"/>
              <a:ext cx="1656184" cy="62986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to Infinitive</a:t>
              </a:r>
              <a:endParaRPr lang="ru-RU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2936789" y="2299737"/>
              <a:ext cx="3824037" cy="267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>
              <a:endCxn id="6" idx="0"/>
            </p:cNvCxnSpPr>
            <p:nvPr/>
          </p:nvCxnSpPr>
          <p:spPr>
            <a:xfrm>
              <a:off x="2936789" y="2299737"/>
              <a:ext cx="0" cy="418667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760826" y="2341758"/>
              <a:ext cx="0" cy="37664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люс 11"/>
            <p:cNvSpPr/>
            <p:nvPr/>
          </p:nvSpPr>
          <p:spPr>
            <a:xfrm>
              <a:off x="3794427" y="2953571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5912696" y="2926870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171950" y="3558541"/>
              <a:ext cx="1592931" cy="11521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Существительное в общем падеже</a:t>
              </a:r>
              <a:r>
                <a:rPr lang="en-US" sz="1200" dirty="0" smtClean="0">
                  <a:solidFill>
                    <a:schemeClr val="accent1">
                      <a:lumMod val="50000"/>
                    </a:schemeClr>
                  </a:solidFill>
                </a:rPr>
                <a:t>/</a:t>
              </a:r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 местоимение  в</a:t>
              </a:r>
              <a:r>
                <a:rPr lang="en-US" sz="1200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именительном падеже</a:t>
              </a:r>
              <a:endParaRPr lang="ru-RU" sz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768888" y="5004889"/>
            <a:ext cx="790756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a)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 This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substance</a:t>
            </a:r>
            <a:r>
              <a:rPr lang="en-US" sz="1400" dirty="0"/>
              <a:t>                       </a:t>
            </a:r>
            <a:r>
              <a:rPr lang="en-US" sz="1400" i="1" dirty="0"/>
              <a:t>seems</a:t>
            </a:r>
            <a:r>
              <a:rPr lang="en-US" sz="1400" dirty="0"/>
              <a:t>                 </a:t>
            </a:r>
            <a:r>
              <a:rPr lang="ru-RU" sz="1400" dirty="0" smtClean="0"/>
              <a:t>      </a:t>
            </a:r>
            <a:r>
              <a:rPr lang="en-US" sz="1400" dirty="0" smtClean="0"/>
              <a:t> 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possess</a:t>
            </a:r>
            <a:r>
              <a:rPr lang="ru-RU" sz="1400" dirty="0" smtClean="0"/>
              <a:t>                  </a:t>
            </a:r>
            <a:r>
              <a:rPr lang="en-US" sz="1400" dirty="0" smtClean="0"/>
              <a:t> </a:t>
            </a:r>
            <a:r>
              <a:rPr lang="en-US" sz="1400" dirty="0"/>
              <a:t>useful properties.</a:t>
            </a:r>
          </a:p>
          <a:p>
            <a:endParaRPr lang="en-US" sz="1400" dirty="0"/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experiment</a:t>
            </a:r>
            <a:r>
              <a:rPr lang="en-US" sz="1400" dirty="0"/>
              <a:t> </a:t>
            </a:r>
            <a:r>
              <a:rPr lang="ru-RU" sz="1400" dirty="0" smtClean="0"/>
              <a:t>                    </a:t>
            </a:r>
            <a:r>
              <a:rPr lang="en-US" sz="1400" i="1" dirty="0" smtClean="0"/>
              <a:t>is reported</a:t>
            </a:r>
            <a:r>
              <a:rPr lang="ru-RU" sz="1400" dirty="0" smtClean="0"/>
              <a:t>                </a:t>
            </a:r>
            <a:r>
              <a:rPr lang="en-US" sz="1400" dirty="0" smtClean="0"/>
              <a:t>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 be continued</a:t>
            </a:r>
            <a:r>
              <a:rPr lang="en-US" sz="1400" dirty="0"/>
              <a:t>.</a:t>
            </a:r>
          </a:p>
          <a:p>
            <a:endParaRPr lang="ru-RU" sz="1400" dirty="0" smtClean="0"/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c)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Exact data</a:t>
            </a:r>
            <a:r>
              <a:rPr lang="ru-RU" sz="1400" dirty="0" smtClean="0"/>
              <a:t>                            </a:t>
            </a:r>
            <a:r>
              <a:rPr lang="en-US" sz="1400" dirty="0" smtClean="0"/>
              <a:t> </a:t>
            </a:r>
            <a:r>
              <a:rPr lang="en-US" sz="1400" i="1" dirty="0" smtClean="0"/>
              <a:t>are unlikely</a:t>
            </a:r>
            <a:r>
              <a:rPr lang="en-US" sz="1400" dirty="0" smtClean="0"/>
              <a:t> </a:t>
            </a:r>
            <a:r>
              <a:rPr lang="ru-RU" sz="1400" dirty="0" smtClean="0"/>
              <a:t>          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have been obtained</a:t>
            </a:r>
            <a:r>
              <a:rPr lang="en-US" sz="1400" b="1" dirty="0" smtClean="0"/>
              <a:t>.</a:t>
            </a:r>
            <a:endParaRPr lang="en-US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230491" y="1484784"/>
            <a:ext cx="2970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Сложное</a:t>
            </a:r>
            <a:r>
              <a:rPr lang="en-US" dirty="0"/>
              <a:t> </a:t>
            </a:r>
            <a:r>
              <a:rPr lang="ru-RU" dirty="0" smtClean="0"/>
              <a:t>подлежащее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35714" y="3154034"/>
            <a:ext cx="1852021" cy="14991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Выражено: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а) глаголом в активном залоге;</a:t>
            </a:r>
          </a:p>
          <a:p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b)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глаголом в страдательном залоге;</a:t>
            </a:r>
          </a:p>
          <a:p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c)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сочетанием 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be + 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прилагательное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04" y="620688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Сказуемое выражено: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316667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Г</a:t>
            </a:r>
            <a:r>
              <a:rPr lang="ru-RU" i="1" dirty="0" smtClean="0"/>
              <a:t>лаголами </a:t>
            </a:r>
            <a:r>
              <a:rPr lang="ru-RU" i="1" dirty="0"/>
              <a:t>в пассивной форме</a:t>
            </a:r>
            <a:r>
              <a:rPr lang="ru-RU" i="1" dirty="0" smtClean="0"/>
              <a:t>:</a:t>
            </a:r>
            <a:r>
              <a:rPr lang="en-US" i="1" dirty="0" smtClean="0"/>
              <a:t>          </a:t>
            </a:r>
            <a:endParaRPr lang="ru-RU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1772816"/>
            <a:ext cx="6777317" cy="3508977"/>
          </a:xfrm>
        </p:spPr>
        <p:txBody>
          <a:bodyPr>
            <a:noAutofit/>
          </a:bodyPr>
          <a:lstStyle/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assumed</a:t>
            </a:r>
            <a:r>
              <a:rPr lang="en-US" sz="1800" dirty="0"/>
              <a:t>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допускается/-ют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believed</a:t>
            </a:r>
            <a:r>
              <a:rPr lang="en-US" sz="1800" dirty="0"/>
              <a:t>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полагается/-ют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claimed</a:t>
            </a:r>
            <a:r>
              <a:rPr lang="en-US" sz="1800" dirty="0"/>
              <a:t>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утверждается/-ют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considered</a:t>
            </a:r>
            <a:r>
              <a:rPr lang="en-US" sz="1800" dirty="0"/>
              <a:t>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считается/-ют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expected</a:t>
            </a:r>
            <a:r>
              <a:rPr lang="en-US" sz="1800" dirty="0"/>
              <a:t>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ожидается/-ют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estimated</a:t>
            </a:r>
            <a:r>
              <a:rPr lang="en-US" sz="1800" dirty="0"/>
              <a:t>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считается/-ют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found</a:t>
            </a:r>
            <a:r>
              <a:rPr lang="en-US" sz="1800" dirty="0"/>
              <a:t>    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обнаруживается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held</a:t>
            </a:r>
            <a:r>
              <a:rPr lang="en-US" sz="1800" dirty="0"/>
              <a:t>     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полагается/-ют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reported</a:t>
            </a:r>
            <a:r>
              <a:rPr lang="en-US" sz="1800" dirty="0"/>
              <a:t>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сообщается/-ют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seen</a:t>
            </a:r>
            <a:r>
              <a:rPr lang="en-US" sz="1800" dirty="0"/>
              <a:t>     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видно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stated</a:t>
            </a:r>
            <a:r>
              <a:rPr lang="ru-RU" sz="1800" dirty="0"/>
              <a:t> </a:t>
            </a:r>
            <a:r>
              <a:rPr lang="en-US" sz="1800" dirty="0"/>
              <a:t> 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утверждается/-ют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supposed</a:t>
            </a:r>
            <a:r>
              <a:rPr lang="en-US" sz="1800" dirty="0"/>
              <a:t>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предполагается/-ют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taken</a:t>
            </a:r>
            <a:r>
              <a:rPr lang="ru-RU" sz="1800" dirty="0"/>
              <a:t> </a:t>
            </a:r>
            <a:r>
              <a:rPr lang="en-US" sz="1800" dirty="0"/>
              <a:t>   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полагается/-ют</a:t>
            </a:r>
            <a:endParaRPr lang="ru-RU" sz="1800" dirty="0"/>
          </a:p>
          <a:p>
            <a:r>
              <a:rPr lang="ru-RU" sz="1800" dirty="0" err="1"/>
              <a:t>is</a:t>
            </a:r>
            <a:r>
              <a:rPr lang="ru-RU" sz="1800" dirty="0"/>
              <a:t>/</a:t>
            </a:r>
            <a:r>
              <a:rPr lang="ru-RU" sz="1800" dirty="0" err="1"/>
              <a:t>are</a:t>
            </a:r>
            <a:r>
              <a:rPr lang="ru-RU" sz="1800" dirty="0"/>
              <a:t> </a:t>
            </a:r>
            <a:r>
              <a:rPr lang="ru-RU" sz="1800" dirty="0" err="1"/>
              <a:t>thought</a:t>
            </a:r>
            <a:r>
              <a:rPr lang="en-US" sz="1800" dirty="0"/>
              <a:t>      </a:t>
            </a:r>
            <a:r>
              <a:rPr lang="ru-RU" sz="1800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полагается/-ют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712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Сказуемое выражено: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313" y="1916832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Г</a:t>
            </a:r>
            <a:r>
              <a:rPr lang="ru-RU" i="1" dirty="0" smtClean="0"/>
              <a:t>лаголами </a:t>
            </a:r>
            <a:r>
              <a:rPr lang="ru-RU" altLang="ru-RU" i="1" dirty="0">
                <a:ea typeface="Calibri" pitchFamily="34" charset="0"/>
                <a:cs typeface="Times New Roman" pitchFamily="18" charset="0"/>
              </a:rPr>
              <a:t>в активной </a:t>
            </a:r>
            <a:r>
              <a:rPr lang="ru-RU" i="1" dirty="0" smtClean="0"/>
              <a:t>форме</a:t>
            </a:r>
            <a:r>
              <a:rPr lang="ru-RU" i="1" dirty="0" smtClean="0"/>
              <a:t>:</a:t>
            </a:r>
            <a:r>
              <a:rPr lang="en-US" i="1" dirty="0" smtClean="0"/>
              <a:t>          </a:t>
            </a:r>
            <a:endParaRPr lang="ru-RU" i="1" dirty="0"/>
          </a:p>
        </p:txBody>
      </p:sp>
      <p:sp>
        <p:nvSpPr>
          <p:cNvPr id="6" name="Объект 8"/>
          <p:cNvSpPr>
            <a:spLocks noGrp="1"/>
          </p:cNvSpPr>
          <p:nvPr>
            <p:ph idx="1"/>
          </p:nvPr>
        </p:nvSpPr>
        <p:spPr>
          <a:xfrm>
            <a:off x="755576" y="2420888"/>
            <a:ext cx="6777317" cy="3508977"/>
          </a:xfrm>
        </p:spPr>
        <p:txBody>
          <a:bodyPr>
            <a:normAutofit/>
          </a:bodyPr>
          <a:lstStyle/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 smtClean="0"/>
              <a:t>appear</a:t>
            </a:r>
            <a:r>
              <a:rPr lang="ru-RU" sz="2000" dirty="0" smtClean="0"/>
              <a:t> 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казаться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certain</a:t>
            </a:r>
            <a:r>
              <a:rPr lang="ru-RU" sz="2000" dirty="0" smtClean="0"/>
              <a:t>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несомненно, наверняка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 smtClean="0"/>
              <a:t>happen</a:t>
            </a:r>
            <a:r>
              <a:rPr lang="ru-RU" sz="2000" dirty="0" smtClean="0"/>
              <a:t>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случаться, оказываться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likely</a:t>
            </a:r>
            <a:r>
              <a:rPr lang="ru-RU" sz="2000" dirty="0" smtClean="0"/>
              <a:t>      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вероятно</a:t>
            </a:r>
          </a:p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unlikely</a:t>
            </a:r>
            <a:r>
              <a:rPr lang="ru-RU" sz="2000" dirty="0" smtClean="0"/>
              <a:t>  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маловероятно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вряд ли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 smtClean="0"/>
              <a:t>prove</a:t>
            </a:r>
            <a:r>
              <a:rPr lang="ru-RU" sz="2000" dirty="0" smtClean="0"/>
              <a:t>          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оказываться </a:t>
            </a:r>
            <a:r>
              <a:rPr lang="ru-RU" sz="2000" dirty="0" smtClean="0"/>
              <a:t>        </a:t>
            </a:r>
          </a:p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 smtClean="0"/>
              <a:t>seem</a:t>
            </a:r>
            <a:r>
              <a:rPr lang="ru-RU" sz="2000" dirty="0" smtClean="0"/>
              <a:t>     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казаться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sure</a:t>
            </a:r>
            <a:r>
              <a:rPr lang="ru-RU" sz="2000" dirty="0" smtClean="0"/>
              <a:t>  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несомненно, конечно, наверняка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/>
              <a:t>to turn </a:t>
            </a:r>
            <a:r>
              <a:rPr lang="en-US" sz="2000" dirty="0" smtClean="0"/>
              <a:t>out</a:t>
            </a:r>
            <a:r>
              <a:rPr lang="ru-RU" sz="2000" dirty="0" smtClean="0"/>
              <a:t> 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оказываться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9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Сказуемое выражено: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313" y="1916832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Сочетанием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+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прилагательное</a:t>
            </a:r>
            <a:r>
              <a:rPr lang="ru-RU" i="1" dirty="0" smtClean="0"/>
              <a:t>:</a:t>
            </a:r>
            <a:r>
              <a:rPr lang="en-US" i="1" dirty="0" smtClean="0"/>
              <a:t>          </a:t>
            </a:r>
            <a:endParaRPr lang="ru-RU" i="1" dirty="0"/>
          </a:p>
        </p:txBody>
      </p:sp>
      <p:sp>
        <p:nvSpPr>
          <p:cNvPr id="6" name="Объект 8"/>
          <p:cNvSpPr>
            <a:spLocks noGrp="1"/>
          </p:cNvSpPr>
          <p:nvPr>
            <p:ph idx="1"/>
          </p:nvPr>
        </p:nvSpPr>
        <p:spPr>
          <a:xfrm>
            <a:off x="755576" y="2420888"/>
            <a:ext cx="6777317" cy="3508977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certain</a:t>
            </a:r>
            <a:r>
              <a:rPr lang="ru-RU" sz="2000" dirty="0" smtClean="0"/>
              <a:t>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несомненно, наверняка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likely</a:t>
            </a:r>
            <a:r>
              <a:rPr lang="ru-RU" sz="2000" dirty="0" smtClean="0"/>
              <a:t>      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вероятно</a:t>
            </a:r>
          </a:p>
          <a:p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unlikely</a:t>
            </a:r>
            <a:r>
              <a:rPr lang="ru-RU" sz="2000" dirty="0" smtClean="0"/>
              <a:t>  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маловероятно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вряд ли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/>
              <a:t>be</a:t>
            </a:r>
            <a:r>
              <a:rPr lang="ru-RU" sz="2000" dirty="0"/>
              <a:t> </a:t>
            </a:r>
            <a:r>
              <a:rPr lang="ru-RU" sz="2000" dirty="0" err="1" smtClean="0"/>
              <a:t>sure</a:t>
            </a:r>
            <a:r>
              <a:rPr lang="ru-RU" sz="2000" dirty="0" smtClean="0"/>
              <a:t>        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несомненно, конечно, наверняка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5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100305" cy="673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Перевод</a:t>
            </a:r>
            <a:r>
              <a:rPr lang="ru-RU" dirty="0"/>
              <a:t> 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2162874" y="1596416"/>
            <a:ext cx="5000684" cy="726281"/>
            <a:chOff x="2108697" y="2299737"/>
            <a:chExt cx="5737037" cy="1058603"/>
          </a:xfrm>
        </p:grpSpPr>
        <p:sp>
          <p:nvSpPr>
            <p:cNvPr id="25" name="Овал 24"/>
            <p:cNvSpPr/>
            <p:nvPr/>
          </p:nvSpPr>
          <p:spPr>
            <a:xfrm>
              <a:off x="4085018" y="2718404"/>
              <a:ext cx="1800200" cy="6298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Predicate</a:t>
              </a:r>
              <a:endParaRPr lang="ru-RU" sz="1400" dirty="0"/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108697" y="2718404"/>
              <a:ext cx="1656184" cy="6399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Subject</a:t>
              </a:r>
              <a:endParaRPr lang="ru-RU" sz="1400" dirty="0"/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6189550" y="2728477"/>
              <a:ext cx="1656184" cy="62986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to Infinitive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936789" y="2299737"/>
              <a:ext cx="3824037" cy="267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endCxn id="26" idx="0"/>
            </p:cNvCxnSpPr>
            <p:nvPr/>
          </p:nvCxnSpPr>
          <p:spPr>
            <a:xfrm>
              <a:off x="2936789" y="2299737"/>
              <a:ext cx="0" cy="418667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6760826" y="2341758"/>
              <a:ext cx="0" cy="37664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люс 30"/>
            <p:cNvSpPr/>
            <p:nvPr/>
          </p:nvSpPr>
          <p:spPr>
            <a:xfrm>
              <a:off x="3794427" y="2953571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люс 31"/>
            <p:cNvSpPr/>
            <p:nvPr/>
          </p:nvSpPr>
          <p:spPr>
            <a:xfrm>
              <a:off x="5912696" y="2926870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27584" y="17748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793993" y="3034140"/>
            <a:ext cx="7738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неопределённо-личное  предложение</a:t>
            </a:r>
            <a:r>
              <a:rPr lang="ru-RU" sz="1600" dirty="0" smtClean="0"/>
              <a:t>, 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</a:rPr>
              <a:t>что</a:t>
            </a:r>
            <a:r>
              <a:rPr lang="ru-RU" sz="1600" dirty="0" smtClean="0"/>
              <a:t>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подлежащее  +  сказуемое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8" name="Прямая со стрелкой 37"/>
          <p:cNvCxnSpPr>
            <a:stCxn id="25" idx="4"/>
          </p:cNvCxnSpPr>
          <p:nvPr/>
        </p:nvCxnSpPr>
        <p:spPr>
          <a:xfrm flipH="1">
            <a:off x="2050947" y="2315786"/>
            <a:ext cx="2619158" cy="69791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6" idx="2"/>
          </p:cNvCxnSpPr>
          <p:nvPr/>
        </p:nvCxnSpPr>
        <p:spPr>
          <a:xfrm>
            <a:off x="2884680" y="2322697"/>
            <a:ext cx="3055472" cy="71144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7" idx="2"/>
          </p:cNvCxnSpPr>
          <p:nvPr/>
        </p:nvCxnSpPr>
        <p:spPr>
          <a:xfrm>
            <a:off x="6441752" y="2322697"/>
            <a:ext cx="1082576" cy="71144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1259633" y="3938642"/>
            <a:ext cx="6480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This substance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400" i="1" dirty="0" smtClean="0"/>
              <a:t>seems</a:t>
            </a:r>
            <a:r>
              <a:rPr lang="ru-RU" sz="1400" dirty="0" smtClean="0"/>
              <a:t>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possess</a:t>
            </a:r>
            <a:r>
              <a:rPr lang="en-US" sz="1400" dirty="0" smtClean="0"/>
              <a:t> </a:t>
            </a:r>
            <a:r>
              <a:rPr lang="en-US" sz="1400" dirty="0"/>
              <a:t>useful properties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r>
              <a:rPr lang="ru-RU" sz="1400" i="1" dirty="0" smtClean="0"/>
              <a:t>Кажется</a:t>
            </a:r>
            <a:r>
              <a:rPr lang="ru-RU" sz="1400" dirty="0" smtClean="0"/>
              <a:t>, </a:t>
            </a:r>
            <a:r>
              <a:rPr lang="ru-RU" sz="1400" b="1" dirty="0" smtClean="0">
                <a:solidFill>
                  <a:srgbClr val="384C00"/>
                </a:solidFill>
              </a:rPr>
              <a:t>что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это вещество обладает </a:t>
            </a:r>
            <a:r>
              <a:rPr lang="ru-RU" sz="1400" dirty="0" smtClean="0"/>
              <a:t>полезными свойствами.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experiment</a:t>
            </a:r>
            <a:r>
              <a:rPr lang="en-US" sz="1400" dirty="0"/>
              <a:t> </a:t>
            </a:r>
            <a:r>
              <a:rPr lang="en-US" sz="1400" dirty="0" smtClean="0"/>
              <a:t>is reported</a:t>
            </a:r>
            <a:r>
              <a:rPr lang="ru-RU" sz="1400" dirty="0" smtClean="0"/>
              <a:t>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be continued</a:t>
            </a:r>
            <a:r>
              <a:rPr lang="en-US" sz="1400" dirty="0"/>
              <a:t>.</a:t>
            </a:r>
          </a:p>
          <a:p>
            <a:r>
              <a:rPr lang="ru-RU" sz="1400" i="1" dirty="0" smtClean="0"/>
              <a:t>Сообщается</a:t>
            </a:r>
            <a:r>
              <a:rPr lang="ru-RU" sz="1400" dirty="0" smtClean="0"/>
              <a:t>, </a:t>
            </a:r>
            <a:r>
              <a:rPr lang="ru-RU" sz="1400" b="1" dirty="0" smtClean="0">
                <a:solidFill>
                  <a:srgbClr val="384C00"/>
                </a:solidFill>
              </a:rPr>
              <a:t>что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эксперимент продолжается</a:t>
            </a:r>
            <a:r>
              <a:rPr lang="ru-RU" sz="1400" dirty="0" smtClean="0"/>
              <a:t>.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Exact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data </a:t>
            </a:r>
            <a:r>
              <a:rPr lang="en-US" sz="1400" i="1" dirty="0" smtClean="0"/>
              <a:t>are </a:t>
            </a:r>
            <a:r>
              <a:rPr lang="en-US" sz="1400" i="1" dirty="0"/>
              <a:t>unlikely</a:t>
            </a:r>
            <a:r>
              <a:rPr lang="en-US" sz="1400" dirty="0"/>
              <a:t>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have been obtained</a:t>
            </a:r>
            <a:r>
              <a:rPr lang="en-US" sz="1400" b="1" dirty="0"/>
              <a:t>.</a:t>
            </a:r>
            <a:endParaRPr lang="en-US" sz="1400" dirty="0"/>
          </a:p>
          <a:p>
            <a:r>
              <a:rPr lang="ru-RU" sz="1400" i="1" dirty="0" smtClean="0"/>
              <a:t>Вероятно</a:t>
            </a:r>
            <a:r>
              <a:rPr lang="ru-RU" sz="1400" dirty="0" smtClean="0"/>
              <a:t>, </a:t>
            </a:r>
            <a:r>
              <a:rPr lang="ru-RU" sz="1400" b="1" dirty="0">
                <a:solidFill>
                  <a:srgbClr val="384C00"/>
                </a:solidFill>
              </a:rPr>
              <a:t>что</a:t>
            </a:r>
            <a:r>
              <a:rPr lang="ru-RU" sz="1400" dirty="0"/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точные данные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не были получены</a:t>
            </a:r>
            <a:r>
              <a:rPr lang="ru-RU" sz="1400" dirty="0" smtClean="0"/>
              <a:t>.</a:t>
            </a:r>
            <a:endParaRPr lang="en-US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162977" y="1257862"/>
            <a:ext cx="25770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Сложное</a:t>
            </a:r>
            <a:r>
              <a:rPr lang="en-US" sz="1600" dirty="0"/>
              <a:t> </a:t>
            </a:r>
            <a:r>
              <a:rPr lang="ru-RU" sz="1600" dirty="0" smtClean="0"/>
              <a:t>подлежащее</a:t>
            </a:r>
            <a:r>
              <a:rPr lang="en-US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375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Перевод 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907704" y="1925991"/>
            <a:ext cx="5000684" cy="726281"/>
            <a:chOff x="2108697" y="2299737"/>
            <a:chExt cx="5737037" cy="1058603"/>
          </a:xfrm>
        </p:grpSpPr>
        <p:sp>
          <p:nvSpPr>
            <p:cNvPr id="8" name="Овал 7"/>
            <p:cNvSpPr/>
            <p:nvPr/>
          </p:nvSpPr>
          <p:spPr>
            <a:xfrm>
              <a:off x="4085018" y="2718404"/>
              <a:ext cx="1800200" cy="6298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Predicate</a:t>
              </a:r>
              <a:endParaRPr lang="ru-RU" sz="1400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108697" y="2718404"/>
              <a:ext cx="1656184" cy="6399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Subject</a:t>
              </a:r>
              <a:endParaRPr lang="ru-RU" sz="1400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189550" y="2728477"/>
              <a:ext cx="1656184" cy="62986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to Infinitive</a:t>
              </a:r>
              <a:endParaRPr lang="ru-RU" sz="1400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936789" y="2299737"/>
              <a:ext cx="3824037" cy="267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endCxn id="9" idx="0"/>
            </p:cNvCxnSpPr>
            <p:nvPr/>
          </p:nvCxnSpPr>
          <p:spPr>
            <a:xfrm>
              <a:off x="2936789" y="2299737"/>
              <a:ext cx="0" cy="418667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6760826" y="2341758"/>
              <a:ext cx="0" cy="37664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люс 13"/>
            <p:cNvSpPr/>
            <p:nvPr/>
          </p:nvSpPr>
          <p:spPr>
            <a:xfrm>
              <a:off x="3794427" y="2953571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люс 14"/>
            <p:cNvSpPr/>
            <p:nvPr/>
          </p:nvSpPr>
          <p:spPr>
            <a:xfrm>
              <a:off x="5912696" y="2926870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7" name="Прямая со стрелкой 16"/>
          <p:cNvCxnSpPr>
            <a:stCxn id="9" idx="2"/>
          </p:cNvCxnSpPr>
          <p:nvPr/>
        </p:nvCxnSpPr>
        <p:spPr>
          <a:xfrm flipH="1">
            <a:off x="1907704" y="2652272"/>
            <a:ext cx="721806" cy="56070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184524" y="2652272"/>
            <a:ext cx="259684" cy="56070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4"/>
          </p:cNvCxnSpPr>
          <p:nvPr/>
        </p:nvCxnSpPr>
        <p:spPr>
          <a:xfrm flipH="1">
            <a:off x="4296119" y="2645361"/>
            <a:ext cx="118816" cy="56502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15616" y="3210388"/>
            <a:ext cx="6624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Подлежащее</a:t>
            </a:r>
            <a:r>
              <a:rPr lang="ru-RU" sz="1600" dirty="0" smtClean="0"/>
              <a:t>,             </a:t>
            </a:r>
            <a:r>
              <a:rPr lang="ru-RU" sz="1600" i="1" dirty="0" smtClean="0"/>
              <a:t>вводное слово</a:t>
            </a:r>
            <a:r>
              <a:rPr lang="ru-RU" sz="1600" dirty="0" smtClean="0"/>
              <a:t>,                 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сказуемое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59633" y="4005064"/>
            <a:ext cx="6480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This substance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400" i="1" dirty="0" smtClean="0"/>
              <a:t>seems</a:t>
            </a:r>
            <a:r>
              <a:rPr lang="ru-RU" sz="1400" dirty="0" smtClean="0"/>
              <a:t>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possess</a:t>
            </a:r>
            <a:r>
              <a:rPr lang="en-US" sz="1400" dirty="0" smtClean="0"/>
              <a:t> </a:t>
            </a:r>
            <a:r>
              <a:rPr lang="en-US" sz="1400" dirty="0"/>
              <a:t>useful properties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Это вещество</a:t>
            </a:r>
            <a:r>
              <a:rPr lang="ru-RU" sz="1400" dirty="0" smtClean="0"/>
              <a:t>,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i="1" dirty="0" smtClean="0"/>
              <a:t>как кажется</a:t>
            </a:r>
            <a:r>
              <a:rPr lang="ru-RU" sz="1400" dirty="0" smtClean="0"/>
              <a:t>,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обладает </a:t>
            </a:r>
            <a:r>
              <a:rPr lang="ru-RU" sz="1400" dirty="0" smtClean="0"/>
              <a:t>полезными свойствами.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experiment</a:t>
            </a:r>
            <a:r>
              <a:rPr lang="en-US" sz="1400" dirty="0"/>
              <a:t> </a:t>
            </a:r>
            <a:r>
              <a:rPr lang="en-US" sz="1400" dirty="0" smtClean="0"/>
              <a:t>is reported</a:t>
            </a:r>
            <a:r>
              <a:rPr lang="ru-RU" sz="1400" dirty="0" smtClean="0"/>
              <a:t>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be continued</a:t>
            </a:r>
            <a:r>
              <a:rPr lang="en-US" sz="1400" dirty="0"/>
              <a:t>.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Эксперимент</a:t>
            </a:r>
            <a:r>
              <a:rPr lang="ru-RU" sz="1400" i="1" dirty="0" smtClean="0"/>
              <a:t>,</a:t>
            </a:r>
            <a:r>
              <a:rPr lang="ru-RU" sz="1400" b="1" dirty="0" smtClean="0"/>
              <a:t> </a:t>
            </a:r>
            <a:r>
              <a:rPr lang="ru-RU" sz="1400" i="1" dirty="0" smtClean="0"/>
              <a:t>как сообщается</a:t>
            </a:r>
            <a:r>
              <a:rPr lang="ru-RU" sz="1400" dirty="0" smtClean="0"/>
              <a:t>,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продолжается</a:t>
            </a:r>
            <a:r>
              <a:rPr lang="ru-RU" sz="1400" dirty="0" smtClean="0"/>
              <a:t>.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Exact data </a:t>
            </a:r>
            <a:r>
              <a:rPr lang="en-US" sz="1400" i="1" dirty="0"/>
              <a:t>are unlikely</a:t>
            </a:r>
            <a:r>
              <a:rPr lang="en-US" sz="1400" dirty="0"/>
              <a:t>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 have been obtained</a:t>
            </a:r>
            <a:r>
              <a:rPr lang="en-US" sz="1400" b="1" dirty="0"/>
              <a:t>.</a:t>
            </a:r>
            <a:endParaRPr lang="en-US" sz="1400" dirty="0"/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Точные данные</a:t>
            </a:r>
            <a:r>
              <a:rPr lang="ru-RU" sz="1400" dirty="0" smtClean="0"/>
              <a:t>, </a:t>
            </a:r>
            <a:r>
              <a:rPr lang="ru-RU" sz="1400" i="1" dirty="0" smtClean="0"/>
              <a:t>вероятно</a:t>
            </a:r>
            <a:r>
              <a:rPr lang="ru-RU" sz="1400" dirty="0" smtClean="0"/>
              <a:t>,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не были получены</a:t>
            </a:r>
            <a:r>
              <a:rPr lang="ru-RU" sz="1400" dirty="0"/>
              <a:t>.</a:t>
            </a:r>
            <a:endParaRPr lang="en-US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07588" y="1587437"/>
            <a:ext cx="25770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Сложное</a:t>
            </a:r>
            <a:r>
              <a:rPr lang="en-US" sz="1600" dirty="0"/>
              <a:t> </a:t>
            </a:r>
            <a:r>
              <a:rPr lang="ru-RU" sz="1600" dirty="0" smtClean="0"/>
              <a:t>подлежащее</a:t>
            </a:r>
            <a:r>
              <a:rPr lang="en-US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877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Complex Subject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407</Words>
  <Application>Microsoft Office PowerPoint</Application>
  <PresentationFormat>Экран (4:3)</PresentationFormat>
  <Paragraphs>96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Complex Subject</vt:lpstr>
      <vt:lpstr>Субъектный инфинитивный оборот (Complex Subject)</vt:lpstr>
      <vt:lpstr>Схема предложения</vt:lpstr>
      <vt:lpstr>Сказуемое выражено:</vt:lpstr>
      <vt:lpstr>Сказуемое выражено:</vt:lpstr>
      <vt:lpstr>Сказуемое выражено:</vt:lpstr>
      <vt:lpstr>Перевод </vt:lpstr>
      <vt:lpstr>Перевод 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Subject1</dc:title>
  <dc:creator>Admin</dc:creator>
  <cp:lastModifiedBy>Asus</cp:lastModifiedBy>
  <cp:revision>119</cp:revision>
  <dcterms:created xsi:type="dcterms:W3CDTF">2015-10-25T20:58:05Z</dcterms:created>
  <dcterms:modified xsi:type="dcterms:W3CDTF">2017-02-23T21:34:30Z</dcterms:modified>
</cp:coreProperties>
</file>