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59" r:id="rId4"/>
    <p:sldId id="293" r:id="rId5"/>
    <p:sldId id="260" r:id="rId6"/>
    <p:sldId id="261" r:id="rId7"/>
    <p:sldId id="262" r:id="rId8"/>
    <p:sldId id="263" r:id="rId9"/>
    <p:sldId id="264" r:id="rId10"/>
    <p:sldId id="266" r:id="rId11"/>
    <p:sldId id="298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041"/>
    <a:srgbClr val="CE1720"/>
    <a:srgbClr val="007C3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39276" y="2316098"/>
            <a:ext cx="3102610" cy="3102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5516" y="922274"/>
            <a:ext cx="10288905" cy="306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1" i="1">
                <a:solidFill>
                  <a:srgbClr val="0066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7310" y="3931030"/>
            <a:ext cx="6978015" cy="162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1" i="1">
                <a:solidFill>
                  <a:srgbClr val="0066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1">
                <a:solidFill>
                  <a:srgbClr val="0066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1115" y="1104836"/>
            <a:ext cx="378587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8701" y="2031428"/>
            <a:ext cx="10137775" cy="409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1">
                <a:solidFill>
                  <a:srgbClr val="0066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6400"/>
            <a:ext cx="7772400" cy="2769989"/>
          </a:xfrm>
        </p:spPr>
        <p:txBody>
          <a:bodyPr/>
          <a:lstStyle/>
          <a:p>
            <a:pPr algn="ctr"/>
            <a:r>
              <a:rPr lang="ru-RU" sz="6000" i="0" dirty="0" smtClean="0">
                <a:solidFill>
                  <a:schemeClr val="tx2"/>
                </a:solidFill>
              </a:rPr>
              <a:t>15 марта – </a:t>
            </a:r>
            <a:br>
              <a:rPr lang="ru-RU" sz="6000" i="0" dirty="0" smtClean="0">
                <a:solidFill>
                  <a:schemeClr val="tx2"/>
                </a:solidFill>
              </a:rPr>
            </a:br>
            <a:r>
              <a:rPr lang="ru-RU" sz="6000" i="0" dirty="0" smtClean="0">
                <a:solidFill>
                  <a:schemeClr val="tx2"/>
                </a:solidFill>
              </a:rPr>
              <a:t>День Конституции Республики Беларусь</a:t>
            </a:r>
            <a:endParaRPr lang="ru-RU" sz="6000" i="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8229600" y="5791200"/>
            <a:ext cx="3805881" cy="923330"/>
          </a:xfrm>
        </p:spPr>
        <p:txBody>
          <a:bodyPr/>
          <a:lstStyle/>
          <a:p>
            <a:pPr algn="l"/>
            <a:r>
              <a:rPr lang="ru-RU" sz="2000" b="0" i="0" dirty="0" smtClean="0">
                <a:solidFill>
                  <a:srgbClr val="FF0000"/>
                </a:solidFill>
              </a:rPr>
              <a:t>Подготовил:</a:t>
            </a:r>
          </a:p>
          <a:p>
            <a:pPr algn="l"/>
            <a:r>
              <a:rPr lang="ru-RU" sz="2000" i="0" dirty="0" smtClean="0">
                <a:solidFill>
                  <a:srgbClr val="FFC000"/>
                </a:solidFill>
              </a:rPr>
              <a:t>Макаренко Кирилл Васильевич </a:t>
            </a:r>
          </a:p>
          <a:p>
            <a:pPr algn="l"/>
            <a:r>
              <a:rPr lang="ru-RU" sz="2000" i="0" dirty="0" smtClean="0">
                <a:solidFill>
                  <a:srgbClr val="FFC000"/>
                </a:solidFill>
              </a:rPr>
              <a:t>студент гр</a:t>
            </a:r>
            <a:r>
              <a:rPr lang="ru-RU" sz="2000" i="0" dirty="0">
                <a:solidFill>
                  <a:srgbClr val="FFC000"/>
                </a:solidFill>
              </a:rPr>
              <a:t>. 961402</a:t>
            </a:r>
          </a:p>
        </p:txBody>
      </p:sp>
    </p:spTree>
    <p:extLst>
      <p:ext uri="{BB962C8B-B14F-4D97-AF65-F5344CB8AC3E}">
        <p14:creationId xmlns:p14="http://schemas.microsoft.com/office/powerpoint/2010/main" val="10240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04303" y="1096136"/>
            <a:ext cx="4129912" cy="501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19792" y="463830"/>
            <a:ext cx="5352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chemeClr val="bg1"/>
                </a:solidFill>
              </a:rPr>
              <a:t>Структура</a:t>
            </a:r>
            <a:r>
              <a:rPr sz="3600" spc="-90" dirty="0">
                <a:solidFill>
                  <a:schemeClr val="bg1"/>
                </a:solidFill>
              </a:rPr>
              <a:t> </a:t>
            </a:r>
            <a:r>
              <a:rPr sz="3600" spc="-25" dirty="0">
                <a:solidFill>
                  <a:schemeClr val="bg1"/>
                </a:solidFill>
              </a:rPr>
              <a:t>Конституции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2337838"/>
            <a:ext cx="7814309" cy="21698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lang="ru-RU" sz="2800" b="1" i="1" spc="-15" dirty="0">
                <a:solidFill>
                  <a:srgbClr val="006600"/>
                </a:solidFill>
                <a:latin typeface="Times New Roman"/>
                <a:cs typeface="Times New Roman"/>
              </a:rPr>
              <a:t>Конституция Республики Беларусь состоит из</a:t>
            </a:r>
            <a:r>
              <a:rPr sz="2800" b="1" i="1" dirty="0">
                <a:solidFill>
                  <a:srgbClr val="006600"/>
                </a:solidFill>
                <a:latin typeface="Times New Roman"/>
                <a:cs typeface="Times New Roman"/>
              </a:rPr>
              <a:t>:</a:t>
            </a:r>
            <a:endParaRPr sz="40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п</a:t>
            </a:r>
            <a:r>
              <a:rPr sz="28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lang="ru-RU" sz="2800" b="1" i="1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еа</a:t>
            </a:r>
            <a:r>
              <a:rPr sz="2800" b="1" i="1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мбулы</a:t>
            </a:r>
            <a:endParaRPr lang="ru-RU" sz="2800" b="1" i="1" spc="-2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b="1" i="1" dirty="0">
                <a:solidFill>
                  <a:schemeClr val="bg1"/>
                </a:solidFill>
                <a:latin typeface="Times New Roman"/>
                <a:cs typeface="Times New Roman"/>
              </a:rPr>
              <a:t>9 </a:t>
            </a:r>
            <a:r>
              <a:rPr lang="ru-RU" sz="28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разделов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b="1" i="1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r>
              <a:rPr lang="ru-RU" sz="2800" b="1" i="1" dirty="0">
                <a:solidFill>
                  <a:schemeClr val="bg1"/>
                </a:solidFill>
                <a:latin typeface="Times New Roman"/>
                <a:cs typeface="Times New Roman"/>
              </a:rPr>
              <a:t> глав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146</a:t>
            </a:r>
            <a:r>
              <a:rPr lang="ru-RU" sz="28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статей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6D9A2707-2AD6-42E6-9A66-813089324002}"/>
              </a:ext>
            </a:extLst>
          </p:cNvPr>
          <p:cNvSpPr/>
          <p:nvPr/>
        </p:nvSpPr>
        <p:spPr>
          <a:xfrm>
            <a:off x="1698498" y="1086625"/>
            <a:ext cx="1578102" cy="1199375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89881" l="8145" r="91403">
                          <a14:foregroundMark x1="91403" y1="64286" x2="91403" y2="64286"/>
                          <a14:foregroundMark x1="8145" y1="70833" x2="8145" y2="708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2057400"/>
            <a:ext cx="7504684" cy="3539430"/>
          </a:xfrm>
        </p:spPr>
        <p:txBody>
          <a:bodyPr/>
          <a:lstStyle/>
          <a:p>
            <a:pPr algn="ctr"/>
            <a:r>
              <a:rPr lang="ru-RU" sz="11500" i="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1150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6726" y="1134364"/>
            <a:ext cx="4076446" cy="4950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2976" y="1069657"/>
            <a:ext cx="10391775" cy="438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1520">
              <a:lnSpc>
                <a:spcPts val="8550"/>
              </a:lnSpc>
              <a:spcBef>
                <a:spcPts val="100"/>
              </a:spcBef>
            </a:pPr>
            <a:r>
              <a:rPr sz="7500" b="1" i="1" spc="-45" dirty="0">
                <a:solidFill>
                  <a:srgbClr val="006600"/>
                </a:solidFill>
                <a:latin typeface="Times New Roman"/>
                <a:cs typeface="Times New Roman"/>
              </a:rPr>
              <a:t>Конституция</a:t>
            </a:r>
            <a:endParaRPr sz="7500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675640">
              <a:lnSpc>
                <a:spcPts val="8105"/>
              </a:lnSpc>
            </a:pPr>
            <a:r>
              <a:rPr sz="7500" b="1" i="1" spc="-60" dirty="0">
                <a:solidFill>
                  <a:srgbClr val="006600"/>
                </a:solidFill>
                <a:latin typeface="Times New Roman"/>
                <a:cs typeface="Times New Roman"/>
              </a:rPr>
              <a:t>Республики </a:t>
            </a:r>
            <a:r>
              <a:rPr sz="7500" b="1" i="1" spc="-35" dirty="0">
                <a:solidFill>
                  <a:srgbClr val="006600"/>
                </a:solidFill>
                <a:latin typeface="Times New Roman"/>
                <a:cs typeface="Times New Roman"/>
              </a:rPr>
              <a:t>Беларусь</a:t>
            </a:r>
            <a:r>
              <a:rPr sz="7500" b="1" i="1" spc="-3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7500" b="1" i="1" dirty="0">
                <a:solidFill>
                  <a:srgbClr val="006600"/>
                </a:solidFill>
                <a:latin typeface="Times New Roman"/>
                <a:cs typeface="Times New Roman"/>
              </a:rPr>
              <a:t>–</a:t>
            </a:r>
            <a:endParaRPr sz="7500" dirty="0">
              <a:latin typeface="Times New Roman"/>
              <a:cs typeface="Times New Roman"/>
            </a:endParaRPr>
          </a:p>
          <a:p>
            <a:pPr marL="1595120">
              <a:lnSpc>
                <a:spcPts val="8550"/>
              </a:lnSpc>
            </a:pPr>
            <a:r>
              <a:rPr sz="75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Основной</a:t>
            </a:r>
            <a:r>
              <a:rPr sz="7500" b="1" i="1" spc="-3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7500" b="1" i="1" spc="-55" dirty="0">
                <a:solidFill>
                  <a:srgbClr val="006600"/>
                </a:solidFill>
                <a:latin typeface="Times New Roman"/>
                <a:cs typeface="Times New Roman"/>
              </a:rPr>
              <a:t>Закон</a:t>
            </a:r>
            <a:endParaRPr sz="7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0" b="1" i="1" spc="-25" dirty="0">
                <a:solidFill>
                  <a:srgbClr val="CE1720"/>
                </a:solidFill>
                <a:latin typeface="Times New Roman"/>
                <a:cs typeface="Times New Roman"/>
              </a:rPr>
              <a:t>общества </a:t>
            </a:r>
            <a:r>
              <a:rPr sz="7500" b="1" i="1" dirty="0">
                <a:solidFill>
                  <a:srgbClr val="CE1720"/>
                </a:solidFill>
                <a:latin typeface="Times New Roman"/>
                <a:cs typeface="Times New Roman"/>
              </a:rPr>
              <a:t>и</a:t>
            </a:r>
            <a:r>
              <a:rPr sz="7500" b="1" i="1" spc="15" dirty="0">
                <a:solidFill>
                  <a:srgbClr val="CE1720"/>
                </a:solidFill>
                <a:latin typeface="Times New Roman"/>
                <a:cs typeface="Times New Roman"/>
              </a:rPr>
              <a:t> </a:t>
            </a:r>
            <a:r>
              <a:rPr sz="7500" b="1" i="1" spc="-20" dirty="0">
                <a:solidFill>
                  <a:srgbClr val="CE1720"/>
                </a:solidFill>
                <a:latin typeface="Times New Roman"/>
                <a:cs typeface="Times New Roman"/>
              </a:rPr>
              <a:t>государства</a:t>
            </a:r>
            <a:endParaRPr sz="7500" dirty="0">
              <a:solidFill>
                <a:srgbClr val="CE172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8498" y="1086625"/>
            <a:ext cx="1578102" cy="1199375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89881" l="8145" r="91403">
                          <a14:foregroundMark x1="91403" y1="64286" x2="91403" y2="64286"/>
                          <a14:foregroundMark x1="8145" y1="70833" x2="8145" y2="708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352A00-B37A-463A-9624-6A9C42B9A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9"/>
          <a:stretch/>
        </p:blipFill>
        <p:spPr>
          <a:xfrm>
            <a:off x="7772400" y="1175950"/>
            <a:ext cx="4233333" cy="514864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7A65055D-0D9E-44BE-A4FF-32C29B4A86A5}"/>
              </a:ext>
            </a:extLst>
          </p:cNvPr>
          <p:cNvSpPr txBox="1"/>
          <p:nvPr/>
        </p:nvSpPr>
        <p:spPr>
          <a:xfrm>
            <a:off x="1676400" y="4876800"/>
            <a:ext cx="5867400" cy="10465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914400" algn="just">
              <a:lnSpc>
                <a:spcPct val="90100"/>
              </a:lnSpc>
              <a:spcBef>
                <a:spcPts val="385"/>
              </a:spcBef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Принятие конституции США в </a:t>
            </a:r>
            <a:r>
              <a:rPr lang="ru-RU" sz="2400" b="1" i="1" dirty="0">
                <a:solidFill>
                  <a:srgbClr val="CE1720"/>
                </a:solidFill>
                <a:latin typeface="Times New Roman"/>
                <a:cs typeface="Times New Roman"/>
              </a:rPr>
              <a:t>1787 году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 Филадельфии Национальным  конвентом.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Картинки по запросу &quot;Конституция США, принятая в 1787 году&quot;">
            <a:extLst>
              <a:ext uri="{FF2B5EF4-FFF2-40B4-BE49-F238E27FC236}">
                <a16:creationId xmlns:a16="http://schemas.microsoft.com/office/drawing/2014/main" xmlns="" id="{9BAF9B0F-3276-42B1-B49C-E77AB335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79" y="1219200"/>
            <a:ext cx="5791200" cy="354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6B069A3E-84EE-44E1-AE2E-163E5E5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404" y="523678"/>
            <a:ext cx="6624479" cy="55399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Первая конституция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&quot;конституция речи посполитой&quot;">
            <a:extLst>
              <a:ext uri="{FF2B5EF4-FFF2-40B4-BE49-F238E27FC236}">
                <a16:creationId xmlns:a16="http://schemas.microsoft.com/office/drawing/2014/main" xmlns="" id="{B80843DA-76CE-46FE-BCAE-31A1502E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62" y="1600200"/>
            <a:ext cx="2095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7A65055D-0D9E-44BE-A4FF-32C29B4A86A5}"/>
              </a:ext>
            </a:extLst>
          </p:cNvPr>
          <p:cNvSpPr txBox="1"/>
          <p:nvPr/>
        </p:nvSpPr>
        <p:spPr>
          <a:xfrm>
            <a:off x="1700044" y="5099882"/>
            <a:ext cx="7478718" cy="76751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8890" indent="914400" algn="ctr">
              <a:lnSpc>
                <a:spcPts val="2600"/>
              </a:lnSpc>
              <a:spcBef>
                <a:spcPts val="420"/>
              </a:spcBef>
              <a:tabLst>
                <a:tab pos="1450340" algn="l"/>
                <a:tab pos="2720340" algn="l"/>
                <a:tab pos="4224655" algn="l"/>
                <a:tab pos="6790690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Принятие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Конституции </a:t>
            </a:r>
            <a:r>
              <a:rPr lang="ru-RU" sz="2400" b="1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Речи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Посполитой</a:t>
            </a:r>
          </a:p>
          <a:p>
            <a:pPr marL="12700" marR="8890" indent="914400" algn="ctr">
              <a:lnSpc>
                <a:spcPts val="2600"/>
              </a:lnSpc>
              <a:spcBef>
                <a:spcPts val="420"/>
              </a:spcBef>
              <a:tabLst>
                <a:tab pos="1450340" algn="l"/>
                <a:tab pos="2720340" algn="l"/>
                <a:tab pos="4224655" algn="l"/>
                <a:tab pos="6790690" algn="l"/>
              </a:tabLst>
            </a:pPr>
            <a:r>
              <a:rPr lang="ru-RU" sz="2400" b="1" i="1" spc="-10" dirty="0">
                <a:solidFill>
                  <a:srgbClr val="CE1720"/>
                </a:solidFill>
                <a:latin typeface="Times New Roman"/>
                <a:cs typeface="Times New Roman"/>
              </a:rPr>
              <a:t>3 мая в </a:t>
            </a:r>
            <a:r>
              <a:rPr lang="ru-RU" sz="2400" b="1" i="1" dirty="0">
                <a:solidFill>
                  <a:srgbClr val="CE1720"/>
                </a:solidFill>
                <a:latin typeface="Times New Roman"/>
                <a:cs typeface="Times New Roman"/>
              </a:rPr>
              <a:t>1791</a:t>
            </a:r>
            <a:r>
              <a:rPr lang="ru-RU" sz="2400" b="1" i="1" spc="-55" dirty="0">
                <a:solidFill>
                  <a:srgbClr val="CE172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0" dirty="0">
                <a:solidFill>
                  <a:srgbClr val="CE1720"/>
                </a:solidFill>
                <a:latin typeface="Times New Roman"/>
                <a:cs typeface="Times New Roman"/>
              </a:rPr>
              <a:t>году.</a:t>
            </a:r>
            <a:endParaRPr lang="ru-RU" sz="2400" dirty="0">
              <a:solidFill>
                <a:srgbClr val="CE1720"/>
              </a:solidFill>
              <a:latin typeface="Times New Roman"/>
              <a:cs typeface="Times New Roman"/>
            </a:endParaRPr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xmlns="" id="{6B069A3E-84EE-44E1-AE2E-163E5E508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404" y="523678"/>
            <a:ext cx="6624479" cy="55399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Первая конституция</a:t>
            </a:r>
          </a:p>
        </p:txBody>
      </p:sp>
      <p:pic>
        <p:nvPicPr>
          <p:cNvPr id="2050" name="Picture 2" descr="Картинки по запросу &quot;конституция речи посполитой&quot;">
            <a:extLst>
              <a:ext uri="{FF2B5EF4-FFF2-40B4-BE49-F238E27FC236}">
                <a16:creationId xmlns:a16="http://schemas.microsoft.com/office/drawing/2014/main" xmlns="" id="{8743D913-CF9F-4A8F-B6D3-675C7A90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89" y="1600200"/>
            <a:ext cx="2912022" cy="44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конституция речи посполитой&quot;">
            <a:extLst>
              <a:ext uri="{FF2B5EF4-FFF2-40B4-BE49-F238E27FC236}">
                <a16:creationId xmlns:a16="http://schemas.microsoft.com/office/drawing/2014/main" xmlns="" id="{7E236CFE-08AF-40AB-82B0-8DC1E53C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8312"/>
            <a:ext cx="59215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200" y="1717459"/>
            <a:ext cx="7543800" cy="41734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03300">
              <a:lnSpc>
                <a:spcPts val="2740"/>
              </a:lnSpc>
              <a:spcBef>
                <a:spcPts val="720"/>
              </a:spcBef>
              <a:tabLst>
                <a:tab pos="2128520" algn="l"/>
                <a:tab pos="4206875" algn="l"/>
                <a:tab pos="5037455" algn="l"/>
                <a:tab pos="6403975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Первая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400" b="1" i="1" spc="-110" dirty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онс</a:t>
            </a:r>
            <a:r>
              <a:rPr sz="2400" b="1" i="1" spc="20" dirty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400" b="1" i="1" spc="-70" dirty="0">
                <a:solidFill>
                  <a:schemeClr val="bg1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уция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007C30"/>
                </a:solidFill>
                <a:latin typeface="Times New Roman"/>
                <a:cs typeface="Times New Roman"/>
              </a:rPr>
              <a:t>был</a:t>
            </a:r>
            <a:r>
              <a:rPr sz="2400" b="1" i="1" dirty="0">
                <a:solidFill>
                  <a:srgbClr val="007C30"/>
                </a:solidFill>
                <a:latin typeface="Times New Roman"/>
                <a:cs typeface="Times New Roman"/>
              </a:rPr>
              <a:t>а	</a:t>
            </a:r>
            <a:r>
              <a:rPr sz="2400" b="1" i="1" spc="-5" dirty="0">
                <a:solidFill>
                  <a:srgbClr val="007C30"/>
                </a:solidFill>
                <a:latin typeface="Times New Roman"/>
                <a:cs typeface="Times New Roman"/>
              </a:rPr>
              <a:t>пр</a:t>
            </a:r>
            <a:r>
              <a:rPr sz="2400" b="1" i="1" spc="5" dirty="0">
                <a:solidFill>
                  <a:srgbClr val="007C30"/>
                </a:solidFill>
                <a:latin typeface="Times New Roman"/>
                <a:cs typeface="Times New Roman"/>
              </a:rPr>
              <a:t>и</a:t>
            </a:r>
            <a:r>
              <a:rPr sz="2400" b="1" i="1" dirty="0">
                <a:solidFill>
                  <a:srgbClr val="007C30"/>
                </a:solidFill>
                <a:latin typeface="Times New Roman"/>
                <a:cs typeface="Times New Roman"/>
              </a:rPr>
              <a:t>н</a:t>
            </a:r>
            <a:r>
              <a:rPr sz="2400" b="1" i="1" spc="-20" dirty="0">
                <a:solidFill>
                  <a:srgbClr val="007C30"/>
                </a:solidFill>
                <a:latin typeface="Times New Roman"/>
                <a:cs typeface="Times New Roman"/>
              </a:rPr>
              <a:t>я</a:t>
            </a:r>
            <a:r>
              <a:rPr sz="2400" b="1" i="1" spc="10" dirty="0">
                <a:solidFill>
                  <a:srgbClr val="007C30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007C30"/>
                </a:solidFill>
                <a:latin typeface="Times New Roman"/>
                <a:cs typeface="Times New Roman"/>
              </a:rPr>
              <a:t>а	П</a:t>
            </a:r>
            <a:r>
              <a:rPr sz="2400" b="1" i="1" spc="-15" dirty="0">
                <a:solidFill>
                  <a:srgbClr val="007C30"/>
                </a:solidFill>
                <a:latin typeface="Times New Roman"/>
                <a:cs typeface="Times New Roman"/>
              </a:rPr>
              <a:t>е</a:t>
            </a:r>
            <a:r>
              <a:rPr sz="2400" b="1" i="1" dirty="0">
                <a:solidFill>
                  <a:srgbClr val="007C30"/>
                </a:solidFill>
                <a:latin typeface="Times New Roman"/>
                <a:cs typeface="Times New Roman"/>
              </a:rPr>
              <a:t>рвым</a:t>
            </a:r>
            <a:endParaRPr sz="2400" dirty="0">
              <a:solidFill>
                <a:srgbClr val="007C3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sz="2400" b="1" i="1" spc="-20" dirty="0">
                <a:solidFill>
                  <a:srgbClr val="007C30"/>
                </a:solidFill>
                <a:latin typeface="Times New Roman"/>
                <a:cs typeface="Times New Roman"/>
              </a:rPr>
              <a:t>Всебелорусским </a:t>
            </a:r>
            <a:r>
              <a:rPr sz="2400" b="1" i="1" spc="-35" dirty="0">
                <a:solidFill>
                  <a:srgbClr val="007C30"/>
                </a:solidFill>
                <a:latin typeface="Times New Roman"/>
                <a:cs typeface="Times New Roman"/>
              </a:rPr>
              <a:t>съездом</a:t>
            </a:r>
            <a:r>
              <a:rPr sz="2400" b="1" i="1" spc="70" dirty="0">
                <a:solidFill>
                  <a:srgbClr val="007C3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7C30"/>
                </a:solidFill>
                <a:latin typeface="Times New Roman"/>
                <a:cs typeface="Times New Roman"/>
              </a:rPr>
              <a:t>Советов</a:t>
            </a:r>
            <a:endParaRPr sz="2400" dirty="0">
              <a:solidFill>
                <a:srgbClr val="007C30"/>
              </a:solidFill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  <a:spcBef>
                <a:spcPts val="70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3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февраля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1919</a:t>
            </a:r>
            <a:r>
              <a:rPr lang="ru-RU" sz="2400" b="1" i="1" spc="-50" dirty="0">
                <a:solidFill>
                  <a:schemeClr val="bg1"/>
                </a:solidFill>
                <a:latin typeface="Times New Roman"/>
                <a:cs typeface="Times New Roman"/>
              </a:rPr>
              <a:t> года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ru-RU" sz="2400" b="1" i="1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90000"/>
              </a:lnSpc>
              <a:spcBef>
                <a:spcPts val="1010"/>
              </a:spcBef>
            </a:pPr>
            <a:endParaRPr lang="ru-RU" sz="2400" b="1" i="1" spc="-5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90000"/>
              </a:lnSpc>
              <a:spcBef>
                <a:spcPts val="1010"/>
              </a:spcBef>
            </a:pPr>
            <a:endParaRPr lang="ru-RU" sz="2400" b="1" i="1" spc="-5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90000"/>
              </a:lnSpc>
              <a:spcBef>
                <a:spcPts val="1010"/>
              </a:spcBef>
            </a:pPr>
            <a:endParaRPr lang="ru-RU" sz="2400" b="1" i="1" spc="-5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90000"/>
              </a:lnSpc>
              <a:spcBef>
                <a:spcPts val="1010"/>
              </a:spcBef>
            </a:pPr>
            <a:endParaRPr lang="ru-RU" sz="2400" b="1" i="1" spc="-5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90000"/>
              </a:lnSpc>
              <a:spcBef>
                <a:spcPts val="1010"/>
              </a:spcBef>
            </a:pP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Из </a:t>
            </a:r>
            <a:r>
              <a:rPr lang="ru-RU" sz="2400" b="1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всех </a:t>
            </a:r>
            <a:r>
              <a:rPr lang="ru-RU"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советских 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конституций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она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была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наибольшей</a:t>
            </a:r>
            <a:r>
              <a:rPr lang="ru-RU" sz="2400" b="1" i="1" spc="5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степени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политизированной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и лишала 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отдельных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лиц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группы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лиц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ряда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прав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 свобод.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05254" y="1717458"/>
            <a:ext cx="2863810" cy="4302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5AFD38C6-E63F-442F-A932-42EC9E3AFEC5}"/>
              </a:ext>
            </a:extLst>
          </p:cNvPr>
          <p:cNvSpPr txBox="1">
            <a:spLocks/>
          </p:cNvSpPr>
          <p:nvPr/>
        </p:nvSpPr>
        <p:spPr>
          <a:xfrm>
            <a:off x="2293473" y="457200"/>
            <a:ext cx="7605054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1594663"/>
            <a:ext cx="708660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44600" algn="l"/>
                <a:tab pos="3337560" algn="l"/>
                <a:tab pos="4298315" algn="l"/>
                <a:tab pos="5149215" algn="l"/>
              </a:tabLst>
            </a:pPr>
            <a:r>
              <a:rPr lang="ru-RU" sz="2400" b="1" i="1" spc="15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i="1" spc="15" dirty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ru-RU" sz="2400" b="1" i="1" spc="15" dirty="0" err="1">
                <a:solidFill>
                  <a:schemeClr val="bg1"/>
                </a:solidFill>
                <a:latin typeface="Times New Roman"/>
                <a:cs typeface="Times New Roman"/>
              </a:rPr>
              <a:t>торая</a:t>
            </a:r>
            <a:r>
              <a:rPr lang="ru-RU" sz="2400" b="1" i="1" spc="15" dirty="0">
                <a:solidFill>
                  <a:schemeClr val="bg1"/>
                </a:solidFill>
                <a:latin typeface="Times New Roman"/>
                <a:cs typeface="Times New Roman"/>
              </a:rPr>
              <a:t> Конституция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БСС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Р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была принята </a:t>
            </a:r>
            <a:r>
              <a:rPr lang="ru-RU" sz="2400" b="1" i="1" spc="-25" dirty="0">
                <a:solidFill>
                  <a:srgbClr val="006600"/>
                </a:solidFill>
                <a:latin typeface="Times New Roman"/>
                <a:cs typeface="Times New Roman"/>
              </a:rPr>
              <a:t>V</a:t>
            </a:r>
            <a:r>
              <a:rPr lang="ru-RU" sz="2400" b="1" i="1" spc="5" dirty="0">
                <a:solidFill>
                  <a:srgbClr val="006600"/>
                </a:solidFill>
                <a:latin typeface="Times New Roman"/>
                <a:cs typeface="Times New Roman"/>
              </a:rPr>
              <a:t>ІІ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І В</a:t>
            </a:r>
            <a:r>
              <a:rPr lang="ru-RU" sz="2400" b="1" i="1" spc="-30" dirty="0">
                <a:solidFill>
                  <a:srgbClr val="006600"/>
                </a:solidFill>
                <a:latin typeface="Times New Roman"/>
                <a:cs typeface="Times New Roman"/>
              </a:rPr>
              <a:t>с</a:t>
            </a:r>
            <a:r>
              <a:rPr lang="ru-RU" sz="2400" b="1" i="1" spc="-50" dirty="0">
                <a:solidFill>
                  <a:srgbClr val="006600"/>
                </a:solidFill>
                <a:latin typeface="Times New Roman"/>
                <a:cs typeface="Times New Roman"/>
              </a:rPr>
              <a:t>е</a:t>
            </a: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б</a:t>
            </a:r>
            <a:r>
              <a:rPr lang="ru-RU" sz="2400" b="1" i="1" spc="-65" dirty="0">
                <a:solidFill>
                  <a:srgbClr val="006600"/>
                </a:solidFill>
                <a:latin typeface="Times New Roman"/>
                <a:cs typeface="Times New Roman"/>
              </a:rPr>
              <a:t>е</a:t>
            </a:r>
            <a:r>
              <a:rPr lang="ru-RU" sz="2400" b="1" i="1" spc="5" dirty="0">
                <a:solidFill>
                  <a:srgbClr val="006600"/>
                </a:solidFill>
                <a:latin typeface="Times New Roman"/>
                <a:cs typeface="Times New Roman"/>
              </a:rPr>
              <a:t>л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о</a:t>
            </a:r>
            <a:r>
              <a:rPr lang="ru-RU" sz="2400" b="1" i="1" spc="-45" dirty="0">
                <a:solidFill>
                  <a:srgbClr val="006600"/>
                </a:solidFill>
                <a:latin typeface="Times New Roman"/>
                <a:cs typeface="Times New Roman"/>
              </a:rPr>
              <a:t>р</a:t>
            </a:r>
            <a:r>
              <a:rPr lang="ru-RU" sz="2400" b="1" i="1" spc="10" dirty="0">
                <a:solidFill>
                  <a:srgbClr val="006600"/>
                </a:solidFill>
                <a:latin typeface="Times New Roman"/>
                <a:cs typeface="Times New Roman"/>
              </a:rPr>
              <a:t>у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с</a:t>
            </a:r>
            <a:r>
              <a:rPr lang="ru-RU" sz="2400" b="1" i="1" spc="5" dirty="0">
                <a:solidFill>
                  <a:srgbClr val="006600"/>
                </a:solidFill>
                <a:latin typeface="Times New Roman"/>
                <a:cs typeface="Times New Roman"/>
              </a:rPr>
              <a:t>с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к</a:t>
            </a:r>
            <a:r>
              <a:rPr lang="ru-RU" sz="2400" b="1" i="1" spc="5" dirty="0">
                <a:solidFill>
                  <a:srgbClr val="006600"/>
                </a:solidFill>
                <a:latin typeface="Times New Roman"/>
                <a:cs typeface="Times New Roman"/>
              </a:rPr>
              <a:t>и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м </a:t>
            </a:r>
            <a:r>
              <a:rPr lang="ru-RU" sz="2400" b="1" i="1" spc="-50" dirty="0">
                <a:solidFill>
                  <a:srgbClr val="006600"/>
                </a:solidFill>
                <a:latin typeface="Times New Roman"/>
                <a:cs typeface="Times New Roman"/>
              </a:rPr>
              <a:t>с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ъ</a:t>
            </a:r>
            <a:r>
              <a:rPr lang="ru-RU" sz="2400" b="1" i="1" spc="-35" dirty="0">
                <a:solidFill>
                  <a:srgbClr val="006600"/>
                </a:solidFill>
                <a:latin typeface="Times New Roman"/>
                <a:cs typeface="Times New Roman"/>
              </a:rPr>
              <a:t>е</a:t>
            </a:r>
            <a:r>
              <a:rPr lang="ru-RU" sz="2400" b="1" i="1" spc="-40" dirty="0">
                <a:solidFill>
                  <a:srgbClr val="006600"/>
                </a:solidFill>
                <a:latin typeface="Times New Roman"/>
                <a:cs typeface="Times New Roman"/>
              </a:rPr>
              <a:t>з</a:t>
            </a:r>
            <a:r>
              <a:rPr lang="ru-RU" sz="2400" b="1" i="1" spc="5" dirty="0">
                <a:solidFill>
                  <a:srgbClr val="006600"/>
                </a:solidFill>
                <a:latin typeface="Times New Roman"/>
                <a:cs typeface="Times New Roman"/>
              </a:rPr>
              <a:t>д</a:t>
            </a:r>
            <a:r>
              <a:rPr lang="ru-RU" sz="2400" b="1" i="1" spc="-105" dirty="0">
                <a:solidFill>
                  <a:srgbClr val="006600"/>
                </a:solidFill>
                <a:latin typeface="Times New Roman"/>
                <a:cs typeface="Times New Roman"/>
              </a:rPr>
              <a:t>о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м </a:t>
            </a:r>
            <a:r>
              <a:rPr lang="ru-RU" sz="2400" b="1" i="1" spc="15" dirty="0">
                <a:solidFill>
                  <a:srgbClr val="006600"/>
                </a:solidFill>
                <a:latin typeface="Times New Roman"/>
                <a:cs typeface="Times New Roman"/>
              </a:rPr>
              <a:t>Со</a:t>
            </a:r>
            <a:r>
              <a:rPr lang="ru-RU" sz="2400" b="1" i="1" spc="-15" dirty="0">
                <a:solidFill>
                  <a:srgbClr val="006600"/>
                </a:solidFill>
                <a:latin typeface="Times New Roman"/>
                <a:cs typeface="Times New Roman"/>
              </a:rPr>
              <a:t>в</a:t>
            </a:r>
            <a:r>
              <a:rPr lang="ru-RU" sz="2400" b="1" i="1" spc="-65" dirty="0">
                <a:solidFill>
                  <a:srgbClr val="006600"/>
                </a:solidFill>
                <a:latin typeface="Times New Roman"/>
                <a:cs typeface="Times New Roman"/>
              </a:rPr>
              <a:t>е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тов ра</a:t>
            </a:r>
            <a:r>
              <a:rPr lang="ru-RU" sz="2400" b="1" i="1" spc="-40" dirty="0">
                <a:solidFill>
                  <a:srgbClr val="006600"/>
                </a:solidFill>
                <a:latin typeface="Times New Roman"/>
                <a:cs typeface="Times New Roman"/>
              </a:rPr>
              <a:t>б</a:t>
            </a:r>
            <a:r>
              <a:rPr lang="ru-RU" sz="2400" b="1" i="1" spc="-60" dirty="0">
                <a:solidFill>
                  <a:srgbClr val="006600"/>
                </a:solidFill>
                <a:latin typeface="Times New Roman"/>
                <a:cs typeface="Times New Roman"/>
              </a:rPr>
              <a:t>о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чих,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солдатских 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и </a:t>
            </a: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крестьянских</a:t>
            </a:r>
            <a:r>
              <a:rPr lang="ru-RU" sz="2400" b="1" i="1" spc="-1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депутатов</a:t>
            </a:r>
          </a:p>
          <a:p>
            <a:pPr marL="12700">
              <a:spcBef>
                <a:spcPts val="100"/>
              </a:spcBef>
              <a:tabLst>
                <a:tab pos="1244600" algn="l"/>
                <a:tab pos="3337560" algn="l"/>
                <a:tab pos="4298315" algn="l"/>
                <a:tab pos="5149215" algn="l"/>
              </a:tabLst>
            </a:pP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	 </a:t>
            </a:r>
            <a:r>
              <a:rPr lang="ru-RU" sz="2400" b="1" i="1" spc="-70" dirty="0">
                <a:solidFill>
                  <a:schemeClr val="bg1"/>
                </a:solidFill>
                <a:latin typeface="Times New Roman"/>
                <a:cs typeface="Times New Roman"/>
              </a:rPr>
              <a:t>11 </a:t>
            </a:r>
            <a:r>
              <a:rPr lang="ru-RU"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апреля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1927</a:t>
            </a:r>
            <a:r>
              <a:rPr lang="ru-RU" sz="2400" b="1" i="1" spc="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года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4600" algn="l"/>
                <a:tab pos="3337560" algn="l"/>
                <a:tab pos="4298315" algn="l"/>
                <a:tab pos="514921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016" y="4038600"/>
            <a:ext cx="7287895" cy="17100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914400" algn="just">
              <a:lnSpc>
                <a:spcPct val="90100"/>
              </a:lnSpc>
              <a:spcBef>
                <a:spcPts val="385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Эта </a:t>
            </a:r>
            <a:r>
              <a:rPr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Конституция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лишала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политических 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прав 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нетрудящиеся</a:t>
            </a:r>
            <a:r>
              <a:rPr sz="2400" b="1" i="1" spc="5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5" dirty="0">
                <a:solidFill>
                  <a:schemeClr val="bg1"/>
                </a:solidFill>
                <a:latin typeface="Times New Roman"/>
                <a:cs typeface="Times New Roman"/>
              </a:rPr>
              <a:t>классы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общества, закрепляла  неравенство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избирательных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правах </a:t>
            </a:r>
            <a:r>
              <a:rPr sz="2400" b="1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между  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рабочим </a:t>
            </a:r>
            <a:r>
              <a:rPr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классом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2400" b="1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классом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крестьян,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выборы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были 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не</a:t>
            </a:r>
            <a:r>
              <a:rPr sz="2400" b="1" i="1" spc="-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прямыми.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25356" y="1665046"/>
            <a:ext cx="2685288" cy="402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9EE9D5BD-E586-4964-94D9-841B80B75596}"/>
              </a:ext>
            </a:extLst>
          </p:cNvPr>
          <p:cNvSpPr txBox="1">
            <a:spLocks/>
          </p:cNvSpPr>
          <p:nvPr/>
        </p:nvSpPr>
        <p:spPr>
          <a:xfrm>
            <a:off x="2293473" y="457200"/>
            <a:ext cx="7605054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1622659"/>
            <a:ext cx="6757034" cy="139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0740">
              <a:lnSpc>
                <a:spcPct val="125099"/>
              </a:lnSpc>
              <a:spcBef>
                <a:spcPts val="100"/>
              </a:spcBef>
              <a:tabLst>
                <a:tab pos="3894454" algn="l"/>
              </a:tabLst>
            </a:pPr>
            <a:r>
              <a:rPr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Третья 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Конституция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БССР </a:t>
            </a:r>
            <a:r>
              <a:rPr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была </a:t>
            </a:r>
            <a:r>
              <a:rPr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принята  на </a:t>
            </a:r>
            <a:r>
              <a:rPr sz="2400" b="1" i="1" spc="-15" dirty="0">
                <a:solidFill>
                  <a:srgbClr val="006600"/>
                </a:solidFill>
                <a:latin typeface="Times New Roman"/>
                <a:cs typeface="Times New Roman"/>
              </a:rPr>
              <a:t>чрезвычайном</a:t>
            </a:r>
            <a:r>
              <a:rPr sz="2400" b="1" i="1" spc="3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XІІ</a:t>
            </a:r>
            <a:r>
              <a:rPr sz="2400" b="1" i="1" spc="1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6600"/>
                </a:solidFill>
                <a:latin typeface="Times New Roman"/>
                <a:cs typeface="Times New Roman"/>
              </a:rPr>
              <a:t>съезде	</a:t>
            </a:r>
            <a:r>
              <a:rPr sz="24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Советов</a:t>
            </a:r>
            <a:r>
              <a:rPr sz="2400" b="1" i="1" spc="-6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6600"/>
                </a:solidFill>
                <a:latin typeface="Times New Roman"/>
                <a:cs typeface="Times New Roman"/>
              </a:rPr>
              <a:t>Белоруссии</a:t>
            </a:r>
            <a:endParaRPr sz="2400" dirty="0">
              <a:latin typeface="Times New Roman"/>
              <a:cs typeface="Times New Roman"/>
            </a:endParaRPr>
          </a:p>
          <a:p>
            <a:pPr marL="2146300">
              <a:lnSpc>
                <a:spcPct val="100000"/>
              </a:lnSpc>
              <a:spcBef>
                <a:spcPts val="70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19 февраля 1937</a:t>
            </a:r>
            <a:r>
              <a:rPr sz="2400" b="1" i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года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3733800"/>
            <a:ext cx="7430134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00">
              <a:lnSpc>
                <a:spcPts val="2740"/>
              </a:lnSpc>
              <a:spcBef>
                <a:spcPts val="100"/>
              </a:spcBef>
              <a:tabLst>
                <a:tab pos="3477895" algn="l"/>
                <a:tab pos="5045075" algn="l"/>
                <a:tab pos="5735955" algn="l"/>
              </a:tabLst>
            </a:pP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Новая Конституция почти полностью соответствовала Конституции СССР 1936 г. и </a:t>
            </a:r>
            <a:r>
              <a:rPr sz="2400" b="1" i="1" dirty="0" err="1">
                <a:solidFill>
                  <a:schemeClr val="bg1"/>
                </a:solidFill>
                <a:latin typeface="Times New Roman"/>
                <a:cs typeface="Times New Roman"/>
              </a:rPr>
              <a:t>носила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основном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,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фиктивный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характер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 О</a:t>
            </a:r>
            <a:r>
              <a:rPr lang="ru-RU" sz="2400" b="1" i="1" spc="5" dirty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а </a:t>
            </a:r>
            <a:r>
              <a:rPr lang="ru-RU" sz="2400" b="1" i="1" spc="5" dirty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е о</a:t>
            </a:r>
            <a:r>
              <a:rPr lang="ru-RU"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б</a:t>
            </a:r>
            <a:r>
              <a:rPr lang="ru-RU" sz="2400" b="1" i="1" spc="-50" dirty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сп</a:t>
            </a:r>
            <a:r>
              <a:rPr lang="ru-RU" sz="2400" b="1" i="1" spc="-50" dirty="0">
                <a:solidFill>
                  <a:schemeClr val="bg1"/>
                </a:solidFill>
                <a:latin typeface="Times New Roman"/>
                <a:cs typeface="Times New Roman"/>
              </a:rPr>
              <a:t>е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чи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ала </a:t>
            </a:r>
            <a:r>
              <a:rPr lang="ru-RU" sz="2400" b="1" i="1" spc="5" dirty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lang="ru-RU"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практике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права, </a:t>
            </a:r>
            <a:r>
              <a:rPr lang="ru-RU"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свободы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гарантии их реализации, которые провозглашались в Конституции.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06534" y="1624139"/>
            <a:ext cx="2834767" cy="4076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BA777198-AC08-46D1-8128-CCE1F7E5C95A}"/>
              </a:ext>
            </a:extLst>
          </p:cNvPr>
          <p:cNvSpPr txBox="1">
            <a:spLocks/>
          </p:cNvSpPr>
          <p:nvPr/>
        </p:nvSpPr>
        <p:spPr>
          <a:xfrm>
            <a:off x="2293473" y="457200"/>
            <a:ext cx="7605054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5873" y="1295400"/>
            <a:ext cx="7036434" cy="128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8195" marR="393065" indent="-1141095">
              <a:lnSpc>
                <a:spcPct val="114599"/>
              </a:lnSpc>
              <a:spcBef>
                <a:spcPts val="100"/>
              </a:spcBef>
            </a:pP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Четвёртая 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Конституция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БССР</a:t>
            </a:r>
            <a:r>
              <a:rPr sz="2400" b="1" i="1" spc="-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принята  </a:t>
            </a:r>
            <a:r>
              <a:rPr sz="2400" b="1" i="1" spc="-15" dirty="0">
                <a:solidFill>
                  <a:srgbClr val="006600"/>
                </a:solidFill>
                <a:latin typeface="Times New Roman"/>
                <a:cs typeface="Times New Roman"/>
              </a:rPr>
              <a:t>Верховным</a:t>
            </a:r>
            <a:r>
              <a:rPr sz="24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6600"/>
                </a:solidFill>
                <a:latin typeface="Times New Roman"/>
                <a:cs typeface="Times New Roman"/>
              </a:rPr>
              <a:t>Советом</a:t>
            </a:r>
            <a:endParaRPr sz="2400" dirty="0">
              <a:latin typeface="Times New Roman"/>
              <a:cs typeface="Times New Roman"/>
            </a:endParaRPr>
          </a:p>
          <a:p>
            <a:pPr marL="2068195">
              <a:lnSpc>
                <a:spcPct val="100000"/>
              </a:lnSpc>
              <a:spcBef>
                <a:spcPts val="44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13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апреля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1978</a:t>
            </a:r>
            <a:r>
              <a:rPr sz="2400" b="1" i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года</a:t>
            </a:r>
            <a:endParaRPr lang="ru-RU" sz="2400" b="1" i="1" spc="-1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5050609-08FD-475B-9CF6-CD1B589A519D}"/>
              </a:ext>
            </a:extLst>
          </p:cNvPr>
          <p:cNvSpPr/>
          <p:nvPr/>
        </p:nvSpPr>
        <p:spPr>
          <a:xfrm>
            <a:off x="1905000" y="3699808"/>
            <a:ext cx="7143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 Конституцию вносились многочисленные  изменения и дополнения, что свидетельствовало  о её нестабильности. В связи с распадом СССР возникла  необходимость в новой Конституции -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  </a:t>
            </a:r>
            <a:r>
              <a:rPr lang="ru-RU"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Конституции суверенной республики Беларусь.</a:t>
            </a:r>
          </a:p>
        </p:txBody>
      </p:sp>
      <p:pic>
        <p:nvPicPr>
          <p:cNvPr id="1028" name="Picture 4" descr="Картинки по запросу &quot;Четвёртая Конституция БССР 13 апреля 1978 года&quot;">
            <a:extLst>
              <a:ext uri="{FF2B5EF4-FFF2-40B4-BE49-F238E27FC236}">
                <a16:creationId xmlns:a16="http://schemas.microsoft.com/office/drawing/2014/main" xmlns="" id="{AF220DF1-32CF-4677-A2AD-E4908D38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37" y="1295400"/>
            <a:ext cx="3086100" cy="48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87780DAD-7F0D-4C94-9585-ADF6A27C1467}"/>
              </a:ext>
            </a:extLst>
          </p:cNvPr>
          <p:cNvSpPr txBox="1">
            <a:spLocks/>
          </p:cNvSpPr>
          <p:nvPr/>
        </p:nvSpPr>
        <p:spPr>
          <a:xfrm>
            <a:off x="2293473" y="457200"/>
            <a:ext cx="7605054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392021"/>
            <a:ext cx="7092950" cy="432079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914400" algn="just">
              <a:lnSpc>
                <a:spcPct val="90000"/>
              </a:lnSpc>
              <a:spcBef>
                <a:spcPts val="1600"/>
              </a:spcBef>
            </a:pP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Последняя </a:t>
            </a:r>
            <a:r>
              <a:rPr lang="ru-RU" sz="2400" b="1" i="1" spc="-15" dirty="0">
                <a:solidFill>
                  <a:srgbClr val="006600"/>
                </a:solidFill>
                <a:latin typeface="Times New Roman"/>
                <a:cs typeface="Times New Roman"/>
              </a:rPr>
              <a:t>Конституция </a:t>
            </a:r>
            <a:r>
              <a:rPr lang="ru-RU" sz="2400" b="1" i="1" spc="-25" dirty="0">
                <a:solidFill>
                  <a:srgbClr val="006600"/>
                </a:solidFill>
                <a:latin typeface="Times New Roman"/>
                <a:cs typeface="Times New Roman"/>
              </a:rPr>
              <a:t>Республики </a:t>
            </a:r>
            <a:r>
              <a:rPr lang="ru-RU" sz="2400" b="1" i="1" spc="-20" dirty="0">
                <a:solidFill>
                  <a:srgbClr val="006600"/>
                </a:solidFill>
                <a:latin typeface="Times New Roman"/>
                <a:cs typeface="Times New Roman"/>
              </a:rPr>
              <a:t>Беларусь, 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по </a:t>
            </a:r>
            <a:r>
              <a:rPr lang="ru-RU" sz="2400" b="1" i="1" spc="-20" dirty="0">
                <a:solidFill>
                  <a:srgbClr val="006600"/>
                </a:solidFill>
                <a:latin typeface="Times New Roman"/>
                <a:cs typeface="Times New Roman"/>
              </a:rPr>
              <a:t>которой </a:t>
            </a: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мы </a:t>
            </a:r>
            <a:r>
              <a:rPr lang="ru-RU" sz="2400" b="1" i="1" dirty="0">
                <a:solidFill>
                  <a:srgbClr val="006600"/>
                </a:solidFill>
                <a:latin typeface="Times New Roman"/>
                <a:cs typeface="Times New Roman"/>
              </a:rPr>
              <a:t>и </a:t>
            </a: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живём </a:t>
            </a:r>
            <a:r>
              <a:rPr lang="ru-RU" sz="2400" b="1" i="1" spc="-10" dirty="0">
                <a:solidFill>
                  <a:srgbClr val="006600"/>
                </a:solidFill>
                <a:latin typeface="Times New Roman"/>
                <a:cs typeface="Times New Roman"/>
              </a:rPr>
              <a:t>сегодня,</a:t>
            </a:r>
            <a:r>
              <a:rPr lang="ru-RU"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 б</a:t>
            </a:r>
            <a:r>
              <a:rPr sz="2400" b="1" i="1" spc="-5" dirty="0" err="1">
                <a:solidFill>
                  <a:srgbClr val="006600"/>
                </a:solidFill>
                <a:latin typeface="Times New Roman"/>
                <a:cs typeface="Times New Roman"/>
              </a:rPr>
              <a:t>ыла</a:t>
            </a:r>
            <a:r>
              <a:rPr sz="2400" b="1" i="1" spc="-5" dirty="0">
                <a:solidFill>
                  <a:srgbClr val="006600"/>
                </a:solidFill>
                <a:latin typeface="Times New Roman"/>
                <a:cs typeface="Times New Roman"/>
              </a:rPr>
              <a:t>  </a:t>
            </a:r>
            <a:r>
              <a:rPr sz="2400" b="1" i="1" dirty="0" err="1">
                <a:solidFill>
                  <a:srgbClr val="006600"/>
                </a:solidFill>
                <a:latin typeface="Times New Roman"/>
                <a:cs typeface="Times New Roman"/>
              </a:rPr>
              <a:t>принята</a:t>
            </a:r>
            <a:endParaRPr lang="ru-RU" sz="2400" b="1" i="1" spc="-20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90000"/>
              </a:lnSpc>
              <a:spcBef>
                <a:spcPts val="1600"/>
              </a:spcBef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 15 </a:t>
            </a:r>
            <a:r>
              <a:rPr lang="ru-RU"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марта </a:t>
            </a:r>
            <a:r>
              <a:rPr lang="ru-RU"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1994 </a:t>
            </a:r>
            <a:r>
              <a:rPr lang="ru-RU"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года.</a:t>
            </a:r>
            <a:endParaRPr lang="ru-RU" sz="2400" b="1" i="1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90000"/>
              </a:lnSpc>
              <a:spcBef>
                <a:spcPts val="1600"/>
              </a:spcBef>
            </a:pPr>
            <a:endParaRPr lang="ru-RU" sz="2400" b="1" i="1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90000"/>
              </a:lnSpc>
              <a:spcBef>
                <a:spcPts val="1600"/>
              </a:spcBef>
            </a:pPr>
            <a:endParaRPr lang="ru-RU" sz="2400" b="1" i="1" dirty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90000"/>
              </a:lnSpc>
              <a:spcBef>
                <a:spcPts val="1600"/>
              </a:spcBef>
            </a:pP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 неё </a:t>
            </a:r>
            <a:r>
              <a:rPr sz="2400" b="1" i="1" spc="-30" dirty="0">
                <a:solidFill>
                  <a:schemeClr val="bg1"/>
                </a:solidFill>
                <a:latin typeface="Times New Roman"/>
                <a:cs typeface="Times New Roman"/>
              </a:rPr>
              <a:t>только 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дважды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республиканскими </a:t>
            </a:r>
            <a:r>
              <a:rPr sz="2400" b="1" i="1" spc="-15" dirty="0">
                <a:solidFill>
                  <a:schemeClr val="bg1"/>
                </a:solidFill>
                <a:latin typeface="Times New Roman"/>
                <a:cs typeface="Times New Roman"/>
              </a:rPr>
              <a:t>референдумами 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вносились </a:t>
            </a:r>
            <a:r>
              <a:rPr sz="2400" b="1" i="1" spc="-10" dirty="0">
                <a:solidFill>
                  <a:schemeClr val="bg1"/>
                </a:solidFill>
                <a:latin typeface="Times New Roman"/>
                <a:cs typeface="Times New Roman"/>
              </a:rPr>
              <a:t>изменения </a:t>
            </a:r>
            <a:r>
              <a:rPr sz="2400" b="1" i="1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sz="2400" b="1" i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Times New Roman"/>
                <a:cs typeface="Times New Roman"/>
              </a:rPr>
              <a:t>дополнения: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619760" algn="just">
              <a:lnSpc>
                <a:spcPct val="100000"/>
              </a:lnSpc>
              <a:spcBef>
                <a:spcPts val="720"/>
              </a:spcBef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24 </a:t>
            </a: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ноября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1996 </a:t>
            </a: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года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 17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октября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2004</a:t>
            </a: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года.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09964" y="1392021"/>
            <a:ext cx="2798572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BECF2D3-6073-41F4-ABC5-C8A7971BDFF3}"/>
              </a:ext>
            </a:extLst>
          </p:cNvPr>
          <p:cNvSpPr txBox="1">
            <a:spLocks/>
          </p:cNvSpPr>
          <p:nvPr/>
        </p:nvSpPr>
        <p:spPr>
          <a:xfrm>
            <a:off x="2293473" y="457200"/>
            <a:ext cx="7605054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Республики Беларусь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238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15 марта –  День Конституции Республики Беларусь</vt:lpstr>
      <vt:lpstr>Презентация PowerPoint</vt:lpstr>
      <vt:lpstr>Первая конституция</vt:lpstr>
      <vt:lpstr>Первая конституция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Конституции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Lib_36</dc:creator>
  <cp:lastModifiedBy>Печень Т.М.</cp:lastModifiedBy>
  <cp:revision>36</cp:revision>
  <dcterms:created xsi:type="dcterms:W3CDTF">2020-03-09T18:35:43Z</dcterms:created>
  <dcterms:modified xsi:type="dcterms:W3CDTF">2020-04-09T13:28:56Z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2020-03-09T00:00:00Z</vt:filetime>
  </property>
</Properties>
</file>