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0" r:id="rId6"/>
    <p:sldMasterId id="2147483752" r:id="rId7"/>
    <p:sldMasterId id="2147483764" r:id="rId8"/>
    <p:sldMasterId id="2147483782" r:id="rId9"/>
    <p:sldMasterId id="2147483794" r:id="rId10"/>
    <p:sldMasterId id="2147483812" r:id="rId11"/>
    <p:sldMasterId id="2147483848" r:id="rId12"/>
    <p:sldMasterId id="2147483866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1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39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75507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1403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6697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7244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7758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66483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29686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67324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597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6885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7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0470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48997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60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33952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6039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55018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598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46437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09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08537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36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5584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2629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92661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35374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80239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91488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2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28730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23170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5442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87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736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43732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71009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6448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03746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622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71609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8727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97254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0860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304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17068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5340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46909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95380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1021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411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74673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56024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63072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83829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883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1186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0520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74300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67620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31013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23505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4954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8390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7108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0546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249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26863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15871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88071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16867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85349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3567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98222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1355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97939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09252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989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44953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56366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3858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85151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5908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4903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67759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7023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51036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94020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56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88722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41687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56497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26289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27642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71456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51054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651444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7572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9069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065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0823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42300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70229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21493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089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041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965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842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352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3020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114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5893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5802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08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172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28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6738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827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6325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363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624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4648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138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8499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7285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0934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461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442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6690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2241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2155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623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8289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538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2181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504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8931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127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1457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2522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6152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8624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6742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5975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159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6481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6409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4875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36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1318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222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637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1198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6592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57628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19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78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35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3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7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2322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86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22033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58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25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91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04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441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64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684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79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2353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13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5611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212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27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6450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26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8409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05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00980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1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69814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5369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42768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4902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2063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785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69731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107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1507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54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40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455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09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96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5553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5641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143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18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3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802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2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0437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FE10EF5-1FB1-4776-825F-DE1A06CDAD92}" type="datetimeFigureOut">
              <a:rPr lang="x-none" smtClean="0"/>
              <a:t>03.04.2020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5C6958-47F0-4741-BEA4-3882517237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90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FA991-396D-40C9-94CE-D0819026C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1966"/>
            <a:ext cx="12192000" cy="1378226"/>
          </a:xfrm>
        </p:spPr>
        <p:txBody>
          <a:bodyPr/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x-none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1D3BA2-2069-494B-8739-A2D5CC08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036" y="2804959"/>
            <a:ext cx="10742141" cy="200696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Республики Беларусь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75E32C-88B5-44D0-BFBF-ABE09CE44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3" y="3951784"/>
            <a:ext cx="3870670" cy="2899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941" y="4908158"/>
            <a:ext cx="41353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группы 961402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Чепиков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Савелий,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Шафранов Александр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34055-46E5-4BB1-A89C-A9D9A2D173AD}"/>
              </a:ext>
            </a:extLst>
          </p:cNvPr>
          <p:cNvSpPr txBox="1"/>
          <p:nvPr/>
        </p:nvSpPr>
        <p:spPr>
          <a:xfrm>
            <a:off x="4956313" y="2126299"/>
            <a:ext cx="6268278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Незыблемость конституционного строя воплощена в особом порядке принятия, изменения или отмены Основного Закона. Вопрос об изменении и дополнении Конституции рассматривается палатами парламента по инициативе Президента или не менее 150 тыс. граждан Беларуси, обладающих избирательным правом. Также изменения и дополнения могут быть проведены через референдум. При этом наиболее важные разделы І, ІІ, І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Основного Закона могут быть изменены только путем референдума.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D008F-10A5-4FF9-9930-C97CE0AD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5044"/>
            <a:ext cx="9603275" cy="161676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вносятся изменения в Конституцию?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развернутый ответ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20A2D3-5DE8-47B6-9B07-E328DC97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829">
            <a:off x="660281" y="2934535"/>
            <a:ext cx="3566813" cy="24383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033658-EB84-41E7-8110-348B73FF1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2" y="2126298"/>
            <a:ext cx="6573079" cy="4115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1A2B27-7691-42A9-B0B7-0DB921569C48}"/>
              </a:ext>
            </a:extLst>
          </p:cNvPr>
          <p:cNvSpPr txBox="1"/>
          <p:nvPr/>
        </p:nvSpPr>
        <p:spPr>
          <a:xfrm>
            <a:off x="6096000" y="6241774"/>
            <a:ext cx="51285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Подумай перед тем как отвечать! Все сложно!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009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2CF72-9C51-494B-8C2B-F89649DA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34340"/>
            <a:ext cx="11316694" cy="114266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как храниться первый экземпляр Конституции Республики Беларусь, принятой в 1994 году?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39288C-A227-4226-A065-4DF4B2ED154B}"/>
              </a:ext>
            </a:extLst>
          </p:cNvPr>
          <p:cNvSpPr txBox="1"/>
          <p:nvPr/>
        </p:nvSpPr>
        <p:spPr>
          <a:xfrm>
            <a:off x="4085604" y="2018230"/>
            <a:ext cx="764257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Конституции, принятой в 1994 году, хранится в Национальном архиве рядом с эталонами Герба и Флага, а также Присягой Президента. В специальном сейфе-хранилище поддерживается постоянная температура — +18 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Кстати, накануне 25-летия Конституции ее первый экземпляр смогли увидеть сотни посетителей Музея современной белорусской государственности.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508FEC-C89D-4388-BA6F-27EF5AF15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19" y="1810656"/>
            <a:ext cx="7998738" cy="5394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0" y="1912690"/>
            <a:ext cx="2727438" cy="18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C2A2D-A5B3-49D9-8CB5-4FADE266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00038"/>
            <a:ext cx="11215688" cy="109161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отрывки из первой статьи конституции РБ. Расставьте их в правильном порядке</a:t>
            </a:r>
            <a:endParaRPr lang="x-none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055400-21D1-4E0E-9EC5-5DDB55BACCB6}"/>
              </a:ext>
            </a:extLst>
          </p:cNvPr>
          <p:cNvSpPr/>
          <p:nvPr/>
        </p:nvSpPr>
        <p:spPr>
          <a:xfrm>
            <a:off x="983457" y="1771649"/>
            <a:ext cx="1785938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8B8A8D-C41A-498F-9FBB-73A31ED66D84}"/>
              </a:ext>
            </a:extLst>
          </p:cNvPr>
          <p:cNvSpPr/>
          <p:nvPr/>
        </p:nvSpPr>
        <p:spPr>
          <a:xfrm>
            <a:off x="1140620" y="2866018"/>
            <a:ext cx="947737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2698B3-249E-4887-9B64-A4873A2C3BFD}"/>
              </a:ext>
            </a:extLst>
          </p:cNvPr>
          <p:cNvSpPr/>
          <p:nvPr/>
        </p:nvSpPr>
        <p:spPr>
          <a:xfrm>
            <a:off x="6473351" y="1773193"/>
            <a:ext cx="1881601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688009-E059-48DD-8C66-22FDBDAEC432}"/>
              </a:ext>
            </a:extLst>
          </p:cNvPr>
          <p:cNvSpPr/>
          <p:nvPr/>
        </p:nvSpPr>
        <p:spPr>
          <a:xfrm>
            <a:off x="8425382" y="2866018"/>
            <a:ext cx="2625998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Демократическое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277CE09-2780-45A0-88DF-C9A8A47B8BC3}"/>
              </a:ext>
            </a:extLst>
          </p:cNvPr>
          <p:cNvSpPr/>
          <p:nvPr/>
        </p:nvSpPr>
        <p:spPr>
          <a:xfrm>
            <a:off x="2769395" y="2866018"/>
            <a:ext cx="1785938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3EED78-DD1D-47AC-AB05-D0FAD9919F91}"/>
              </a:ext>
            </a:extLst>
          </p:cNvPr>
          <p:cNvSpPr/>
          <p:nvPr/>
        </p:nvSpPr>
        <p:spPr>
          <a:xfrm>
            <a:off x="5628213" y="2862705"/>
            <a:ext cx="1785938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Унитарное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B61096D-9439-4554-9FAE-5A71BCDB0D9E}"/>
              </a:ext>
            </a:extLst>
          </p:cNvPr>
          <p:cNvSpPr/>
          <p:nvPr/>
        </p:nvSpPr>
        <p:spPr>
          <a:xfrm>
            <a:off x="9421932" y="1771644"/>
            <a:ext cx="1785938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ABC0DEC-61F5-4D10-88A7-3D1121A35FBD}"/>
              </a:ext>
            </a:extLst>
          </p:cNvPr>
          <p:cNvSpPr/>
          <p:nvPr/>
        </p:nvSpPr>
        <p:spPr>
          <a:xfrm>
            <a:off x="3524771" y="1771645"/>
            <a:ext cx="1881601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3E0B035-F0B1-4E8C-AB23-977FC0E5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95" y="1391655"/>
            <a:ext cx="3451751" cy="25888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2C019D8-165F-4D12-97B0-B26FB9CE44D6}"/>
              </a:ext>
            </a:extLst>
          </p:cNvPr>
          <p:cNvSpPr txBox="1"/>
          <p:nvPr/>
        </p:nvSpPr>
        <p:spPr>
          <a:xfrm>
            <a:off x="5783939" y="1643063"/>
            <a:ext cx="5788935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надо не 12 часов, а головой.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4444 L -0.0461 0.3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689 L -0.57747 0.35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6003 0.19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01849 0.192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8789 0.19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29831 0.35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10065 0.3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21536 0.4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D6518B-AF63-4723-8409-C31034D28734}"/>
              </a:ext>
            </a:extLst>
          </p:cNvPr>
          <p:cNvSpPr txBox="1"/>
          <p:nvPr/>
        </p:nvSpPr>
        <p:spPr>
          <a:xfrm>
            <a:off x="1585913" y="2571750"/>
            <a:ext cx="3986212" cy="2123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збирательн</a:t>
            </a:r>
            <a:r>
              <a:rPr lang="ru-RU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ru-RU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76B45-3CED-412C-ADEB-08575B99B1C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чем говорит первая глава Конституции Республики Беларусь?</a:t>
            </a:r>
            <a:endParaRPr lang="x-none" b="1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A8979E-FA40-425F-BB05-46B0BF898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6450"/>
            <a:ext cx="47625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43541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46378-1497-4739-B528-1A1ADEE5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20565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spc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составляет трудовая неделя людей, работающих по найму? </a:t>
            </a:r>
            <a:endParaRPr lang="x-none" sz="5400" b="1" spc="0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DD3483-9BE4-448A-BFEE-53F8484B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2543176"/>
            <a:ext cx="3082764" cy="3633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12DE24-021E-4430-93FC-2A1547A4E072}"/>
              </a:ext>
            </a:extLst>
          </p:cNvPr>
          <p:cNvSpPr txBox="1"/>
          <p:nvPr/>
        </p:nvSpPr>
        <p:spPr>
          <a:xfrm>
            <a:off x="5500688" y="2871788"/>
            <a:ext cx="587216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Задумался?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ты же знаешь ответ!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A640ABB9-3B62-4A51-A88C-80176C22B8DD}"/>
              </a:ext>
            </a:extLst>
          </p:cNvPr>
          <p:cNvSpPr/>
          <p:nvPr/>
        </p:nvSpPr>
        <p:spPr>
          <a:xfrm>
            <a:off x="7843838" y="4195227"/>
            <a:ext cx="1042988" cy="1033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58203BB2-316C-43C4-B805-530E2CA0CAF1}"/>
              </a:ext>
            </a:extLst>
          </p:cNvPr>
          <p:cNvSpPr/>
          <p:nvPr/>
        </p:nvSpPr>
        <p:spPr>
          <a:xfrm>
            <a:off x="7079457" y="5229225"/>
            <a:ext cx="2571750" cy="928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x-none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D5DEF-CBD9-49E4-B7FE-EA898A5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1"/>
            <a:ext cx="11201400" cy="14859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гарантом Конституции Республики Беларусь?</a:t>
            </a:r>
            <a:endParaRPr lang="x-none" sz="4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136569-A7A5-4F88-A1E6-840B1868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33688"/>
            <a:ext cx="4876800" cy="3105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74581E-EC55-439A-AA4E-33719489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1" y="2780362"/>
            <a:ext cx="2586038" cy="3791887"/>
          </a:xfrm>
          <a:prstGeom prst="rect">
            <a:avLst/>
          </a:prstGeom>
        </p:spPr>
      </p:pic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xmlns="" id="{AB6DA007-8151-4FD2-82AA-49A1D77C2B63}"/>
              </a:ext>
            </a:extLst>
          </p:cNvPr>
          <p:cNvSpPr/>
          <p:nvPr/>
        </p:nvSpPr>
        <p:spPr>
          <a:xfrm>
            <a:off x="1443038" y="1900238"/>
            <a:ext cx="5729287" cy="59008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прав! Конечно же это - …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2AA64A4-0E8F-430E-BD1A-20E6A10FD957}"/>
              </a:ext>
            </a:extLst>
          </p:cNvPr>
          <p:cNvSpPr/>
          <p:nvPr/>
        </p:nvSpPr>
        <p:spPr>
          <a:xfrm>
            <a:off x="7939087" y="1900238"/>
            <a:ext cx="2947988" cy="590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endParaRPr lang="x-none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05BCDE-1362-44AF-B015-D25C0ADD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7164"/>
            <a:ext cx="10702926" cy="17144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орган функционирует в Беларуси для особой охраны Конституции?</a:t>
            </a:r>
            <a:endParaRPr lang="x-none" sz="4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5CBC2E-7514-4E26-8520-C84EE89E272E}"/>
              </a:ext>
            </a:extLst>
          </p:cNvPr>
          <p:cNvSpPr txBox="1"/>
          <p:nvPr/>
        </p:nvSpPr>
        <p:spPr>
          <a:xfrm>
            <a:off x="3771900" y="5657850"/>
            <a:ext cx="45577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суд</a:t>
            </a:r>
            <a:endParaRPr lang="x-none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76" y="184785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A7709-D4B9-48DC-AF48-4075E667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6"/>
            <a:ext cx="9875520" cy="1247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Самая длинная конституция в мире?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(Назовите приблизительное кол-во статей – интервал в 50 значений, например от 100 до 150, а также приблизительное кол-во слов в ней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страну. ) </a:t>
            </a:r>
            <a:endParaRPr lang="x-none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5B50BAD-5A14-4049-B65A-F302B3CB8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28" y="2971800"/>
            <a:ext cx="4807744" cy="2990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94B6A4-CD06-45E8-8298-B2933AFDFDF5}"/>
              </a:ext>
            </a:extLst>
          </p:cNvPr>
          <p:cNvSpPr txBox="1"/>
          <p:nvPr/>
        </p:nvSpPr>
        <p:spPr>
          <a:xfrm>
            <a:off x="214314" y="5962650"/>
            <a:ext cx="117443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никогда не позволяю себе думать о проигрыше!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Магнус Карлсен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ED1D671-417B-4D7A-B156-F8279ED895F1}"/>
              </a:ext>
            </a:extLst>
          </p:cNvPr>
          <p:cNvSpPr/>
          <p:nvPr/>
        </p:nvSpPr>
        <p:spPr>
          <a:xfrm>
            <a:off x="608647" y="1724680"/>
            <a:ext cx="10944225" cy="1247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Самая длинная конституция в мире действует в Индии. Она включает 395 статей, 12 крупных приложений и 83 поправки. В документе 117 369 слов в версии на английском языке.</a:t>
            </a:r>
            <a:endParaRPr lang="x-none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25F6E-7ABA-4C6E-9BA9-33F70ED37759}"/>
              </a:ext>
            </a:extLst>
          </p:cNvPr>
          <p:cNvSpPr txBox="1"/>
          <p:nvPr/>
        </p:nvSpPr>
        <p:spPr>
          <a:xfrm>
            <a:off x="3886200" y="2914650"/>
            <a:ext cx="454342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Самой короткой конституцией является Основной закон США. В нем всего 4400 слов.</a:t>
            </a:r>
            <a:endParaRPr lang="x-none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FD1FD8-AA05-452B-B3B1-11BE6578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414338"/>
            <a:ext cx="11687175" cy="12715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короткая конституция?</a:t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(Назовите приблизительное кол-во слов и страну)</a:t>
            </a:r>
            <a:endParaRPr lang="x-none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B715DE-6344-42C1-81CF-BBD7B895F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1" y="2043113"/>
            <a:ext cx="6010277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164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5156 0.019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43A18E-8A45-4A15-8C76-F2AE2CB8F4C3}"/>
              </a:ext>
            </a:extLst>
          </p:cNvPr>
          <p:cNvSpPr txBox="1"/>
          <p:nvPr/>
        </p:nvSpPr>
        <p:spPr>
          <a:xfrm>
            <a:off x="993773" y="3647867"/>
            <a:ext cx="401478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референдума</a:t>
            </a:r>
            <a:endParaRPr lang="x-non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795086-1448-487E-8E33-F0DEB87F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0" y="238125"/>
            <a:ext cx="11129963" cy="190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чего обеспечивается участие граждан в управлении делами общества и государства в РБ?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6DB8F5-52AD-4F86-820A-C52BF881B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0" y="2578894"/>
            <a:ext cx="4943475" cy="37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13568 0.22708 C 0.16394 0.27801 0.20638 0.30625 0.25092 0.30625 C 0.30157 0.30625 0.34219 0.27801 0.37045 0.22708 L 0.50625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7CA27-FECB-49A6-B242-E39430AB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3278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Когда Конституция РБ была принята?</a:t>
            </a:r>
            <a:endParaRPr lang="x-none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C0B218-CA1A-4073-B3BA-55C627370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6" y="1658593"/>
            <a:ext cx="3843130" cy="497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36CDE-CB88-437D-84E0-79DA82F79FEC}"/>
              </a:ext>
            </a:extLst>
          </p:cNvPr>
          <p:cNvSpPr txBox="1"/>
          <p:nvPr/>
        </p:nvSpPr>
        <p:spPr>
          <a:xfrm>
            <a:off x="5473148" y="2720418"/>
            <a:ext cx="384313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1994 года</a:t>
            </a:r>
            <a:endParaRPr lang="x-none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CC3225-8F70-4EFC-B487-45978C7E9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3861">
            <a:off x="9228285" y="4206277"/>
            <a:ext cx="2675479" cy="18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805EC2-72AD-4067-9CF8-F49427CD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477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Президент Республики Беларусь в любое время подать в отставку?</a:t>
            </a:r>
            <a:endParaRPr lang="x-none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F19A4B-5310-4EF9-BCF1-34DE034AF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1" y="1857375"/>
            <a:ext cx="4787901" cy="4787901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A9DFBEF8-9838-4397-9E7E-1BED94AC4FDF}"/>
              </a:ext>
            </a:extLst>
          </p:cNvPr>
          <p:cNvSpPr/>
          <p:nvPr/>
        </p:nvSpPr>
        <p:spPr>
          <a:xfrm>
            <a:off x="8488362" y="3743325"/>
            <a:ext cx="1857375" cy="9001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41ABFA80-C330-49DB-BF0B-6A36AAE5E4CC}"/>
              </a:ext>
            </a:extLst>
          </p:cNvPr>
          <p:cNvSpPr/>
          <p:nvPr/>
        </p:nvSpPr>
        <p:spPr>
          <a:xfrm flipH="1">
            <a:off x="1843085" y="3801269"/>
            <a:ext cx="1857375" cy="9001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Звезда: 7 точек 8">
            <a:extLst>
              <a:ext uri="{FF2B5EF4-FFF2-40B4-BE49-F238E27FC236}">
                <a16:creationId xmlns:a16="http://schemas.microsoft.com/office/drawing/2014/main" xmlns="" id="{E8518B1D-84F4-4CC3-A6AE-1184D0956A85}"/>
              </a:ext>
            </a:extLst>
          </p:cNvPr>
          <p:cNvSpPr/>
          <p:nvPr/>
        </p:nvSpPr>
        <p:spPr>
          <a:xfrm>
            <a:off x="10180035" y="3344914"/>
            <a:ext cx="1734750" cy="169693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везда: 7 точек 9">
            <a:extLst>
              <a:ext uri="{FF2B5EF4-FFF2-40B4-BE49-F238E27FC236}">
                <a16:creationId xmlns:a16="http://schemas.microsoft.com/office/drawing/2014/main" xmlns="" id="{1E95C79C-96A0-474E-9599-73A002FC85F8}"/>
              </a:ext>
            </a:extLst>
          </p:cNvPr>
          <p:cNvSpPr/>
          <p:nvPr/>
        </p:nvSpPr>
        <p:spPr>
          <a:xfrm>
            <a:off x="0" y="3386139"/>
            <a:ext cx="2000250" cy="16144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E70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E708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3B2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3B2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FCAA2C-B3FB-4B3E-8FC5-543414780AD4}"/>
              </a:ext>
            </a:extLst>
          </p:cNvPr>
          <p:cNvSpPr txBox="1"/>
          <p:nvPr/>
        </p:nvSpPr>
        <p:spPr>
          <a:xfrm>
            <a:off x="6958013" y="3186113"/>
            <a:ext cx="4057649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Республику Беларусь</a:t>
            </a:r>
            <a:endParaRPr lang="x-none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F87D57-A32B-4DA6-84D1-1B028E9C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1450"/>
            <a:ext cx="11472863" cy="17287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обязанность и священный долг гражданина Республики Беларусь?</a:t>
            </a:r>
            <a:endParaRPr lang="x-none" sz="4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FC971F-26DE-4DAC-94A3-DC44305F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2438400"/>
            <a:ext cx="2286000" cy="381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763C11-C2AD-4990-8BE5-F83F89752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4" y="2438400"/>
            <a:ext cx="56578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14454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28203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832 -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70697-D8E4-4B80-B40E-3E3275D1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8588"/>
            <a:ext cx="9905998" cy="2114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Как, согласно Конституции, называется белорусский Парламент?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6B4E68-6BF1-40C7-B4EB-7F3BEDED5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1" y="2357360"/>
            <a:ext cx="6705601" cy="4372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676169-656B-4354-BCFB-A96A6D7815F3}"/>
              </a:ext>
            </a:extLst>
          </p:cNvPr>
          <p:cNvSpPr txBox="1"/>
          <p:nvPr/>
        </p:nvSpPr>
        <p:spPr>
          <a:xfrm>
            <a:off x="7586663" y="3000375"/>
            <a:ext cx="4071937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собрание</a:t>
            </a:r>
            <a:endParaRPr lang="x-non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022E-16 L -0.20807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48516-B31A-479D-ACFF-47E2454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157163"/>
            <a:ext cx="11958638" cy="327183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 строки из белорусской Конституции? 1. "Каждому гарантируется свобода мнений, убеждений и их свободное выражение".2. "Политические партии и другие общественные объединения имеют право пользоваться государственными средствами массовой информации в порядке, определенном законодательством".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D74092-0E34-40FB-B92B-AAED3B8A0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" y="3429000"/>
            <a:ext cx="5969000" cy="3271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8C18A8-A474-4D6B-9945-A43D9BE775A4}"/>
              </a:ext>
            </a:extLst>
          </p:cNvPr>
          <p:cNvSpPr txBox="1"/>
          <p:nvPr/>
        </p:nvSpPr>
        <p:spPr>
          <a:xfrm>
            <a:off x="7472363" y="3657600"/>
            <a:ext cx="397351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какой ваш ответ?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8F18E7C-F1A9-4CDB-99B3-3145E78BC0AF}"/>
              </a:ext>
            </a:extLst>
          </p:cNvPr>
          <p:cNvSpPr/>
          <p:nvPr/>
        </p:nvSpPr>
        <p:spPr>
          <a:xfrm>
            <a:off x="7472363" y="4842451"/>
            <a:ext cx="1528763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x-none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2C65033-FA1E-4E5E-B484-CE81A2ACD7B0}"/>
              </a:ext>
            </a:extLst>
          </p:cNvPr>
          <p:cNvSpPr/>
          <p:nvPr/>
        </p:nvSpPr>
        <p:spPr>
          <a:xfrm>
            <a:off x="9917111" y="4842451"/>
            <a:ext cx="1528763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x-none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679E3453-A398-4123-B542-2C46A2A40C5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8236745" y="4242375"/>
            <a:ext cx="1222374" cy="600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D195A4BB-34BE-4BED-B5AE-0B0D10E2221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9459119" y="4242375"/>
            <a:ext cx="1222374" cy="600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6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FA4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52A2DA-67C6-41F6-9352-75A65CA8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85749"/>
            <a:ext cx="11430000" cy="24288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Может ли Республика Беларусь, согласно Конституции, предоставлять право убежища лицам, преследуемым в других государствах за политические убеждения? </a:t>
            </a:r>
            <a:endParaRPr lang="x-non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D40B1D-E78D-41F1-987B-1E953059924A}"/>
              </a:ext>
            </a:extLst>
          </p:cNvPr>
          <p:cNvSpPr/>
          <p:nvPr/>
        </p:nvSpPr>
        <p:spPr>
          <a:xfrm>
            <a:off x="357188" y="3238795"/>
            <a:ext cx="3709988" cy="31085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нравится людям, часто достаточно говорить «Да», а для того, чтобы уважать себя, нужно уметь говорить «Нет».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AA40B-94BE-41D7-9025-48FBCBCCF531}"/>
              </a:ext>
            </a:extLst>
          </p:cNvPr>
          <p:cNvSpPr txBox="1"/>
          <p:nvPr/>
        </p:nvSpPr>
        <p:spPr>
          <a:xfrm>
            <a:off x="8553451" y="3823569"/>
            <a:ext cx="2300287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x-none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2A1FA4-BAA9-4332-BF29-6D87E866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3033295"/>
            <a:ext cx="2400300" cy="35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FA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BC3C4-FAC9-427D-990E-872ADEA7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4313"/>
            <a:ext cx="11487149" cy="21716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73 Конституции, для решения важнейших вопросов государственной и общественной жизни могут проводиться республиканские референдумы. А сколько таких референдумов в РБ проводилось? </a:t>
            </a:r>
            <a:endParaRPr lang="x-none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3071B5-B0D1-4BDF-BA05-5627E128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1" y="2386012"/>
            <a:ext cx="7138437" cy="442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EFB41C-BF42-4193-B10B-65CB7F178741}"/>
              </a:ext>
            </a:extLst>
          </p:cNvPr>
          <p:cNvSpPr txBox="1"/>
          <p:nvPr/>
        </p:nvSpPr>
        <p:spPr>
          <a:xfrm>
            <a:off x="8486775" y="2886075"/>
            <a:ext cx="1071563" cy="34470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  <a:p>
            <a:endParaRPr lang="x-none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F4141D63-5209-466C-AAD5-30B0483DBC47}"/>
              </a:ext>
            </a:extLst>
          </p:cNvPr>
          <p:cNvSpPr/>
          <p:nvPr/>
        </p:nvSpPr>
        <p:spPr>
          <a:xfrm flipH="1">
            <a:off x="9565481" y="4043364"/>
            <a:ext cx="1728788" cy="85725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34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28773C-D996-44B9-9720-5A680B7D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0" y="2455556"/>
            <a:ext cx="10174287" cy="1981808"/>
          </a:xfrm>
        </p:spPr>
        <p:txBody>
          <a:bodyPr>
            <a:noAutofit/>
          </a:bodyPr>
          <a:lstStyle/>
          <a:p>
            <a:pPr algn="ctr"/>
            <a:r>
              <a:rPr lang="ru-RU" sz="115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x-none" sz="115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48D12D-3B5B-4B8F-A768-5657AA7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609600"/>
            <a:ext cx="11184835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Конституция вступила в силу?</a:t>
            </a:r>
            <a:endParaRPr lang="x-none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0C62A2-2760-49B4-9605-E51A0F5D2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435">
            <a:off x="824167" y="4648463"/>
            <a:ext cx="4545548" cy="17980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76615E-987A-4FEF-A002-9588A09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9" y="1497520"/>
            <a:ext cx="4140061" cy="3101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EF399C-4DA0-4E45-936A-5EB867C29598}"/>
              </a:ext>
            </a:extLst>
          </p:cNvPr>
          <p:cNvSpPr txBox="1"/>
          <p:nvPr/>
        </p:nvSpPr>
        <p:spPr>
          <a:xfrm>
            <a:off x="5989984" y="2040835"/>
            <a:ext cx="414006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1996 года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1994 года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1994 года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1995 года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ответ</a:t>
            </a:r>
            <a:endParaRPr lang="x-none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6D054C-E9AA-4845-93C1-5A394DD6D230}"/>
              </a:ext>
            </a:extLst>
          </p:cNvPr>
          <p:cNvSpPr txBox="1"/>
          <p:nvPr/>
        </p:nvSpPr>
        <p:spPr>
          <a:xfrm>
            <a:off x="6440557" y="5247861"/>
            <a:ext cx="3564834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2)</a:t>
            </a:r>
            <a:endParaRPr lang="x-none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31F377-EAF0-47FE-8433-7C96CB35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2544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Конституция была принята?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3BF06F-E9BD-4D85-8C39-19E2093D4F5F}"/>
              </a:ext>
            </a:extLst>
          </p:cNvPr>
          <p:cNvSpPr txBox="1"/>
          <p:nvPr/>
        </p:nvSpPr>
        <p:spPr>
          <a:xfrm rot="21408725">
            <a:off x="470322" y="3048000"/>
            <a:ext cx="5596038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Верховным Советом Республики Беларуси</a:t>
            </a:r>
            <a:endParaRPr lang="x-none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10" y="232095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BDB05F-7133-4CA0-A0BE-15754DA168B6}"/>
              </a:ext>
            </a:extLst>
          </p:cNvPr>
          <p:cNvSpPr txBox="1"/>
          <p:nvPr/>
        </p:nvSpPr>
        <p:spPr>
          <a:xfrm>
            <a:off x="901148" y="3429000"/>
            <a:ext cx="5075581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РБ включает </a:t>
            </a: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AF9F5-D216-4522-964D-03ADE6F1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25553" cy="135172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статей включает Конституция Республики Беларусь?</a:t>
            </a:r>
            <a:endParaRPr lang="x-none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56F753-B866-4C41-A4FF-D942AB70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55">
            <a:off x="508552" y="259742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5326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ACB70B-9608-4DA4-8001-D4967A9B5B48}"/>
              </a:ext>
            </a:extLst>
          </p:cNvPr>
          <p:cNvSpPr txBox="1"/>
          <p:nvPr/>
        </p:nvSpPr>
        <p:spPr>
          <a:xfrm>
            <a:off x="1616766" y="3220278"/>
            <a:ext cx="39491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Шесть, а именно: 1918,1919,1927,1937,1978,1994.</a:t>
            </a:r>
            <a:endParaRPr lang="x-non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E935B-569C-4428-9F9E-A8A494CF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799049" cy="1320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Конституций существовало за новейшую историю Республики Беларусь?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7120BB-6073-4CF5-970B-E30842B0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29" y="2651878"/>
            <a:ext cx="5404610" cy="35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0.05255 L 0.11445 -0.02662 C 0.13828 -0.04444 0.17409 -0.05393 0.21172 -0.05393 C 0.25442 -0.05393 0.28867 -0.04444 0.3125 -0.02662 L 0.42708 0.05255 " pathEditMode="relative" rAng="0" ptsTypes="AAAAA">
                                      <p:cBhvr>
                                        <p:cTn id="6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22B4C1-949F-41C3-AC53-E115DC579AF5}"/>
              </a:ext>
            </a:extLst>
          </p:cNvPr>
          <p:cNvSpPr txBox="1"/>
          <p:nvPr/>
        </p:nvSpPr>
        <p:spPr>
          <a:xfrm>
            <a:off x="5883966" y="2743200"/>
            <a:ext cx="527436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Республики Беларусь – Основной Закон Республики Беларусь, имеющий высшую юридическую силу и закрепляющий основополагающие принципы и нормы правового регулирования важнейших общественных отношений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4C661-B33E-44FD-A060-03076C5A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265043"/>
            <a:ext cx="11304103" cy="17360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Конституция или что понимается под Конституцией?</a:t>
            </a:r>
            <a:b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(Дайте развернутый ответ!)</a:t>
            </a:r>
            <a:endParaRPr lang="x-none" sz="4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5BA6A6-ECEA-47E8-B4B2-9AEE6C36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9" y="2339101"/>
            <a:ext cx="3028744" cy="41345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4FBB94-8A3B-4357-A06B-A40B1172CB4B}"/>
              </a:ext>
            </a:extLst>
          </p:cNvPr>
          <p:cNvSpPr/>
          <p:nvPr/>
        </p:nvSpPr>
        <p:spPr>
          <a:xfrm>
            <a:off x="5367130" y="2339101"/>
            <a:ext cx="6387547" cy="41345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95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385043-AF22-4350-B638-503AEB63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18053"/>
            <a:ext cx="11317355" cy="1535702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писалась Конституция?</a:t>
            </a:r>
            <a:endParaRPr lang="x-none" sz="5400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FB1872-1DD7-4510-AE1E-F3CF76A9531F}"/>
              </a:ext>
            </a:extLst>
          </p:cNvPr>
          <p:cNvSpPr txBox="1"/>
          <p:nvPr/>
        </p:nvSpPr>
        <p:spPr>
          <a:xfrm>
            <a:off x="821635" y="2332383"/>
            <a:ext cx="2531165" cy="34778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года</a:t>
            </a:r>
            <a:endParaRPr lang="x-non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12717803-C204-472D-AF42-37CE940A33CB}"/>
              </a:ext>
            </a:extLst>
          </p:cNvPr>
          <p:cNvCxnSpPr>
            <a:cxnSpLocks/>
          </p:cNvCxnSpPr>
          <p:nvPr/>
        </p:nvCxnSpPr>
        <p:spPr>
          <a:xfrm flipH="1">
            <a:off x="3352800" y="4041913"/>
            <a:ext cx="320702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BC747CA-38B5-42CD-922C-FA8357E8FB85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3429000"/>
            <a:ext cx="3207026" cy="6129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F04EA27C-FDE0-4942-B0B9-6CC56F94677E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816087"/>
            <a:ext cx="3207026" cy="12258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79CB62B2-E3E4-4E4B-8694-C64F2D66D723}"/>
              </a:ext>
            </a:extLst>
          </p:cNvPr>
          <p:cNvCxnSpPr>
            <a:cxnSpLocks/>
          </p:cNvCxnSpPr>
          <p:nvPr/>
        </p:nvCxnSpPr>
        <p:spPr>
          <a:xfrm flipH="1">
            <a:off x="3352800" y="4041913"/>
            <a:ext cx="3207026" cy="7653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F27DA774-A51E-421F-AC5D-7B942217579B}"/>
              </a:ext>
            </a:extLst>
          </p:cNvPr>
          <p:cNvCxnSpPr>
            <a:cxnSpLocks/>
          </p:cNvCxnSpPr>
          <p:nvPr/>
        </p:nvCxnSpPr>
        <p:spPr>
          <a:xfrm flipH="1">
            <a:off x="3352800" y="4041913"/>
            <a:ext cx="3207026" cy="13914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814E0B95-FC18-4282-A6AC-C7F5FB614523}"/>
              </a:ext>
            </a:extLst>
          </p:cNvPr>
          <p:cNvSpPr/>
          <p:nvPr/>
        </p:nvSpPr>
        <p:spPr>
          <a:xfrm>
            <a:off x="6559825" y="3188803"/>
            <a:ext cx="4611757" cy="1706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ответ!!!!!</a:t>
            </a:r>
            <a:endParaRPr lang="x-none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553AB8-8B3F-454E-B557-925E9539F99D}"/>
              </a:ext>
            </a:extLst>
          </p:cNvPr>
          <p:cNvSpPr/>
          <p:nvPr/>
        </p:nvSpPr>
        <p:spPr>
          <a:xfrm>
            <a:off x="3233530" y="2529095"/>
            <a:ext cx="5724939" cy="292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</a:t>
            </a:r>
            <a:endParaRPr lang="x-none" sz="1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9D2A0EB-09C0-49CC-ADEF-88F3337A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wavy" dirty="0"/>
              <a:t>сколько</a:t>
            </a:r>
            <a:r>
              <a:rPr lang="ru-RU" dirty="0"/>
              <a:t> судей составляют Конституционный Суд Республики Беларусь?</a:t>
            </a:r>
            <a:endParaRPr lang="x-non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93" y="2069832"/>
            <a:ext cx="6539645" cy="43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06497 0.04004 C -0.07851 0.04907 -0.09883 0.05393 -0.12018 0.05393 C -0.1444 0.05393 -0.1638 0.04907 -0.17734 0.04004 L -0.24232 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7109 0.04004 C 0.08581 0.04907 0.10807 0.05393 0.13151 0.05393 C 0.15794 0.05393 0.1793 0.04907 0.19401 0.04004 L 0.26523 4.0740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1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13.xml><?xml version="1.0" encoding="utf-8"?>
<a:theme xmlns:a="http://schemas.openxmlformats.org/drawingml/2006/main" name="1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1_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7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656</Words>
  <Application>Microsoft Office PowerPoint</Application>
  <PresentationFormat>Широкоэкранный</PresentationFormat>
  <Paragraphs>87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26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Corbel</vt:lpstr>
      <vt:lpstr>Gill Sans MT</vt:lpstr>
      <vt:lpstr>Times New Roman</vt:lpstr>
      <vt:lpstr>Trebuchet MS</vt:lpstr>
      <vt:lpstr>Tw Cen MT</vt:lpstr>
      <vt:lpstr>Wingdings 3</vt:lpstr>
      <vt:lpstr>Аспект</vt:lpstr>
      <vt:lpstr>1_Аспект</vt:lpstr>
      <vt:lpstr>2_Аспект</vt:lpstr>
      <vt:lpstr>3_Аспект</vt:lpstr>
      <vt:lpstr>Галерея</vt:lpstr>
      <vt:lpstr>1_Галерея</vt:lpstr>
      <vt:lpstr>Ретро</vt:lpstr>
      <vt:lpstr>Сектор</vt:lpstr>
      <vt:lpstr>Базис</vt:lpstr>
      <vt:lpstr>Сетка</vt:lpstr>
      <vt:lpstr>Совет директоров</vt:lpstr>
      <vt:lpstr>Контур</vt:lpstr>
      <vt:lpstr>1_Контур</vt:lpstr>
      <vt:lpstr>ВИКТОРИНА</vt:lpstr>
      <vt:lpstr>Когда Конституция РБ была принята?</vt:lpstr>
      <vt:lpstr>Когда Конституция вступила в силу?</vt:lpstr>
      <vt:lpstr>Кем Конституция была принята?</vt:lpstr>
      <vt:lpstr>Сколько статей включает Конституция Республики Беларусь?</vt:lpstr>
      <vt:lpstr>Сколько Конституций существовало за новейшую историю Республики Беларусь?</vt:lpstr>
      <vt:lpstr>Что такое Конституция или что понимается под Конституцией? (Дайте развернутый ответ!)</vt:lpstr>
      <vt:lpstr>Сколько лет писалась Конституция?</vt:lpstr>
      <vt:lpstr>сколько судей составляют Конституционный Суд Республики Беларусь?</vt:lpstr>
      <vt:lpstr>Как вносятся изменения в Конституцию? (Дайте развернутый ответ)</vt:lpstr>
      <vt:lpstr>Где и как храниться первый экземпляр Конституции Республики Беларусь, принятой в 1994 году? </vt:lpstr>
      <vt:lpstr>Перед вами отрывки из первой статьи конституции РБ. Расставьте их в правильном порядке</vt:lpstr>
      <vt:lpstr>О чем говорит первая глава Конституции Республики Беларусь?</vt:lpstr>
      <vt:lpstr>Сколько часов составляет трудовая неделя людей, работающих по найму? </vt:lpstr>
      <vt:lpstr>Кто является гарантом Конституции Республики Беларусь?</vt:lpstr>
      <vt:lpstr>Какой орган функционирует в Беларуси для особой охраны Конституции?</vt:lpstr>
      <vt:lpstr>Самая длинная конституция в мире? (Назовите приблизительное кол-во статей – интервал в 50 значений, например от 100 до 150, а также приблизительное кол-во слов в ней и страну. ) </vt:lpstr>
      <vt:lpstr>Самая короткая конституция? (Назовите приблизительное кол-во слов и страну)</vt:lpstr>
      <vt:lpstr>За счёт чего обеспечивается участие граждан в управлении делами общества и государства в РБ?</vt:lpstr>
      <vt:lpstr>Может ли Президент Республики Беларусь в любое время подать в отставку?</vt:lpstr>
      <vt:lpstr>Назовите обязанность и священный долг гражданина Республики Беларусь?</vt:lpstr>
      <vt:lpstr>Как, согласно Конституции, называется белорусский Парламент?</vt:lpstr>
      <vt:lpstr> Эти строки из белорусской Конституции? 1. "Каждому гарантируется свобода мнений, убеждений и их свободное выражение".2. "Политические партии и другие общественные объединения имеют право пользоваться государственными средствами массовой информации в порядке, определенном законодательством". </vt:lpstr>
      <vt:lpstr>Может ли Республика Беларусь, согласно Конституции, предоставлять право убежища лицам, преследуемым в других государствах за политические убеждения? </vt:lpstr>
      <vt:lpstr>Согласно Статье 73 Конституции, для решения важнейших вопросов государственной и общественной жизни могут проводиться республиканские референдумы. А сколько таких референдумов в РБ проводилось? 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Савелий Чепиков</dc:creator>
  <cp:lastModifiedBy>Печень Т.М.</cp:lastModifiedBy>
  <cp:revision>38</cp:revision>
  <dcterms:created xsi:type="dcterms:W3CDTF">2020-03-09T16:18:33Z</dcterms:created>
  <dcterms:modified xsi:type="dcterms:W3CDTF">2020-04-03T12:28:56Z</dcterms:modified>
</cp:coreProperties>
</file>