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7" r:id="rId2"/>
    <p:sldId id="261" r:id="rId3"/>
    <p:sldId id="272" r:id="rId4"/>
    <p:sldId id="288" r:id="rId5"/>
    <p:sldId id="290" r:id="rId6"/>
    <p:sldId id="294" r:id="rId7"/>
    <p:sldId id="289" r:id="rId8"/>
    <p:sldId id="291" r:id="rId9"/>
    <p:sldId id="293" r:id="rId10"/>
    <p:sldId id="292" r:id="rId11"/>
    <p:sldId id="262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03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62" y="79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A412-1754-40F1-8A10-8F2857FFE324}" type="datetimeFigureOut">
              <a:rPr lang="ru-RU" smtClean="0"/>
              <a:t>06.02.2020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4A8CAB1-6D3C-4716-9ECE-2E4C38D400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A412-1754-40F1-8A10-8F2857FFE324}" type="datetimeFigureOut">
              <a:rPr lang="ru-RU" smtClean="0"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CAB1-6D3C-4716-9ECE-2E4C38D400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A412-1754-40F1-8A10-8F2857FFE324}" type="datetimeFigureOut">
              <a:rPr lang="ru-RU" smtClean="0"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CAB1-6D3C-4716-9ECE-2E4C38D400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A412-1754-40F1-8A10-8F2857FFE324}" type="datetimeFigureOut">
              <a:rPr lang="ru-RU" smtClean="0"/>
              <a:t>06.02.2020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4A8CAB1-6D3C-4716-9ECE-2E4C38D400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A412-1754-40F1-8A10-8F2857FFE324}" type="datetimeFigureOut">
              <a:rPr lang="ru-RU" smtClean="0"/>
              <a:t>06.02.2020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CAB1-6D3C-4716-9ECE-2E4C38D400A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A412-1754-40F1-8A10-8F2857FFE324}" type="datetimeFigureOut">
              <a:rPr lang="ru-RU" smtClean="0"/>
              <a:t>06.02.2020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CAB1-6D3C-4716-9ECE-2E4C38D400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A412-1754-40F1-8A10-8F2857FFE324}" type="datetimeFigureOut">
              <a:rPr lang="ru-RU" smtClean="0"/>
              <a:t>06.02.2020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4A8CAB1-6D3C-4716-9ECE-2E4C38D400A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A412-1754-40F1-8A10-8F2857FFE324}" type="datetimeFigureOut">
              <a:rPr lang="ru-RU" smtClean="0"/>
              <a:t>06.02.2020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CAB1-6D3C-4716-9ECE-2E4C38D400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A412-1754-40F1-8A10-8F2857FFE324}" type="datetimeFigureOut">
              <a:rPr lang="ru-RU" smtClean="0"/>
              <a:t>06.02.2020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CAB1-6D3C-4716-9ECE-2E4C38D400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A412-1754-40F1-8A10-8F2857FFE324}" type="datetimeFigureOut">
              <a:rPr lang="ru-RU" smtClean="0"/>
              <a:t>06.02.2020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CAB1-6D3C-4716-9ECE-2E4C38D400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A412-1754-40F1-8A10-8F2857FFE324}" type="datetimeFigureOut">
              <a:rPr lang="ru-RU" smtClean="0"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CAB1-6D3C-4716-9ECE-2E4C38D400A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56AA412-1754-40F1-8A10-8F2857FFE324}" type="datetimeFigureOut">
              <a:rPr lang="ru-RU" smtClean="0"/>
              <a:t>06.02.2020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4A8CAB1-6D3C-4716-9ECE-2E4C38D400A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4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2483768" y="412047"/>
            <a:ext cx="4359324" cy="5321209"/>
          </a:xfrm>
          <a:custGeom>
            <a:avLst/>
            <a:gdLst>
              <a:gd name="connsiteX0" fmla="*/ 2590800 w 2590800"/>
              <a:gd name="connsiteY0" fmla="*/ 1310640 h 1310640"/>
              <a:gd name="connsiteX1" fmla="*/ 2590800 w 2590800"/>
              <a:gd name="connsiteY1" fmla="*/ 1310640 h 1310640"/>
              <a:gd name="connsiteX2" fmla="*/ 2590800 w 2590800"/>
              <a:gd name="connsiteY2" fmla="*/ 1066800 h 1310640"/>
              <a:gd name="connsiteX3" fmla="*/ 2575560 w 2590800"/>
              <a:gd name="connsiteY3" fmla="*/ 0 h 1310640"/>
              <a:gd name="connsiteX4" fmla="*/ 198120 w 2590800"/>
              <a:gd name="connsiteY4" fmla="*/ 30480 h 1310640"/>
              <a:gd name="connsiteX5" fmla="*/ 0 w 2590800"/>
              <a:gd name="connsiteY5" fmla="*/ 1310640 h 1310640"/>
              <a:gd name="connsiteX6" fmla="*/ 2590800 w 2590800"/>
              <a:gd name="connsiteY6" fmla="*/ 1310640 h 1310640"/>
              <a:gd name="connsiteX0" fmla="*/ 2392680 w 2392680"/>
              <a:gd name="connsiteY0" fmla="*/ 1310640 h 2202229"/>
              <a:gd name="connsiteX1" fmla="*/ 2392680 w 2392680"/>
              <a:gd name="connsiteY1" fmla="*/ 1310640 h 2202229"/>
              <a:gd name="connsiteX2" fmla="*/ 2392680 w 2392680"/>
              <a:gd name="connsiteY2" fmla="*/ 1066800 h 2202229"/>
              <a:gd name="connsiteX3" fmla="*/ 2377440 w 2392680"/>
              <a:gd name="connsiteY3" fmla="*/ 0 h 2202229"/>
              <a:gd name="connsiteX4" fmla="*/ 0 w 2392680"/>
              <a:gd name="connsiteY4" fmla="*/ 30480 h 2202229"/>
              <a:gd name="connsiteX5" fmla="*/ 339015 w 2392680"/>
              <a:gd name="connsiteY5" fmla="*/ 2202229 h 2202229"/>
              <a:gd name="connsiteX6" fmla="*/ 2392680 w 2392680"/>
              <a:gd name="connsiteY6" fmla="*/ 1310640 h 2202229"/>
              <a:gd name="connsiteX0" fmla="*/ 2392680 w 2392680"/>
              <a:gd name="connsiteY0" fmla="*/ 1280160 h 2171749"/>
              <a:gd name="connsiteX1" fmla="*/ 2392680 w 2392680"/>
              <a:gd name="connsiteY1" fmla="*/ 1280160 h 2171749"/>
              <a:gd name="connsiteX2" fmla="*/ 2392680 w 2392680"/>
              <a:gd name="connsiteY2" fmla="*/ 1036320 h 2171749"/>
              <a:gd name="connsiteX3" fmla="*/ 2168554 w 2392680"/>
              <a:gd name="connsiteY3" fmla="*/ 67377 h 2171749"/>
              <a:gd name="connsiteX4" fmla="*/ 0 w 2392680"/>
              <a:gd name="connsiteY4" fmla="*/ 0 h 2171749"/>
              <a:gd name="connsiteX5" fmla="*/ 339015 w 2392680"/>
              <a:gd name="connsiteY5" fmla="*/ 2171749 h 2171749"/>
              <a:gd name="connsiteX6" fmla="*/ 2392680 w 2392680"/>
              <a:gd name="connsiteY6" fmla="*/ 1280160 h 2171749"/>
              <a:gd name="connsiteX0" fmla="*/ 2467282 w 2467282"/>
              <a:gd name="connsiteY0" fmla="*/ 1894487 h 2171749"/>
              <a:gd name="connsiteX1" fmla="*/ 2392680 w 2467282"/>
              <a:gd name="connsiteY1" fmla="*/ 1280160 h 2171749"/>
              <a:gd name="connsiteX2" fmla="*/ 2392680 w 2467282"/>
              <a:gd name="connsiteY2" fmla="*/ 1036320 h 2171749"/>
              <a:gd name="connsiteX3" fmla="*/ 2168554 w 2467282"/>
              <a:gd name="connsiteY3" fmla="*/ 67377 h 2171749"/>
              <a:gd name="connsiteX4" fmla="*/ 0 w 2467282"/>
              <a:gd name="connsiteY4" fmla="*/ 0 h 2171749"/>
              <a:gd name="connsiteX5" fmla="*/ 339015 w 2467282"/>
              <a:gd name="connsiteY5" fmla="*/ 2171749 h 2171749"/>
              <a:gd name="connsiteX6" fmla="*/ 2467282 w 2467282"/>
              <a:gd name="connsiteY6" fmla="*/ 1894487 h 2171749"/>
              <a:gd name="connsiteX0" fmla="*/ 2467282 w 2467282"/>
              <a:gd name="connsiteY0" fmla="*/ 1894487 h 2171749"/>
              <a:gd name="connsiteX1" fmla="*/ 2392680 w 2467282"/>
              <a:gd name="connsiteY1" fmla="*/ 1036320 h 2171749"/>
              <a:gd name="connsiteX2" fmla="*/ 2168554 w 2467282"/>
              <a:gd name="connsiteY2" fmla="*/ 67377 h 2171749"/>
              <a:gd name="connsiteX3" fmla="*/ 0 w 2467282"/>
              <a:gd name="connsiteY3" fmla="*/ 0 h 2171749"/>
              <a:gd name="connsiteX4" fmla="*/ 339015 w 2467282"/>
              <a:gd name="connsiteY4" fmla="*/ 2171749 h 2171749"/>
              <a:gd name="connsiteX5" fmla="*/ 2467282 w 2467282"/>
              <a:gd name="connsiteY5" fmla="*/ 1894487 h 2171749"/>
              <a:gd name="connsiteX0" fmla="*/ 2467282 w 2467282"/>
              <a:gd name="connsiteY0" fmla="*/ 1894487 h 2171749"/>
              <a:gd name="connsiteX1" fmla="*/ 2168554 w 2467282"/>
              <a:gd name="connsiteY1" fmla="*/ 67377 h 2171749"/>
              <a:gd name="connsiteX2" fmla="*/ 0 w 2467282"/>
              <a:gd name="connsiteY2" fmla="*/ 0 h 2171749"/>
              <a:gd name="connsiteX3" fmla="*/ 339015 w 2467282"/>
              <a:gd name="connsiteY3" fmla="*/ 2171749 h 2171749"/>
              <a:gd name="connsiteX4" fmla="*/ 2467282 w 2467282"/>
              <a:gd name="connsiteY4" fmla="*/ 1894487 h 2171749"/>
              <a:gd name="connsiteX0" fmla="*/ 2258396 w 2258396"/>
              <a:gd name="connsiteY0" fmla="*/ 2063019 h 2171749"/>
              <a:gd name="connsiteX1" fmla="*/ 2168554 w 2258396"/>
              <a:gd name="connsiteY1" fmla="*/ 67377 h 2171749"/>
              <a:gd name="connsiteX2" fmla="*/ 0 w 2258396"/>
              <a:gd name="connsiteY2" fmla="*/ 0 h 2171749"/>
              <a:gd name="connsiteX3" fmla="*/ 339015 w 2258396"/>
              <a:gd name="connsiteY3" fmla="*/ 2171749 h 2171749"/>
              <a:gd name="connsiteX4" fmla="*/ 2258396 w 2258396"/>
              <a:gd name="connsiteY4" fmla="*/ 2063019 h 2171749"/>
              <a:gd name="connsiteX0" fmla="*/ 2258396 w 2258396"/>
              <a:gd name="connsiteY0" fmla="*/ 2063019 h 2101075"/>
              <a:gd name="connsiteX1" fmla="*/ 2168554 w 2258396"/>
              <a:gd name="connsiteY1" fmla="*/ 67377 h 2101075"/>
              <a:gd name="connsiteX2" fmla="*/ 0 w 2258396"/>
              <a:gd name="connsiteY2" fmla="*/ 0 h 2101075"/>
              <a:gd name="connsiteX3" fmla="*/ 339015 w 2258396"/>
              <a:gd name="connsiteY3" fmla="*/ 2101075 h 2101075"/>
              <a:gd name="connsiteX4" fmla="*/ 2258396 w 2258396"/>
              <a:gd name="connsiteY4" fmla="*/ 2063019 h 2101075"/>
              <a:gd name="connsiteX0" fmla="*/ 2258396 w 2258396"/>
              <a:gd name="connsiteY0" fmla="*/ 2063019 h 2073893"/>
              <a:gd name="connsiteX1" fmla="*/ 2168554 w 2258396"/>
              <a:gd name="connsiteY1" fmla="*/ 67377 h 2073893"/>
              <a:gd name="connsiteX2" fmla="*/ 0 w 2258396"/>
              <a:gd name="connsiteY2" fmla="*/ 0 h 2073893"/>
              <a:gd name="connsiteX3" fmla="*/ 316635 w 2258396"/>
              <a:gd name="connsiteY3" fmla="*/ 2073893 h 2073893"/>
              <a:gd name="connsiteX4" fmla="*/ 2258396 w 2258396"/>
              <a:gd name="connsiteY4" fmla="*/ 2063019 h 2073893"/>
              <a:gd name="connsiteX0" fmla="*/ 2258396 w 2258396"/>
              <a:gd name="connsiteY0" fmla="*/ 2063019 h 2063019"/>
              <a:gd name="connsiteX1" fmla="*/ 2168554 w 2258396"/>
              <a:gd name="connsiteY1" fmla="*/ 67377 h 2063019"/>
              <a:gd name="connsiteX2" fmla="*/ 0 w 2258396"/>
              <a:gd name="connsiteY2" fmla="*/ 0 h 2063019"/>
              <a:gd name="connsiteX3" fmla="*/ 316635 w 2258396"/>
              <a:gd name="connsiteY3" fmla="*/ 2057583 h 2063019"/>
              <a:gd name="connsiteX4" fmla="*/ 2258396 w 2258396"/>
              <a:gd name="connsiteY4" fmla="*/ 2063019 h 20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8396" h="2063019">
                <a:moveTo>
                  <a:pt x="2258396" y="2063019"/>
                </a:moveTo>
                <a:lnTo>
                  <a:pt x="2168554" y="67377"/>
                </a:lnTo>
                <a:lnTo>
                  <a:pt x="0" y="0"/>
                </a:lnTo>
                <a:lnTo>
                  <a:pt x="316635" y="2057583"/>
                </a:lnTo>
                <a:lnTo>
                  <a:pt x="2258396" y="2063019"/>
                </a:lnTo>
                <a:close/>
              </a:path>
            </a:pathLst>
          </a:custGeom>
          <a:solidFill>
            <a:schemeClr val="bg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endParaRPr lang="en-GB" altLang="fr-FR" sz="3200" spc="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7504" y="6034613"/>
            <a:ext cx="2952328" cy="6694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1" name="Группа 30"/>
          <p:cNvGrpSpPr/>
          <p:nvPr/>
        </p:nvGrpSpPr>
        <p:grpSpPr>
          <a:xfrm>
            <a:off x="107504" y="5912687"/>
            <a:ext cx="2952328" cy="913264"/>
            <a:chOff x="611560" y="4535265"/>
            <a:chExt cx="4754189" cy="1559369"/>
          </a:xfrm>
        </p:grpSpPr>
        <p:pic>
          <p:nvPicPr>
            <p:cNvPr id="32" name="Picture 2" descr="D:\Документы\Фото\logo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84"/>
            <a:stretch/>
          </p:blipFill>
          <p:spPr bwMode="auto">
            <a:xfrm>
              <a:off x="1502874" y="4743450"/>
              <a:ext cx="38628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3" descr="D:\Документы\Фото\эмблема - копия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4535265"/>
              <a:ext cx="1100063" cy="1559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447539"/>
              </p:ext>
            </p:extLst>
          </p:nvPr>
        </p:nvGraphicFramePr>
        <p:xfrm>
          <a:off x="2699793" y="976377"/>
          <a:ext cx="4044584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4584">
                  <a:extLst>
                    <a:ext uri="{9D8B030D-6E8A-4147-A177-3AD203B41FA5}">
                      <a16:colId xmlns:a16="http://schemas.microsoft.com/office/drawing/2014/main" val="693962989"/>
                    </a:ext>
                  </a:extLst>
                </a:gridCol>
              </a:tblGrid>
              <a:tr h="3148424">
                <a:tc>
                  <a:txBody>
                    <a:bodyPr/>
                    <a:lstStyle/>
                    <a:p>
                      <a:pPr marL="92075" indent="0" algn="ctr" eaLnBrk="0" hangingPunct="0">
                        <a:defRPr/>
                      </a:pPr>
                      <a:r>
                        <a:rPr lang="en-US" sz="3200" b="1" spc="50" dirty="0" smtClean="0">
                          <a:ln w="11430"/>
                          <a:solidFill>
                            <a:srgbClr val="20039B"/>
                          </a:solidFill>
                          <a:effectLst/>
                          <a:latin typeface="Arial Black" pitchFamily="34" charset="0"/>
                          <a:cs typeface="Arial" pitchFamily="34" charset="0"/>
                        </a:rPr>
                        <a:t>Achievements in project implementation, </a:t>
                      </a:r>
                      <a:r>
                        <a:rPr lang="en-US" sz="3200" b="1" spc="50" dirty="0" smtClean="0">
                          <a:ln w="11430"/>
                          <a:solidFill>
                            <a:srgbClr val="20039B"/>
                          </a:solidFill>
                          <a:effectLst/>
                          <a:latin typeface="Arial Black" pitchFamily="34" charset="0"/>
                          <a:cs typeface="Arial" pitchFamily="34" charset="0"/>
                        </a:rPr>
                        <a:t>challenges and future plans of the project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marL="361950" indent="0"/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9578272"/>
                  </a:ext>
                </a:extLst>
              </a:tr>
            </a:tbl>
          </a:graphicData>
        </a:graphic>
      </p:graphicFrame>
      <p:grpSp>
        <p:nvGrpSpPr>
          <p:cNvPr id="16" name="Группа 15"/>
          <p:cNvGrpSpPr/>
          <p:nvPr/>
        </p:nvGrpSpPr>
        <p:grpSpPr>
          <a:xfrm>
            <a:off x="3194931" y="4005063"/>
            <a:ext cx="3393294" cy="1656185"/>
            <a:chOff x="2931054" y="4360664"/>
            <a:chExt cx="3339835" cy="1625676"/>
          </a:xfrm>
        </p:grpSpPr>
        <p:pic>
          <p:nvPicPr>
            <p:cNvPr id="17" name="Picture 10" descr="C:\Users\international\Desktop\imgonline-com-ua-Transparent-backgr-pM7nlY6Y1AuW.png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8" t="4335" r="80579" b="-4335"/>
            <a:stretch/>
          </p:blipFill>
          <p:spPr bwMode="auto">
            <a:xfrm>
              <a:off x="2931054" y="4360664"/>
              <a:ext cx="1071880" cy="16256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1" descr="C:\Users\international\Desktop\imgonline-com-ua-Transparent-backgr-a1Gld4GJoDR.png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65" t="22210" r="38316" b="29623"/>
            <a:stretch/>
          </p:blipFill>
          <p:spPr bwMode="auto">
            <a:xfrm>
              <a:off x="3932060" y="5172905"/>
              <a:ext cx="436569" cy="3186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Прямоугольник 18"/>
            <p:cNvSpPr/>
            <p:nvPr/>
          </p:nvSpPr>
          <p:spPr>
            <a:xfrm>
              <a:off x="3848394" y="5145748"/>
              <a:ext cx="2422495" cy="5286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eaLnBrk="0" hangingPunct="0">
                <a:defRPr/>
              </a:pPr>
              <a:r>
                <a:rPr lang="en-GB" altLang="fr-FR" sz="1100" spc="1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altLang="fr-FR" sz="1100" spc="1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</a:p>
            <a:p>
              <a:pPr eaLnBrk="0" hangingPunct="0">
                <a:defRPr/>
              </a:pPr>
              <a:r>
                <a:rPr lang="en-GB" altLang="fr-FR" sz="900" b="1" spc="1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altLang="fr-FR" sz="900" b="1" spc="1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      </a:t>
              </a:r>
              <a:r>
                <a:rPr lang="en-GB" altLang="fr-FR" sz="800" b="1" spc="1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Co-funded by the Erasmus+ Programme of </a:t>
              </a:r>
              <a:r>
                <a:rPr lang="en-GB" altLang="fr-FR" sz="800" b="1" spc="1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the European Union</a:t>
              </a:r>
              <a:endParaRPr lang="en-GB" altLang="fr-FR" sz="100" b="1" spc="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3577693" y="4639318"/>
              <a:ext cx="2063464" cy="6344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GB" altLang="fr-FR" sz="3600" spc="100" dirty="0">
                  <a:solidFill>
                    <a:srgbClr val="0B0371"/>
                  </a:solidFill>
                  <a:latin typeface="Times New Roman" pitchFamily="18" charset="0"/>
                  <a:cs typeface="Times New Roman" pitchFamily="18" charset="0"/>
                </a:rPr>
                <a:t>IESED</a:t>
              </a:r>
              <a:endParaRPr lang="en-GB" altLang="fr-FR" sz="1200" spc="100" dirty="0">
                <a:solidFill>
                  <a:srgbClr val="0B037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47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28271" y="5949280"/>
            <a:ext cx="2952328" cy="6694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dirty="0"/>
              <a:t>Management and QUALITY CONTROL</a:t>
            </a:r>
            <a:endParaRPr lang="ru-RU" sz="30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539552" y="5828104"/>
            <a:ext cx="2952328" cy="913264"/>
            <a:chOff x="611560" y="4535265"/>
            <a:chExt cx="4754189" cy="1559369"/>
          </a:xfrm>
        </p:grpSpPr>
        <p:pic>
          <p:nvPicPr>
            <p:cNvPr id="5" name="Picture 2" descr="D:\Документы\Фото\logo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84"/>
            <a:stretch/>
          </p:blipFill>
          <p:spPr bwMode="auto">
            <a:xfrm>
              <a:off x="1502874" y="4743450"/>
              <a:ext cx="38628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" descr="D:\Документы\Фото\эмблема - копия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4535265"/>
              <a:ext cx="1100063" cy="1559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" name="Picture 5" descr="C:\Users\international\Desktop\Новая папка\LogosBeneficairesErasmus+RIGHT_EN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9" t="15097" r="26931" b="13061"/>
          <a:stretch/>
        </p:blipFill>
        <p:spPr bwMode="auto">
          <a:xfrm>
            <a:off x="5796136" y="5949280"/>
            <a:ext cx="301368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35799" y="1412776"/>
            <a:ext cx="77526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REGULAR MEETINGS </a:t>
            </a:r>
            <a:r>
              <a:rPr lang="en-US" sz="2400" dirty="0"/>
              <a:t>WITH THE WORKING GROUP  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99" y="1988841"/>
            <a:ext cx="301219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721" y="1956809"/>
            <a:ext cx="1674498" cy="219227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3099334"/>
            <a:ext cx="3069209" cy="258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7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28271" y="5949280"/>
            <a:ext cx="2952328" cy="6694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dirty="0" smtClean="0"/>
              <a:t>Next steps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686800" cy="4271312"/>
          </a:xfrm>
        </p:spPr>
        <p:txBody>
          <a:bodyPr/>
          <a:lstStyle/>
          <a:p>
            <a:r>
              <a:rPr lang="en-US" sz="2800" dirty="0"/>
              <a:t>WP7.1. EXPERT ASSESSMENT OF STUDY PROGRAMMES</a:t>
            </a:r>
            <a:endParaRPr lang="ru-RU" sz="2800" dirty="0"/>
          </a:p>
          <a:p>
            <a:r>
              <a:rPr lang="en-US" sz="2800" dirty="0" smtClean="0"/>
              <a:t>WP7.2. EXPERT ASSESSMENT OF TEACHING MATERIALS</a:t>
            </a:r>
          </a:p>
          <a:p>
            <a:r>
              <a:rPr lang="en-US" sz="2800" dirty="0" smtClean="0"/>
              <a:t>WP7.3. ADAPTATION OF LEARNING MATERIALS FOR E-LEARNING</a:t>
            </a:r>
          </a:p>
          <a:p>
            <a:pPr marL="0" indent="0">
              <a:buNone/>
            </a:pPr>
            <a:r>
              <a:rPr lang="en-US" sz="2800" dirty="0" smtClean="0"/>
              <a:t>in consultation with potential employees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539552" y="5828104"/>
            <a:ext cx="2952328" cy="913264"/>
            <a:chOff x="611560" y="4535265"/>
            <a:chExt cx="4754189" cy="1559369"/>
          </a:xfrm>
        </p:grpSpPr>
        <p:pic>
          <p:nvPicPr>
            <p:cNvPr id="5" name="Picture 2" descr="D:\Документы\Фото\logo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84"/>
            <a:stretch/>
          </p:blipFill>
          <p:spPr bwMode="auto">
            <a:xfrm>
              <a:off x="1502874" y="4743450"/>
              <a:ext cx="38628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" descr="D:\Документы\Фото\эмблема - копия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4535265"/>
              <a:ext cx="1100063" cy="1559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" name="Picture 5" descr="C:\Users\international\Desktop\Новая папка\LogosBeneficairesErasmus+RIGHT_EN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9" t="15097" r="26931" b="13061"/>
          <a:stretch/>
        </p:blipFill>
        <p:spPr bwMode="auto">
          <a:xfrm>
            <a:off x="5796136" y="5949280"/>
            <a:ext cx="301368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890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28271" y="5949280"/>
            <a:ext cx="2952328" cy="6694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Freeform 6"/>
          <p:cNvSpPr/>
          <p:nvPr/>
        </p:nvSpPr>
        <p:spPr>
          <a:xfrm>
            <a:off x="2530311" y="586520"/>
            <a:ext cx="4594225" cy="5273675"/>
          </a:xfrm>
          <a:custGeom>
            <a:avLst/>
            <a:gdLst>
              <a:gd name="connsiteX0" fmla="*/ 2590800 w 2590800"/>
              <a:gd name="connsiteY0" fmla="*/ 1310640 h 1310640"/>
              <a:gd name="connsiteX1" fmla="*/ 2590800 w 2590800"/>
              <a:gd name="connsiteY1" fmla="*/ 1310640 h 1310640"/>
              <a:gd name="connsiteX2" fmla="*/ 2590800 w 2590800"/>
              <a:gd name="connsiteY2" fmla="*/ 1066800 h 1310640"/>
              <a:gd name="connsiteX3" fmla="*/ 2575560 w 2590800"/>
              <a:gd name="connsiteY3" fmla="*/ 0 h 1310640"/>
              <a:gd name="connsiteX4" fmla="*/ 198120 w 2590800"/>
              <a:gd name="connsiteY4" fmla="*/ 30480 h 1310640"/>
              <a:gd name="connsiteX5" fmla="*/ 0 w 2590800"/>
              <a:gd name="connsiteY5" fmla="*/ 1310640 h 1310640"/>
              <a:gd name="connsiteX6" fmla="*/ 2590800 w 2590800"/>
              <a:gd name="connsiteY6" fmla="*/ 1310640 h 1310640"/>
              <a:gd name="connsiteX0" fmla="*/ 2392680 w 2392680"/>
              <a:gd name="connsiteY0" fmla="*/ 1310640 h 2202229"/>
              <a:gd name="connsiteX1" fmla="*/ 2392680 w 2392680"/>
              <a:gd name="connsiteY1" fmla="*/ 1310640 h 2202229"/>
              <a:gd name="connsiteX2" fmla="*/ 2392680 w 2392680"/>
              <a:gd name="connsiteY2" fmla="*/ 1066800 h 2202229"/>
              <a:gd name="connsiteX3" fmla="*/ 2377440 w 2392680"/>
              <a:gd name="connsiteY3" fmla="*/ 0 h 2202229"/>
              <a:gd name="connsiteX4" fmla="*/ 0 w 2392680"/>
              <a:gd name="connsiteY4" fmla="*/ 30480 h 2202229"/>
              <a:gd name="connsiteX5" fmla="*/ 339015 w 2392680"/>
              <a:gd name="connsiteY5" fmla="*/ 2202229 h 2202229"/>
              <a:gd name="connsiteX6" fmla="*/ 2392680 w 2392680"/>
              <a:gd name="connsiteY6" fmla="*/ 1310640 h 2202229"/>
              <a:gd name="connsiteX0" fmla="*/ 2392680 w 2392680"/>
              <a:gd name="connsiteY0" fmla="*/ 1280160 h 2171749"/>
              <a:gd name="connsiteX1" fmla="*/ 2392680 w 2392680"/>
              <a:gd name="connsiteY1" fmla="*/ 1280160 h 2171749"/>
              <a:gd name="connsiteX2" fmla="*/ 2392680 w 2392680"/>
              <a:gd name="connsiteY2" fmla="*/ 1036320 h 2171749"/>
              <a:gd name="connsiteX3" fmla="*/ 2168554 w 2392680"/>
              <a:gd name="connsiteY3" fmla="*/ 67377 h 2171749"/>
              <a:gd name="connsiteX4" fmla="*/ 0 w 2392680"/>
              <a:gd name="connsiteY4" fmla="*/ 0 h 2171749"/>
              <a:gd name="connsiteX5" fmla="*/ 339015 w 2392680"/>
              <a:gd name="connsiteY5" fmla="*/ 2171749 h 2171749"/>
              <a:gd name="connsiteX6" fmla="*/ 2392680 w 2392680"/>
              <a:gd name="connsiteY6" fmla="*/ 1280160 h 2171749"/>
              <a:gd name="connsiteX0" fmla="*/ 2467282 w 2467282"/>
              <a:gd name="connsiteY0" fmla="*/ 1894487 h 2171749"/>
              <a:gd name="connsiteX1" fmla="*/ 2392680 w 2467282"/>
              <a:gd name="connsiteY1" fmla="*/ 1280160 h 2171749"/>
              <a:gd name="connsiteX2" fmla="*/ 2392680 w 2467282"/>
              <a:gd name="connsiteY2" fmla="*/ 1036320 h 2171749"/>
              <a:gd name="connsiteX3" fmla="*/ 2168554 w 2467282"/>
              <a:gd name="connsiteY3" fmla="*/ 67377 h 2171749"/>
              <a:gd name="connsiteX4" fmla="*/ 0 w 2467282"/>
              <a:gd name="connsiteY4" fmla="*/ 0 h 2171749"/>
              <a:gd name="connsiteX5" fmla="*/ 339015 w 2467282"/>
              <a:gd name="connsiteY5" fmla="*/ 2171749 h 2171749"/>
              <a:gd name="connsiteX6" fmla="*/ 2467282 w 2467282"/>
              <a:gd name="connsiteY6" fmla="*/ 1894487 h 2171749"/>
              <a:gd name="connsiteX0" fmla="*/ 2467282 w 2467282"/>
              <a:gd name="connsiteY0" fmla="*/ 1894487 h 2171749"/>
              <a:gd name="connsiteX1" fmla="*/ 2392680 w 2467282"/>
              <a:gd name="connsiteY1" fmla="*/ 1036320 h 2171749"/>
              <a:gd name="connsiteX2" fmla="*/ 2168554 w 2467282"/>
              <a:gd name="connsiteY2" fmla="*/ 67377 h 2171749"/>
              <a:gd name="connsiteX3" fmla="*/ 0 w 2467282"/>
              <a:gd name="connsiteY3" fmla="*/ 0 h 2171749"/>
              <a:gd name="connsiteX4" fmla="*/ 339015 w 2467282"/>
              <a:gd name="connsiteY4" fmla="*/ 2171749 h 2171749"/>
              <a:gd name="connsiteX5" fmla="*/ 2467282 w 2467282"/>
              <a:gd name="connsiteY5" fmla="*/ 1894487 h 2171749"/>
              <a:gd name="connsiteX0" fmla="*/ 2467282 w 2467282"/>
              <a:gd name="connsiteY0" fmla="*/ 1894487 h 2171749"/>
              <a:gd name="connsiteX1" fmla="*/ 2168554 w 2467282"/>
              <a:gd name="connsiteY1" fmla="*/ 67377 h 2171749"/>
              <a:gd name="connsiteX2" fmla="*/ 0 w 2467282"/>
              <a:gd name="connsiteY2" fmla="*/ 0 h 2171749"/>
              <a:gd name="connsiteX3" fmla="*/ 339015 w 2467282"/>
              <a:gd name="connsiteY3" fmla="*/ 2171749 h 2171749"/>
              <a:gd name="connsiteX4" fmla="*/ 2467282 w 2467282"/>
              <a:gd name="connsiteY4" fmla="*/ 1894487 h 2171749"/>
              <a:gd name="connsiteX0" fmla="*/ 2258396 w 2258396"/>
              <a:gd name="connsiteY0" fmla="*/ 2063019 h 2171749"/>
              <a:gd name="connsiteX1" fmla="*/ 2168554 w 2258396"/>
              <a:gd name="connsiteY1" fmla="*/ 67377 h 2171749"/>
              <a:gd name="connsiteX2" fmla="*/ 0 w 2258396"/>
              <a:gd name="connsiteY2" fmla="*/ 0 h 2171749"/>
              <a:gd name="connsiteX3" fmla="*/ 339015 w 2258396"/>
              <a:gd name="connsiteY3" fmla="*/ 2171749 h 2171749"/>
              <a:gd name="connsiteX4" fmla="*/ 2258396 w 2258396"/>
              <a:gd name="connsiteY4" fmla="*/ 2063019 h 2171749"/>
              <a:gd name="connsiteX0" fmla="*/ 2258396 w 2258396"/>
              <a:gd name="connsiteY0" fmla="*/ 2063019 h 2101075"/>
              <a:gd name="connsiteX1" fmla="*/ 2168554 w 2258396"/>
              <a:gd name="connsiteY1" fmla="*/ 67377 h 2101075"/>
              <a:gd name="connsiteX2" fmla="*/ 0 w 2258396"/>
              <a:gd name="connsiteY2" fmla="*/ 0 h 2101075"/>
              <a:gd name="connsiteX3" fmla="*/ 339015 w 2258396"/>
              <a:gd name="connsiteY3" fmla="*/ 2101075 h 2101075"/>
              <a:gd name="connsiteX4" fmla="*/ 2258396 w 2258396"/>
              <a:gd name="connsiteY4" fmla="*/ 2063019 h 2101075"/>
              <a:gd name="connsiteX0" fmla="*/ 2258396 w 2258396"/>
              <a:gd name="connsiteY0" fmla="*/ 2063019 h 2073893"/>
              <a:gd name="connsiteX1" fmla="*/ 2168554 w 2258396"/>
              <a:gd name="connsiteY1" fmla="*/ 67377 h 2073893"/>
              <a:gd name="connsiteX2" fmla="*/ 0 w 2258396"/>
              <a:gd name="connsiteY2" fmla="*/ 0 h 2073893"/>
              <a:gd name="connsiteX3" fmla="*/ 316635 w 2258396"/>
              <a:gd name="connsiteY3" fmla="*/ 2073893 h 2073893"/>
              <a:gd name="connsiteX4" fmla="*/ 2258396 w 2258396"/>
              <a:gd name="connsiteY4" fmla="*/ 2063019 h 2073893"/>
              <a:gd name="connsiteX0" fmla="*/ 2258396 w 2258396"/>
              <a:gd name="connsiteY0" fmla="*/ 2063019 h 2063019"/>
              <a:gd name="connsiteX1" fmla="*/ 2168554 w 2258396"/>
              <a:gd name="connsiteY1" fmla="*/ 67377 h 2063019"/>
              <a:gd name="connsiteX2" fmla="*/ 0 w 2258396"/>
              <a:gd name="connsiteY2" fmla="*/ 0 h 2063019"/>
              <a:gd name="connsiteX3" fmla="*/ 316635 w 2258396"/>
              <a:gd name="connsiteY3" fmla="*/ 2057583 h 2063019"/>
              <a:gd name="connsiteX4" fmla="*/ 2258396 w 2258396"/>
              <a:gd name="connsiteY4" fmla="*/ 2063019 h 20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8396" h="2063019">
                <a:moveTo>
                  <a:pt x="2258396" y="2063019"/>
                </a:moveTo>
                <a:lnTo>
                  <a:pt x="2168554" y="67377"/>
                </a:lnTo>
                <a:lnTo>
                  <a:pt x="0" y="0"/>
                </a:lnTo>
                <a:lnTo>
                  <a:pt x="316635" y="2057583"/>
                </a:lnTo>
                <a:lnTo>
                  <a:pt x="2258396" y="2063019"/>
                </a:lnTo>
                <a:close/>
              </a:path>
            </a:pathLst>
          </a:custGeom>
          <a:solidFill>
            <a:schemeClr val="bg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endParaRPr lang="en-US" sz="4000" b="1" spc="50" dirty="0" smtClean="0">
              <a:ln w="11430"/>
              <a:solidFill>
                <a:srgbClr val="20039B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n-US" sz="4000" b="1" spc="50" dirty="0">
              <a:ln w="11430"/>
              <a:solidFill>
                <a:srgbClr val="20039B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4000" b="1" spc="50" dirty="0" smtClean="0">
                <a:ln w="11430"/>
                <a:solidFill>
                  <a:srgbClr val="0B037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Thank</a:t>
            </a:r>
            <a:r>
              <a:rPr lang="en-US" sz="4000" b="1" spc="50" dirty="0" smtClean="0">
                <a:ln w="11430"/>
                <a:solidFill>
                  <a:srgbClr val="20039B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 you!</a:t>
            </a:r>
          </a:p>
          <a:p>
            <a:pPr algn="ctr" eaLnBrk="0" hangingPunct="0">
              <a:defRPr/>
            </a:pPr>
            <a:endParaRPr lang="en-GB" altLang="fr-FR" sz="3600" dirty="0">
              <a:solidFill>
                <a:prstClr val="black"/>
              </a:solidFill>
              <a:latin typeface="Verdana" pitchFamily="34" charset="0"/>
              <a:cs typeface="Arial" pitchFamily="34" charset="0"/>
            </a:endParaRPr>
          </a:p>
          <a:p>
            <a:pPr eaLnBrk="0" hangingPunct="0">
              <a:defRPr/>
            </a:pPr>
            <a:r>
              <a:rPr lang="en-GB" altLang="fr-FR" sz="1600" dirty="0" smtClean="0">
                <a:solidFill>
                  <a:prstClr val="black"/>
                </a:solidFill>
                <a:latin typeface="Verdana" pitchFamily="34" charset="0"/>
                <a:cs typeface="Arial" pitchFamily="34" charset="0"/>
              </a:rPr>
              <a:t>	</a:t>
            </a:r>
          </a:p>
          <a:p>
            <a:pPr eaLnBrk="0" hangingPunct="0">
              <a:defRPr/>
            </a:pPr>
            <a:r>
              <a:rPr lang="en-GB" altLang="fr-FR" sz="1600" dirty="0" smtClean="0">
                <a:solidFill>
                  <a:prstClr val="black"/>
                </a:solidFill>
                <a:latin typeface="Verdana" pitchFamily="34" charset="0"/>
                <a:cs typeface="Arial" pitchFamily="34" charset="0"/>
              </a:rPr>
              <a:t>	</a:t>
            </a:r>
          </a:p>
          <a:p>
            <a:pPr eaLnBrk="0" hangingPunct="0">
              <a:defRPr/>
            </a:pPr>
            <a:endParaRPr lang="en-GB" altLang="fr-FR" sz="1600" dirty="0">
              <a:solidFill>
                <a:prstClr val="black"/>
              </a:solidFill>
              <a:latin typeface="Verdana" pitchFamily="34" charset="0"/>
              <a:cs typeface="Arial" pitchFamily="34" charset="0"/>
            </a:endParaRPr>
          </a:p>
          <a:p>
            <a:pPr eaLnBrk="0" hangingPunct="0">
              <a:defRPr/>
            </a:pPr>
            <a:endParaRPr lang="en-GB" altLang="fr-FR" sz="1600" dirty="0" smtClean="0">
              <a:solidFill>
                <a:prstClr val="black"/>
              </a:solidFill>
              <a:latin typeface="Verdana" pitchFamily="34" charset="0"/>
              <a:cs typeface="Arial" pitchFamily="34" charset="0"/>
            </a:endParaRPr>
          </a:p>
          <a:p>
            <a:pPr algn="r" eaLnBrk="0" hangingPunct="0">
              <a:defRPr/>
            </a:pPr>
            <a:r>
              <a:rPr lang="en-GB" altLang="fr-FR" sz="1600" dirty="0" smtClean="0">
                <a:solidFill>
                  <a:prstClr val="black"/>
                </a:solidFill>
                <a:latin typeface="Verdana" pitchFamily="34" charset="0"/>
                <a:cs typeface="Arial" pitchFamily="34" charset="0"/>
              </a:rPr>
              <a:t>	</a:t>
            </a:r>
            <a:endParaRPr lang="en-GB" altLang="fr-FR" sz="3200" spc="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03848" y="4437112"/>
            <a:ext cx="37981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>
              <a:defRPr/>
            </a:pPr>
            <a:r>
              <a:rPr lang="en-GB" altLang="fr-FR" sz="1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HELENA ZHIVITSKAYA</a:t>
            </a:r>
          </a:p>
          <a:p>
            <a:pPr algn="r" eaLnBrk="0" hangingPunct="0">
              <a:defRPr/>
            </a:pPr>
            <a:r>
              <a:rPr lang="en-GB" altLang="fr-FR" sz="1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VICE-RECTOR FOR EDUCATION</a:t>
            </a:r>
          </a:p>
          <a:p>
            <a:pPr algn="r" eaLnBrk="0" hangingPunct="0">
              <a:defRPr/>
            </a:pPr>
            <a:endParaRPr lang="en-GB" altLang="fr-FR" sz="1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r" eaLnBrk="0" hangingPunct="0">
              <a:defRPr/>
            </a:pPr>
            <a:r>
              <a:rPr lang="en-GB" altLang="fr-FR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ELENA DENISSOVA</a:t>
            </a:r>
          </a:p>
          <a:p>
            <a:pPr algn="r" eaLnBrk="0" hangingPunct="0">
              <a:defRPr/>
            </a:pPr>
            <a:r>
              <a:rPr lang="en-GB" altLang="fr-FR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INTERNATIONAL RELATIONS OFFICE</a:t>
            </a:r>
            <a:endParaRPr lang="ru-RU" altLang="fr-FR" sz="1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r" eaLnBrk="0" hangingPunct="0">
              <a:defRPr/>
            </a:pPr>
            <a:endParaRPr lang="en-GB" altLang="fr-FR" sz="1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GB" altLang="fr-FR" sz="1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Bydgoszcz</a:t>
            </a:r>
            <a:r>
              <a:rPr lang="be-BY" altLang="fr-FR" sz="1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altLang="fr-FR" sz="1200" b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Poland),</a:t>
            </a:r>
            <a:r>
              <a:rPr lang="en-GB" altLang="fr-FR" sz="1200" b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2019</a:t>
            </a:r>
            <a:endParaRPr lang="en-GB" altLang="fr-FR" sz="12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39552" y="5828104"/>
            <a:ext cx="2952328" cy="913264"/>
            <a:chOff x="611560" y="4535265"/>
            <a:chExt cx="4754189" cy="1559369"/>
          </a:xfrm>
        </p:grpSpPr>
        <p:pic>
          <p:nvPicPr>
            <p:cNvPr id="6" name="Picture 2" descr="D:\Документы\Фото\logo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84"/>
            <a:stretch/>
          </p:blipFill>
          <p:spPr bwMode="auto">
            <a:xfrm>
              <a:off x="1502874" y="4743450"/>
              <a:ext cx="38628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3" descr="D:\Документы\Фото\эмблема - копия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4535265"/>
              <a:ext cx="1100063" cy="1559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Picture 5" descr="C:\Users\international\Desktop\Новая папка\LogosBeneficairesErasmus+RIGHT_EN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9" t="15097" r="26931" b="13061"/>
          <a:stretch/>
        </p:blipFill>
        <p:spPr bwMode="auto">
          <a:xfrm>
            <a:off x="5796136" y="5949280"/>
            <a:ext cx="301368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48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28271" y="5949280"/>
            <a:ext cx="2952328" cy="6694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539552" y="5828104"/>
            <a:ext cx="2952328" cy="913264"/>
            <a:chOff x="611560" y="4535265"/>
            <a:chExt cx="4754189" cy="1559369"/>
          </a:xfrm>
        </p:grpSpPr>
        <p:pic>
          <p:nvPicPr>
            <p:cNvPr id="5" name="Picture 2" descr="D:\Документы\Фото\logo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84"/>
            <a:stretch/>
          </p:blipFill>
          <p:spPr bwMode="auto">
            <a:xfrm>
              <a:off x="1502874" y="4743450"/>
              <a:ext cx="38628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" descr="D:\Документы\Фото\эмблема - копия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4535265"/>
              <a:ext cx="1100063" cy="1559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" name="Picture 5" descr="C:\Users\international\Desktop\Новая папка\LogosBeneficairesErasmus+RIGHT_EN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9" t="15097" r="26931" b="13061"/>
          <a:stretch/>
        </p:blipFill>
        <p:spPr bwMode="auto">
          <a:xfrm>
            <a:off x="5796136" y="5949280"/>
            <a:ext cx="301368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dirty="0"/>
              <a:t>Qualitative analysis of the upgraded study programme </a:t>
            </a:r>
            <a:r>
              <a:rPr lang="en-US" u="sng" dirty="0"/>
              <a:t>Engineering-Psychological Maintenance of Information Technologies</a:t>
            </a:r>
            <a:br>
              <a:rPr lang="en-US" u="sng" dirty="0"/>
            </a:br>
            <a:r>
              <a:rPr lang="en-GB" b="1" dirty="0"/>
              <a:t>introduced to the university community, social partners, local regional and national </a:t>
            </a:r>
            <a:r>
              <a:rPr lang="en-GB" b="1" dirty="0" smtClean="0"/>
              <a:t>authorities 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83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528271" y="5949280"/>
            <a:ext cx="2952328" cy="6694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86544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WP6.2. UPGRADING THE SYLLABUS</a:t>
            </a:r>
            <a:br>
              <a:rPr lang="en-US" sz="2800" dirty="0"/>
            </a:br>
            <a:r>
              <a:rPr lang="en-US" sz="2800" dirty="0"/>
              <a:t>WP6.3. PREPARATION OF NEW COURSE DESCRIPTIONS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0596555"/>
              </p:ext>
            </p:extLst>
          </p:nvPr>
        </p:nvGraphicFramePr>
        <p:xfrm>
          <a:off x="323529" y="1440111"/>
          <a:ext cx="8568951" cy="42211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5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4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No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Courses 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ECTS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Hours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Completeness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523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Psychology of Information Perception</a:t>
                      </a:r>
                      <a:r>
                        <a:rPr lang="en-US" sz="1600" dirty="0" smtClean="0"/>
                        <a:t> (BSUIR+BSPU) 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3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82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100%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in compliance with the national legislation in education and requirements of EU experts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458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2.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Management of IT Projects</a:t>
                      </a:r>
                      <a:r>
                        <a:rPr lang="en-US" sz="1600" dirty="0" smtClean="0"/>
                        <a:t> (BSUIR+BSPU)</a:t>
                      </a: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3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82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916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3.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Multimedia  Creation and Processing Technologies</a:t>
                      </a:r>
                      <a:r>
                        <a:rPr lang="en-US" sz="1600" dirty="0" smtClean="0"/>
                        <a:t> (BSUIR+SBMT BSU)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6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164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297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4.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/>
                        <a:t>Software development for mobile </a:t>
                      </a:r>
                      <a:r>
                        <a:rPr lang="lt-LT" sz="1600" dirty="0" smtClean="0"/>
                        <a:t>devices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/>
                        <a:t>5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136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169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5.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/>
                        <a:t>Programming </a:t>
                      </a:r>
                      <a:r>
                        <a:rPr lang="lt-LT" sz="1600" dirty="0" smtClean="0"/>
                        <a:t>Technologies</a:t>
                      </a:r>
                      <a:r>
                        <a:rPr lang="en-US" sz="1600" dirty="0" smtClean="0"/>
                        <a:t> (BSUIR+VSTU)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7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190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052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6.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/>
                        <a:t>Technology of Design 3D </a:t>
                      </a:r>
                      <a:r>
                        <a:rPr lang="lt-LT" sz="1600" dirty="0" smtClean="0"/>
                        <a:t>Objects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/>
                        <a:t>4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108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348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7.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/>
                        <a:t>Object-oriented </a:t>
                      </a:r>
                      <a:r>
                        <a:rPr lang="lt-LT" sz="1600" dirty="0" smtClean="0"/>
                        <a:t>programming</a:t>
                      </a:r>
                      <a:r>
                        <a:rPr lang="en-US" sz="1600" dirty="0" smtClean="0"/>
                        <a:t> (BSUIR+VSTU)</a:t>
                      </a:r>
                      <a:endParaRPr lang="ru-RU" sz="1600" dirty="0"/>
                    </a:p>
                  </a:txBody>
                  <a:tcPr marL="43565" marR="43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9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246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458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Total:</a:t>
                      </a:r>
                      <a:endParaRPr lang="ru-RU" sz="1600" dirty="0"/>
                    </a:p>
                  </a:txBody>
                  <a:tcPr marL="43565" marR="4356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3</a:t>
                      </a:r>
                      <a:r>
                        <a:rPr lang="ru-RU" sz="1600" dirty="0" smtClean="0"/>
                        <a:t>7</a:t>
                      </a:r>
                      <a:r>
                        <a:rPr lang="en-US" sz="1600" dirty="0" smtClean="0"/>
                        <a:t> (23)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1008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539552" y="5828104"/>
            <a:ext cx="2952328" cy="913264"/>
            <a:chOff x="611560" y="4535265"/>
            <a:chExt cx="4754189" cy="1559369"/>
          </a:xfrm>
        </p:grpSpPr>
        <p:pic>
          <p:nvPicPr>
            <p:cNvPr id="10" name="Picture 2" descr="D:\Документы\Фото\logo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84"/>
            <a:stretch/>
          </p:blipFill>
          <p:spPr bwMode="auto">
            <a:xfrm>
              <a:off x="1502874" y="4743450"/>
              <a:ext cx="38628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3" descr="D:\Документы\Фото\эмблема - копия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4535265"/>
              <a:ext cx="1100063" cy="1559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2" name="Picture 5" descr="C:\Users\international\Desktop\Новая папка\LogosBeneficairesErasmus+RIGHT_EN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9" t="15097" r="26931" b="13061"/>
          <a:stretch/>
        </p:blipFill>
        <p:spPr bwMode="auto">
          <a:xfrm>
            <a:off x="5796136" y="5949280"/>
            <a:ext cx="301368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96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528271" y="5949280"/>
            <a:ext cx="2952328" cy="6694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sz="3000" dirty="0"/>
              <a:t>WP6.4</a:t>
            </a:r>
            <a:r>
              <a:rPr lang="en-US" sz="2800" dirty="0"/>
              <a:t>. PREPARATION OF TEACHING MATERIALS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571873"/>
              </p:ext>
            </p:extLst>
          </p:nvPr>
        </p:nvGraphicFramePr>
        <p:xfrm>
          <a:off x="323529" y="1268760"/>
          <a:ext cx="8496943" cy="430429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60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3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9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25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93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4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No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lt-LT" sz="1600" kern="1200" dirty="0" smtClean="0">
                          <a:effectLst/>
                        </a:rPr>
                        <a:t>Courses 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lt-LT" sz="1600" kern="1200" dirty="0" smtClean="0">
                          <a:effectLst/>
                        </a:rPr>
                        <a:t>ECTS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Hours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Completeness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523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1.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Psychology of Information Perception</a:t>
                      </a:r>
                      <a:r>
                        <a:rPr lang="en-US" sz="1600" dirty="0" smtClean="0"/>
                        <a:t> (BSUIR+BSPU) 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3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82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85%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458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2.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Management of IT Projects</a:t>
                      </a:r>
                      <a:r>
                        <a:rPr lang="en-US" sz="1600" dirty="0" smtClean="0"/>
                        <a:t> (BSUIR+BSPU)</a:t>
                      </a: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3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82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80%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916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3.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Multimedia  Creation and Processing Technologies</a:t>
                      </a:r>
                      <a:r>
                        <a:rPr lang="en-US" sz="1600" dirty="0" smtClean="0"/>
                        <a:t> (BSUIR+SBMT BSU)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6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164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65%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297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4.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/>
                        <a:t>Software development for mobile </a:t>
                      </a:r>
                      <a:r>
                        <a:rPr lang="lt-LT" sz="1600" dirty="0" smtClean="0"/>
                        <a:t>devices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/>
                        <a:t>5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136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65%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169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5.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/>
                        <a:t>Programming </a:t>
                      </a:r>
                      <a:r>
                        <a:rPr lang="lt-LT" sz="1600" dirty="0" smtClean="0"/>
                        <a:t>Technologies</a:t>
                      </a:r>
                      <a:r>
                        <a:rPr lang="en-US" sz="1600" dirty="0" smtClean="0"/>
                        <a:t> (BSUIR+VSTU)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7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190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70%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052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6.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/>
                        <a:t>Technology of Design 3D </a:t>
                      </a:r>
                      <a:r>
                        <a:rPr lang="lt-LT" sz="1600" dirty="0" smtClean="0"/>
                        <a:t>Objects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/>
                        <a:t>4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108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65%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348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7.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/>
                        <a:t>Object-oriented </a:t>
                      </a:r>
                      <a:r>
                        <a:rPr lang="lt-LT" sz="1600" dirty="0" smtClean="0"/>
                        <a:t>programming</a:t>
                      </a:r>
                      <a:r>
                        <a:rPr lang="en-US" sz="1600" dirty="0" smtClean="0"/>
                        <a:t> (BSUIR+VSTU)</a:t>
                      </a:r>
                      <a:endParaRPr lang="ru-RU" sz="1600" dirty="0"/>
                    </a:p>
                  </a:txBody>
                  <a:tcPr marL="43565" marR="43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9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246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80%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458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Total:</a:t>
                      </a:r>
                      <a:endParaRPr lang="ru-RU" sz="1600" dirty="0"/>
                    </a:p>
                  </a:txBody>
                  <a:tcPr marL="43565" marR="4356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3</a:t>
                      </a:r>
                      <a:r>
                        <a:rPr lang="ru-RU" sz="1600" dirty="0" smtClean="0"/>
                        <a:t>7</a:t>
                      </a:r>
                      <a:r>
                        <a:rPr lang="en-US" sz="1600" dirty="0" smtClean="0"/>
                        <a:t> (23)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1008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539552" y="5828104"/>
            <a:ext cx="2952328" cy="913264"/>
            <a:chOff x="611560" y="4535265"/>
            <a:chExt cx="4754189" cy="1559369"/>
          </a:xfrm>
        </p:grpSpPr>
        <p:pic>
          <p:nvPicPr>
            <p:cNvPr id="10" name="Picture 2" descr="D:\Документы\Фото\logo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84"/>
            <a:stretch/>
          </p:blipFill>
          <p:spPr bwMode="auto">
            <a:xfrm>
              <a:off x="1502874" y="4743450"/>
              <a:ext cx="38628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3" descr="D:\Документы\Фото\эмблема - копия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4535265"/>
              <a:ext cx="1100063" cy="1559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2" name="Picture 5" descr="C:\Users\international\Desktop\Новая папка\LogosBeneficairesErasmus+RIGHT_EN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9" t="15097" r="26931" b="13061"/>
          <a:stretch/>
        </p:blipFill>
        <p:spPr bwMode="auto">
          <a:xfrm>
            <a:off x="5796136" y="5949280"/>
            <a:ext cx="301368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255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28271" y="5949280"/>
            <a:ext cx="2952328" cy="6694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dirty="0"/>
              <a:t>WP6.5. ACQUISITION OF TECHNICAL EQUIPMENT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3960440" cy="4248472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Equipment for 2 Laboratories has </a:t>
            </a:r>
            <a:r>
              <a:rPr lang="en-US" sz="2800" dirty="0"/>
              <a:t>b</a:t>
            </a:r>
            <a:r>
              <a:rPr lang="en-US" sz="2800" dirty="0" smtClean="0"/>
              <a:t>een acquired:</a:t>
            </a:r>
          </a:p>
          <a:p>
            <a:pPr lvl="2"/>
            <a:r>
              <a:rPr lang="en-US" sz="2800" dirty="0" smtClean="0"/>
              <a:t>Usability Testing Laboratory</a:t>
            </a:r>
          </a:p>
          <a:p>
            <a:pPr lvl="2"/>
            <a:r>
              <a:rPr lang="en-US" sz="2800" dirty="0" smtClean="0"/>
              <a:t>3D </a:t>
            </a:r>
            <a:r>
              <a:rPr lang="en-US" sz="2800" dirty="0" err="1" smtClean="0"/>
              <a:t>Modelling</a:t>
            </a:r>
            <a:r>
              <a:rPr lang="en-US" sz="2800" dirty="0" smtClean="0"/>
              <a:t> Laboratory</a:t>
            </a:r>
          </a:p>
          <a:p>
            <a:r>
              <a:rPr lang="en-US" sz="2800" dirty="0" smtClean="0"/>
              <a:t>Full Sum: 129781 BYN (</a:t>
            </a:r>
            <a:r>
              <a:rPr lang="ru-RU" sz="2800" dirty="0" smtClean="0"/>
              <a:t>52657,8 €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Supplier: </a:t>
            </a:r>
            <a:r>
              <a:rPr lang="en-US" sz="2800" dirty="0" err="1" smtClean="0"/>
              <a:t>Batsheva</a:t>
            </a:r>
            <a:r>
              <a:rPr lang="en-US" sz="2800" dirty="0" smtClean="0"/>
              <a:t> Family LLC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539552" y="5828104"/>
            <a:ext cx="2952328" cy="913264"/>
            <a:chOff x="611560" y="4535265"/>
            <a:chExt cx="4754189" cy="1559369"/>
          </a:xfrm>
        </p:grpSpPr>
        <p:pic>
          <p:nvPicPr>
            <p:cNvPr id="5" name="Picture 2" descr="D:\Документы\Фото\logo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84"/>
            <a:stretch/>
          </p:blipFill>
          <p:spPr bwMode="auto">
            <a:xfrm>
              <a:off x="1502874" y="4743450"/>
              <a:ext cx="38628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" descr="D:\Документы\Фото\эмблема - копия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4535265"/>
              <a:ext cx="1100063" cy="1559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" name="Picture 5" descr="C:\Users\international\Desktop\Новая папка\LogosBeneficairesErasmus+RIGHT_EN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9" t="15097" r="26931" b="13061"/>
          <a:stretch/>
        </p:blipFill>
        <p:spPr bwMode="auto">
          <a:xfrm>
            <a:off x="5796136" y="5949280"/>
            <a:ext cx="301368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365" y="1268760"/>
            <a:ext cx="4128459" cy="30963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96299" y="4427820"/>
            <a:ext cx="3602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Meeting of the Procurement Center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82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28271" y="5949280"/>
            <a:ext cx="2952328" cy="6694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dirty="0"/>
              <a:t>WP6.5. ACQUISITION OF TECHNICAL EQUIPMENT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5" y="1340768"/>
            <a:ext cx="7200801" cy="4536504"/>
          </a:xfrm>
        </p:spPr>
        <p:txBody>
          <a:bodyPr numCol="2">
            <a:normAutofit fontScale="47500" lnSpcReduction="20000"/>
          </a:bodyPr>
          <a:lstStyle/>
          <a:p>
            <a:r>
              <a:rPr lang="de-DE" sz="4200" b="1" dirty="0" err="1" smtClean="0"/>
              <a:t>Tobii</a:t>
            </a:r>
            <a:r>
              <a:rPr lang="de-DE" sz="4200" b="1" dirty="0" smtClean="0"/>
              <a:t> </a:t>
            </a:r>
            <a:r>
              <a:rPr lang="de-DE" sz="4200" b="1" dirty="0" err="1" smtClean="0"/>
              <a:t>EyeX</a:t>
            </a:r>
            <a:r>
              <a:rPr lang="de-DE" sz="4200" b="1" dirty="0" smtClean="0"/>
              <a:t> </a:t>
            </a:r>
          </a:p>
          <a:p>
            <a:r>
              <a:rPr lang="en-US" sz="4200" b="1" dirty="0" err="1" smtClean="0"/>
              <a:t>Tobii</a:t>
            </a:r>
            <a:r>
              <a:rPr lang="en-US" sz="4200" b="1" dirty="0" smtClean="0"/>
              <a:t> T120 </a:t>
            </a:r>
            <a:r>
              <a:rPr lang="de-DE" sz="4200" b="1" dirty="0" smtClean="0"/>
              <a:t>Eye </a:t>
            </a:r>
            <a:r>
              <a:rPr lang="de-DE" sz="4200" b="1" dirty="0" err="1" smtClean="0"/>
              <a:t>Tracker</a:t>
            </a:r>
            <a:r>
              <a:rPr lang="de-DE" sz="4200" b="1" dirty="0" smtClean="0"/>
              <a:t> </a:t>
            </a:r>
            <a:r>
              <a:rPr lang="en-US" sz="4200" b="1" dirty="0" smtClean="0"/>
              <a:t>Personal Computer based on Intel Core i5</a:t>
            </a:r>
          </a:p>
          <a:p>
            <a:r>
              <a:rPr lang="en-US" sz="4200" b="1" dirty="0"/>
              <a:t>Personal Computer based on Intel Core </a:t>
            </a:r>
            <a:r>
              <a:rPr lang="en-US" sz="4200" b="1" dirty="0" smtClean="0"/>
              <a:t>i9</a:t>
            </a:r>
          </a:p>
          <a:p>
            <a:r>
              <a:rPr lang="en-US" sz="4200" b="1" dirty="0" smtClean="0"/>
              <a:t>Monitor</a:t>
            </a:r>
          </a:p>
          <a:p>
            <a:r>
              <a:rPr lang="de-DE" sz="4200" b="1" dirty="0" err="1"/>
              <a:t>Corded</a:t>
            </a:r>
            <a:r>
              <a:rPr lang="de-DE" sz="4200" b="1" dirty="0"/>
              <a:t> USB </a:t>
            </a:r>
            <a:r>
              <a:rPr lang="de-DE" sz="4200" b="1" dirty="0" err="1"/>
              <a:t>keyboard</a:t>
            </a:r>
            <a:endParaRPr lang="de-DE" sz="4200" b="1" dirty="0"/>
          </a:p>
          <a:p>
            <a:r>
              <a:rPr lang="de-DE" sz="4200" b="1" dirty="0" err="1" smtClean="0"/>
              <a:t>Corded</a:t>
            </a:r>
            <a:r>
              <a:rPr lang="de-DE" sz="4200" b="1" dirty="0" smtClean="0"/>
              <a:t> </a:t>
            </a:r>
            <a:r>
              <a:rPr lang="de-DE" sz="4200" b="1" dirty="0"/>
              <a:t>USB </a:t>
            </a:r>
            <a:r>
              <a:rPr lang="de-DE" sz="4200" b="1" dirty="0" err="1"/>
              <a:t>mouse</a:t>
            </a:r>
            <a:endParaRPr lang="de-DE" sz="4200" b="1" dirty="0"/>
          </a:p>
          <a:p>
            <a:r>
              <a:rPr lang="de-DE" sz="4200" b="1" dirty="0"/>
              <a:t>Speakers</a:t>
            </a:r>
          </a:p>
          <a:p>
            <a:r>
              <a:rPr lang="de-DE" sz="4200" b="1" dirty="0"/>
              <a:t>Headset </a:t>
            </a:r>
            <a:r>
              <a:rPr lang="de-DE" sz="4200" b="1" dirty="0" err="1"/>
              <a:t>with</a:t>
            </a:r>
            <a:r>
              <a:rPr lang="de-DE" sz="4200" b="1" dirty="0"/>
              <a:t> </a:t>
            </a:r>
            <a:r>
              <a:rPr lang="de-DE" sz="4200" b="1" dirty="0" err="1"/>
              <a:t>microphone</a:t>
            </a:r>
            <a:r>
              <a:rPr lang="de-DE" sz="4200" b="1" dirty="0"/>
              <a:t> </a:t>
            </a:r>
          </a:p>
          <a:p>
            <a:r>
              <a:rPr lang="de-DE" sz="4200" b="1" dirty="0" smtClean="0"/>
              <a:t>Web-</a:t>
            </a:r>
            <a:r>
              <a:rPr lang="de-DE" sz="4200" b="1" dirty="0" err="1" smtClean="0"/>
              <a:t>camera</a:t>
            </a:r>
            <a:endParaRPr lang="de-DE" sz="4200" b="1" dirty="0" smtClean="0"/>
          </a:p>
          <a:p>
            <a:r>
              <a:rPr lang="de-DE" sz="4200" b="1" dirty="0" err="1" smtClean="0"/>
              <a:t>Microphone</a:t>
            </a:r>
            <a:endParaRPr lang="de-DE" sz="4200" b="1" dirty="0"/>
          </a:p>
          <a:p>
            <a:r>
              <a:rPr lang="de-DE" sz="4200" b="1" dirty="0" err="1" smtClean="0"/>
              <a:t>Stationary</a:t>
            </a:r>
            <a:r>
              <a:rPr lang="de-DE" sz="4200" b="1" dirty="0" smtClean="0"/>
              <a:t> </a:t>
            </a:r>
            <a:r>
              <a:rPr lang="de-DE" sz="4200" b="1" dirty="0" err="1"/>
              <a:t>camera</a:t>
            </a:r>
            <a:r>
              <a:rPr lang="de-DE" sz="4200" b="1" dirty="0"/>
              <a:t> </a:t>
            </a:r>
            <a:endParaRPr lang="de-DE" sz="4200" b="1" dirty="0" smtClean="0"/>
          </a:p>
          <a:p>
            <a:r>
              <a:rPr lang="de-DE" sz="4200" b="1" dirty="0" err="1" smtClean="0"/>
              <a:t>One-way</a:t>
            </a:r>
            <a:r>
              <a:rPr lang="de-DE" sz="4200" b="1" dirty="0" smtClean="0"/>
              <a:t> </a:t>
            </a:r>
            <a:r>
              <a:rPr lang="de-DE" sz="4200" b="1" dirty="0" err="1"/>
              <a:t>mirror</a:t>
            </a:r>
            <a:endParaRPr lang="de-DE" sz="4200" b="1" dirty="0"/>
          </a:p>
          <a:p>
            <a:r>
              <a:rPr lang="de-DE" sz="4200" b="1" dirty="0" err="1" smtClean="0"/>
              <a:t>Tablet</a:t>
            </a:r>
            <a:r>
              <a:rPr lang="de-DE" sz="4200" b="1" dirty="0" smtClean="0"/>
              <a:t> </a:t>
            </a:r>
            <a:r>
              <a:rPr lang="de-DE" sz="4200" b="1" dirty="0" err="1" smtClean="0"/>
              <a:t>pc</a:t>
            </a:r>
            <a:r>
              <a:rPr lang="de-DE" sz="4200" b="1" dirty="0" smtClean="0"/>
              <a:t> (2)</a:t>
            </a:r>
          </a:p>
          <a:p>
            <a:r>
              <a:rPr lang="de-DE" sz="4200" b="1" dirty="0" smtClean="0"/>
              <a:t>Laptop </a:t>
            </a:r>
          </a:p>
          <a:p>
            <a:r>
              <a:rPr lang="de-DE" sz="4200" b="1" dirty="0" smtClean="0"/>
              <a:t>3D-printer</a:t>
            </a:r>
          </a:p>
          <a:p>
            <a:r>
              <a:rPr lang="de-DE" sz="4200" b="1" dirty="0" smtClean="0"/>
              <a:t>3D-scaner </a:t>
            </a:r>
          </a:p>
          <a:p>
            <a:r>
              <a:rPr lang="de-DE" sz="4200" b="1" dirty="0" smtClean="0"/>
              <a:t>Printer </a:t>
            </a:r>
          </a:p>
          <a:p>
            <a:r>
              <a:rPr lang="de-DE" sz="4200" b="1" dirty="0" smtClean="0"/>
              <a:t>VR-</a:t>
            </a:r>
            <a:r>
              <a:rPr lang="de-DE" sz="4200" b="1" dirty="0" err="1" smtClean="0"/>
              <a:t>headset</a:t>
            </a:r>
            <a:r>
              <a:rPr lang="de-DE" sz="4200" b="1" dirty="0" smtClean="0"/>
              <a:t> </a:t>
            </a:r>
          </a:p>
          <a:p>
            <a:r>
              <a:rPr lang="de-DE" sz="4200" b="1" dirty="0" smtClean="0"/>
              <a:t>3D-monitor </a:t>
            </a:r>
            <a:endParaRPr lang="de-DE" sz="4200" b="1" dirty="0"/>
          </a:p>
          <a:p>
            <a:r>
              <a:rPr lang="de-DE" sz="4200" b="1" dirty="0" err="1" smtClean="0"/>
              <a:t>Supplies</a:t>
            </a:r>
            <a:r>
              <a:rPr lang="de-DE" sz="4200" b="1" dirty="0" smtClean="0"/>
              <a:t> </a:t>
            </a:r>
            <a:r>
              <a:rPr lang="de-DE" sz="4200" b="1" dirty="0" err="1"/>
              <a:t>for</a:t>
            </a:r>
            <a:r>
              <a:rPr lang="de-DE" sz="4200" b="1" dirty="0"/>
              <a:t> </a:t>
            </a:r>
            <a:r>
              <a:rPr lang="de-DE" sz="4200" b="1" dirty="0" err="1" smtClean="0"/>
              <a:t>printer</a:t>
            </a:r>
            <a:endParaRPr lang="de-DE" sz="4200" b="1" dirty="0" smtClean="0"/>
          </a:p>
          <a:p>
            <a:r>
              <a:rPr lang="de-DE" sz="4200" b="1" dirty="0" err="1" smtClean="0"/>
              <a:t>Supplies</a:t>
            </a:r>
            <a:r>
              <a:rPr lang="de-DE" sz="4200" b="1" dirty="0" smtClean="0"/>
              <a:t> </a:t>
            </a:r>
            <a:r>
              <a:rPr lang="de-DE" sz="4200" b="1" dirty="0" err="1" smtClean="0"/>
              <a:t>for</a:t>
            </a:r>
            <a:r>
              <a:rPr lang="de-DE" sz="4200" b="1" dirty="0" smtClean="0"/>
              <a:t> 3D-printer</a:t>
            </a:r>
          </a:p>
          <a:p>
            <a:r>
              <a:rPr lang="de-DE" sz="4200" b="1" dirty="0" err="1" smtClean="0"/>
              <a:t>MicroSDHC</a:t>
            </a:r>
            <a:r>
              <a:rPr lang="de-DE" sz="4200" b="1" dirty="0" smtClean="0"/>
              <a:t> </a:t>
            </a:r>
            <a:r>
              <a:rPr lang="de-DE" sz="4200" b="1" dirty="0" err="1" smtClean="0"/>
              <a:t>cards</a:t>
            </a:r>
            <a:endParaRPr lang="de-DE" sz="4200" b="1" dirty="0" smtClean="0"/>
          </a:p>
          <a:p>
            <a:r>
              <a:rPr lang="de-DE" sz="4200" b="1" dirty="0" smtClean="0"/>
              <a:t>Ultrasound </a:t>
            </a:r>
            <a:r>
              <a:rPr lang="de-DE" sz="4200" b="1" dirty="0" err="1" smtClean="0"/>
              <a:t>sensor</a:t>
            </a:r>
            <a:endParaRPr lang="de-DE" sz="4200" b="1" dirty="0" smtClean="0"/>
          </a:p>
          <a:p>
            <a:r>
              <a:rPr lang="de-DE" sz="4200" b="1" dirty="0" err="1" smtClean="0"/>
              <a:t>Battery</a:t>
            </a:r>
            <a:endParaRPr lang="de-DE" sz="4200" b="1" dirty="0" smtClean="0"/>
          </a:p>
          <a:p>
            <a:r>
              <a:rPr lang="de-DE" sz="4200" b="1" dirty="0" err="1" smtClean="0"/>
              <a:t>Wi-Fi</a:t>
            </a:r>
            <a:r>
              <a:rPr lang="de-DE" sz="4200" b="1" dirty="0" smtClean="0"/>
              <a:t> </a:t>
            </a:r>
            <a:r>
              <a:rPr lang="de-DE" sz="4200" b="1" dirty="0" err="1" smtClean="0"/>
              <a:t>adapter</a:t>
            </a:r>
            <a:endParaRPr lang="de-DE" sz="4200" b="1" dirty="0" smtClean="0"/>
          </a:p>
          <a:p>
            <a:r>
              <a:rPr lang="de-DE" sz="4200" b="1" dirty="0" smtClean="0"/>
              <a:t>USB Bluetooth </a:t>
            </a:r>
            <a:r>
              <a:rPr lang="de-DE" sz="4200" b="1" dirty="0" err="1" smtClean="0"/>
              <a:t>adapter</a:t>
            </a:r>
            <a:endParaRPr lang="de-DE" sz="4200" b="1" dirty="0"/>
          </a:p>
          <a:p>
            <a:endParaRPr lang="ru-RU" b="1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539552" y="5828104"/>
            <a:ext cx="2952328" cy="913264"/>
            <a:chOff x="611560" y="4535265"/>
            <a:chExt cx="4754189" cy="1559369"/>
          </a:xfrm>
        </p:grpSpPr>
        <p:pic>
          <p:nvPicPr>
            <p:cNvPr id="5" name="Picture 2" descr="D:\Документы\Фото\logo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84"/>
            <a:stretch/>
          </p:blipFill>
          <p:spPr bwMode="auto">
            <a:xfrm>
              <a:off x="1502874" y="4743450"/>
              <a:ext cx="38628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" descr="D:\Документы\Фото\эмблема - копия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4535265"/>
              <a:ext cx="1100063" cy="1559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" name="Picture 5" descr="C:\Users\international\Desktop\Новая папка\LogosBeneficairesErasmus+RIGHT_EN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9" t="15097" r="26931" b="13061"/>
          <a:stretch/>
        </p:blipFill>
        <p:spPr bwMode="auto">
          <a:xfrm>
            <a:off x="5796136" y="5949280"/>
            <a:ext cx="301368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32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528271" y="5949280"/>
            <a:ext cx="2952328" cy="6694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sz="3000" dirty="0"/>
              <a:t>WP6.6</a:t>
            </a:r>
            <a:r>
              <a:rPr lang="en-US" sz="2800" dirty="0"/>
              <a:t>. TRIAL PROGRAMME REALISATION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464910"/>
              </p:ext>
            </p:extLst>
          </p:nvPr>
        </p:nvGraphicFramePr>
        <p:xfrm>
          <a:off x="323529" y="1440111"/>
          <a:ext cx="8486296" cy="436247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431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8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6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65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9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02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8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No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lt-LT" sz="1600" kern="1200" dirty="0" smtClean="0">
                          <a:effectLst/>
                        </a:rPr>
                        <a:t>Courses 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lt-LT" sz="1600" kern="1200" dirty="0" smtClean="0">
                          <a:effectLst/>
                        </a:rPr>
                        <a:t>ECTS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Hours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Year,</a:t>
                      </a:r>
                      <a:r>
                        <a:rPr lang="en-US" sz="1600" baseline="0" dirty="0" smtClean="0"/>
                        <a:t> Semester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Completeness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579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1.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Psychology of Information Perception</a:t>
                      </a:r>
                      <a:r>
                        <a:rPr lang="en-US" sz="1600" dirty="0" smtClean="0"/>
                        <a:t> (BSUIR+BSPU) 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3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82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</a:t>
                      </a:r>
                      <a:r>
                        <a:rPr lang="en-US" sz="1600" smtClean="0"/>
                        <a:t>, spring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100%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579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2.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Management of IT Projects</a:t>
                      </a:r>
                      <a:r>
                        <a:rPr lang="en-US" sz="1600" dirty="0" smtClean="0"/>
                        <a:t> (BSUIR+BSPU)</a:t>
                      </a: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3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82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3, spring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100%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040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3.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Multimedia  Creation and Processing Technologies</a:t>
                      </a:r>
                      <a:r>
                        <a:rPr lang="en-US" sz="1600" dirty="0" smtClean="0"/>
                        <a:t> (BSUIR+SBMT BSU)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6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164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755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4.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/>
                        <a:t>Software </a:t>
                      </a:r>
                      <a:r>
                        <a:rPr lang="lt-LT" sz="1600" dirty="0" smtClean="0"/>
                        <a:t>Development </a:t>
                      </a:r>
                      <a:r>
                        <a:rPr lang="en-US" sz="1600" dirty="0" smtClean="0"/>
                        <a:t>f</a:t>
                      </a:r>
                      <a:r>
                        <a:rPr lang="lt-LT" sz="1600" dirty="0" smtClean="0"/>
                        <a:t>or Mobile Devices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/>
                        <a:t>5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136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579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5.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/>
                        <a:t>Programming </a:t>
                      </a:r>
                      <a:r>
                        <a:rPr lang="lt-LT" sz="1600" dirty="0" smtClean="0"/>
                        <a:t>Technologies</a:t>
                      </a:r>
                      <a:r>
                        <a:rPr lang="en-US" sz="1600" dirty="0" smtClean="0"/>
                        <a:t> (BSUIR+VSTU)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7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190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976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6.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/>
                        <a:t>Technology of Design 3D </a:t>
                      </a:r>
                      <a:r>
                        <a:rPr lang="lt-LT" sz="1600" dirty="0" smtClean="0"/>
                        <a:t>Objects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/>
                        <a:t>4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108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0579"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7.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Object-</a:t>
                      </a:r>
                      <a:r>
                        <a:rPr lang="en-US" sz="1600" dirty="0" smtClean="0"/>
                        <a:t>O</a:t>
                      </a:r>
                      <a:r>
                        <a:rPr lang="lt-LT" sz="1600" dirty="0" smtClean="0"/>
                        <a:t>riented Programming</a:t>
                      </a:r>
                      <a:r>
                        <a:rPr lang="en-US" sz="1600" dirty="0" smtClean="0"/>
                        <a:t> (BSUIR+VSTU)</a:t>
                      </a:r>
                      <a:endParaRPr lang="ru-RU" sz="1600" dirty="0"/>
                    </a:p>
                  </a:txBody>
                  <a:tcPr marL="43565" marR="43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/>
                        <a:t>9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246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020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Total:</a:t>
                      </a:r>
                      <a:endParaRPr lang="ru-RU" sz="1600" dirty="0"/>
                    </a:p>
                  </a:txBody>
                  <a:tcPr marL="43565" marR="4356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3</a:t>
                      </a:r>
                      <a:r>
                        <a:rPr lang="ru-RU" sz="1600" dirty="0" smtClean="0"/>
                        <a:t>7</a:t>
                      </a:r>
                      <a:r>
                        <a:rPr lang="en-US" sz="1600" dirty="0" smtClean="0"/>
                        <a:t> (23)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1008</a:t>
                      </a: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</a:txBody>
                  <a:tcPr marL="43565" marR="4356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539552" y="5828104"/>
            <a:ext cx="2952328" cy="913264"/>
            <a:chOff x="611560" y="4535265"/>
            <a:chExt cx="4754189" cy="1559369"/>
          </a:xfrm>
        </p:grpSpPr>
        <p:pic>
          <p:nvPicPr>
            <p:cNvPr id="10" name="Picture 2" descr="D:\Документы\Фото\logo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84"/>
            <a:stretch/>
          </p:blipFill>
          <p:spPr bwMode="auto">
            <a:xfrm>
              <a:off x="1502874" y="4743450"/>
              <a:ext cx="38628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3" descr="D:\Документы\Фото\эмблема - копия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4535265"/>
              <a:ext cx="1100063" cy="1559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2" name="Picture 5" descr="C:\Users\international\Desktop\Новая папка\LogosBeneficairesErasmus+RIGHT_EN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9" t="15097" r="26931" b="13061"/>
          <a:stretch/>
        </p:blipFill>
        <p:spPr bwMode="auto">
          <a:xfrm>
            <a:off x="5796136" y="5949280"/>
            <a:ext cx="301368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894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28271" y="5949280"/>
            <a:ext cx="2952328" cy="6694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anchor="ctr">
            <a:noAutofit/>
          </a:bodyPr>
          <a:lstStyle/>
          <a:p>
            <a:pPr algn="ctr"/>
            <a:r>
              <a:rPr lang="en-GB" sz="3000" dirty="0"/>
              <a:t>Visibility and dissemination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7560840" cy="432048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en-US" sz="2800" dirty="0"/>
              <a:t>Via </a:t>
            </a:r>
            <a:r>
              <a:rPr lang="en-US" sz="2800" dirty="0" smtClean="0"/>
              <a:t>publications and </a:t>
            </a:r>
            <a:r>
              <a:rPr lang="en-US" sz="2800" dirty="0"/>
              <a:t>meetings with </a:t>
            </a:r>
            <a:r>
              <a:rPr lang="en-US" sz="2800" dirty="0" smtClean="0"/>
              <a:t>stakeholders </a:t>
            </a:r>
          </a:p>
          <a:p>
            <a:pPr algn="just"/>
            <a:endParaRPr lang="en-US" sz="28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539552" y="5828104"/>
            <a:ext cx="2952328" cy="913264"/>
            <a:chOff x="611560" y="4535265"/>
            <a:chExt cx="4754189" cy="1559369"/>
          </a:xfrm>
        </p:grpSpPr>
        <p:pic>
          <p:nvPicPr>
            <p:cNvPr id="5" name="Picture 2" descr="D:\Документы\Фото\logo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84"/>
            <a:stretch/>
          </p:blipFill>
          <p:spPr bwMode="auto">
            <a:xfrm>
              <a:off x="1502874" y="4743450"/>
              <a:ext cx="38628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" descr="D:\Документы\Фото\эмблема - копия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4535265"/>
              <a:ext cx="1100063" cy="1559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" name="Picture 5" descr="C:\Users\international\Desktop\Новая папка\LogosBeneficairesErasmus+RIGHT_EN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9" t="15097" r="26931" b="13061"/>
          <a:stretch/>
        </p:blipFill>
        <p:spPr bwMode="auto">
          <a:xfrm>
            <a:off x="5796136" y="5949280"/>
            <a:ext cx="301368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"/>
          <a:stretch/>
        </p:blipFill>
        <p:spPr>
          <a:xfrm>
            <a:off x="683568" y="1700808"/>
            <a:ext cx="3606725" cy="302572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644008" y="1815227"/>
            <a:ext cx="41764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dirty="0" smtClean="0">
                <a:solidFill>
                  <a:prstClr val="black"/>
                </a:solidFill>
              </a:rPr>
              <a:t>The IX </a:t>
            </a:r>
            <a:r>
              <a:rPr lang="en-US" dirty="0">
                <a:solidFill>
                  <a:prstClr val="black"/>
                </a:solidFill>
              </a:rPr>
              <a:t>International </a:t>
            </a:r>
            <a:r>
              <a:rPr lang="en-US" dirty="0" smtClean="0">
                <a:solidFill>
                  <a:prstClr val="black"/>
                </a:solidFill>
              </a:rPr>
              <a:t>Scientific and </a:t>
            </a:r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en-US" dirty="0">
                <a:solidFill>
                  <a:prstClr val="black"/>
                </a:solidFill>
              </a:rPr>
              <a:t>Methodical Conference </a:t>
            </a:r>
            <a:r>
              <a:rPr lang="de-DE" dirty="0" smtClean="0">
                <a:solidFill>
                  <a:prstClr val="black"/>
                </a:solidFill>
              </a:rPr>
              <a:t>“</a:t>
            </a:r>
            <a:r>
              <a:rPr lang="en-US" dirty="0">
                <a:solidFill>
                  <a:prstClr val="black"/>
                </a:solidFill>
              </a:rPr>
              <a:t>Higher Technical Education: </a:t>
            </a:r>
            <a:r>
              <a:rPr lang="en-US" dirty="0" smtClean="0">
                <a:solidFill>
                  <a:prstClr val="black"/>
                </a:solidFill>
              </a:rPr>
              <a:t>Problems and Ways </a:t>
            </a:r>
            <a:r>
              <a:rPr lang="en-US" dirty="0">
                <a:solidFill>
                  <a:prstClr val="black"/>
                </a:solidFill>
              </a:rPr>
              <a:t>of Development” </a:t>
            </a:r>
            <a:r>
              <a:rPr lang="en-US" dirty="0" smtClean="0">
                <a:solidFill>
                  <a:prstClr val="black"/>
                </a:solidFill>
              </a:rPr>
              <a:t>(</a:t>
            </a:r>
            <a:r>
              <a:rPr lang="en-US" dirty="0">
                <a:solidFill>
                  <a:prstClr val="black"/>
                </a:solidFill>
              </a:rPr>
              <a:t>November 01-02, 2018)</a:t>
            </a:r>
          </a:p>
        </p:txBody>
      </p:sp>
      <p:pic>
        <p:nvPicPr>
          <p:cNvPr id="2050" name="Picture 2" descr="C:\Users\international\Desktop\12_100229_1_131297[1]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6664" y="3065108"/>
            <a:ext cx="4021800" cy="268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21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28271" y="5949280"/>
            <a:ext cx="2952328" cy="6694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anchor="ctr">
            <a:noAutofit/>
          </a:bodyPr>
          <a:lstStyle/>
          <a:p>
            <a:pPr algn="ctr"/>
            <a:r>
              <a:rPr lang="en-GB" sz="3000" dirty="0"/>
              <a:t>Feedback from employers</a:t>
            </a:r>
            <a:endParaRPr lang="ru-RU" sz="30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539552" y="5828104"/>
            <a:ext cx="2952328" cy="913264"/>
            <a:chOff x="611560" y="4535265"/>
            <a:chExt cx="4754189" cy="1559369"/>
          </a:xfrm>
        </p:grpSpPr>
        <p:pic>
          <p:nvPicPr>
            <p:cNvPr id="5" name="Picture 2" descr="D:\Документы\Фото\logo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84"/>
            <a:stretch/>
          </p:blipFill>
          <p:spPr bwMode="auto">
            <a:xfrm>
              <a:off x="1502874" y="4743450"/>
              <a:ext cx="38628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" descr="D:\Документы\Фото\эмблема - копия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4535265"/>
              <a:ext cx="1100063" cy="1559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" name="Picture 5" descr="C:\Users\international\Desktop\Новая папка\LogosBeneficairesErasmus+RIGHT_EN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9" t="15097" r="26931" b="13061"/>
          <a:stretch/>
        </p:blipFill>
        <p:spPr bwMode="auto">
          <a:xfrm>
            <a:off x="5796136" y="5949280"/>
            <a:ext cx="301368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268760"/>
            <a:ext cx="799288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800" dirty="0" smtClean="0"/>
              <a:t>EMPLOYERS HAVE TAKEN PART IN THE DEVELOPMENT OF 7 STUDY PROGRAMME DESCRIPTIONS AND HAVE </a:t>
            </a:r>
            <a:r>
              <a:rPr lang="en-US" sz="2800" b="1" dirty="0" smtClean="0"/>
              <a:t>REVIEWED</a:t>
            </a:r>
            <a:r>
              <a:rPr lang="en-US" sz="2800" dirty="0" smtClean="0"/>
              <a:t> </a:t>
            </a:r>
            <a:r>
              <a:rPr lang="en-US" sz="2800" b="1" dirty="0" smtClean="0"/>
              <a:t>TWO TRIAL ONES</a:t>
            </a:r>
            <a:r>
              <a:rPr lang="en-US" sz="2800" dirty="0" smtClean="0"/>
              <a:t>:  </a:t>
            </a:r>
            <a:r>
              <a:rPr lang="lt-LT" sz="2800" dirty="0" smtClean="0"/>
              <a:t>PSYCHOLOGY OF INFORMATION PERCEPTION</a:t>
            </a:r>
            <a:r>
              <a:rPr lang="en-US" sz="2800" dirty="0" smtClean="0"/>
              <a:t> (BSUIR+BSPU) AND</a:t>
            </a:r>
            <a:endParaRPr lang="ru-RU" sz="2800" dirty="0" smtClean="0"/>
          </a:p>
          <a:p>
            <a:pPr fontAlgn="ctr"/>
            <a:r>
              <a:rPr lang="lt-LT" sz="2800" dirty="0" smtClean="0"/>
              <a:t>MANAGEMENT OF IT PROJECTS</a:t>
            </a:r>
            <a:r>
              <a:rPr lang="en-US" sz="2800" dirty="0" smtClean="0"/>
              <a:t> (BSUIR+BSPU)</a:t>
            </a:r>
            <a:endParaRPr lang="ru-RU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58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2244</TotalTime>
  <Words>613</Words>
  <Application>Microsoft Office PowerPoint</Application>
  <PresentationFormat>Экран (4:3)</PresentationFormat>
  <Paragraphs>194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Arial Black</vt:lpstr>
      <vt:lpstr>Franklin Gothic Book</vt:lpstr>
      <vt:lpstr>Franklin Gothic Medium</vt:lpstr>
      <vt:lpstr>Microsoft Sans Serif</vt:lpstr>
      <vt:lpstr>Times New Roman</vt:lpstr>
      <vt:lpstr>Verdana</vt:lpstr>
      <vt:lpstr>Wingdings 2</vt:lpstr>
      <vt:lpstr>Трек</vt:lpstr>
      <vt:lpstr>Презентация PowerPoint</vt:lpstr>
      <vt:lpstr>Презентация PowerPoint</vt:lpstr>
      <vt:lpstr>WP6.2. UPGRADING THE SYLLABUS WP6.3. PREPARATION OF NEW COURSE DESCRIPTIONS</vt:lpstr>
      <vt:lpstr>WP6.4. PREPARATION OF TEACHING MATERIALS</vt:lpstr>
      <vt:lpstr>WP6.5. ACQUISITION OF TECHNICAL EQUIPMENT</vt:lpstr>
      <vt:lpstr>WP6.5. ACQUISITION OF TECHNICAL EQUIPMENT</vt:lpstr>
      <vt:lpstr>WP6.6. TRIAL PROGRAMME REALISATION</vt:lpstr>
      <vt:lpstr>Visibility and dissemination</vt:lpstr>
      <vt:lpstr>Feedback from employers</vt:lpstr>
      <vt:lpstr>Management and QUALITY CONTROL</vt:lpstr>
      <vt:lpstr>Next steps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Денисова Е.С.</dc:creator>
  <cp:lastModifiedBy>Пользователь Windows</cp:lastModifiedBy>
  <cp:revision>154</cp:revision>
  <dcterms:created xsi:type="dcterms:W3CDTF">2018-09-24T08:57:12Z</dcterms:created>
  <dcterms:modified xsi:type="dcterms:W3CDTF">2020-02-06T11:38:10Z</dcterms:modified>
</cp:coreProperties>
</file>