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8" r:id="rId3"/>
    <p:sldId id="259" r:id="rId4"/>
    <p:sldId id="266" r:id="rId5"/>
    <p:sldId id="265" r:id="rId6"/>
    <p:sldId id="260" r:id="rId7"/>
    <p:sldId id="267" r:id="rId8"/>
    <p:sldId id="273" r:id="rId9"/>
    <p:sldId id="280" r:id="rId10"/>
    <p:sldId id="281" r:id="rId11"/>
    <p:sldId id="274" r:id="rId12"/>
    <p:sldId id="261" r:id="rId13"/>
    <p:sldId id="263" r:id="rId14"/>
    <p:sldId id="269" r:id="rId15"/>
    <p:sldId id="270" r:id="rId16"/>
    <p:sldId id="272" r:id="rId17"/>
    <p:sldId id="275" r:id="rId18"/>
    <p:sldId id="276" r:id="rId19"/>
    <p:sldId id="262" r:id="rId20"/>
    <p:sldId id="277" r:id="rId21"/>
    <p:sldId id="278" r:id="rId22"/>
    <p:sldId id="282" r:id="rId23"/>
    <p:sldId id="279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660"/>
  </p:normalViewPr>
  <p:slideViewPr>
    <p:cSldViewPr>
      <p:cViewPr varScale="1">
        <p:scale>
          <a:sx n="78" d="100"/>
          <a:sy n="78" d="100"/>
        </p:scale>
        <p:origin x="67" y="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719A3-293B-4B5C-8FB4-32F664349197}" type="doc">
      <dgm:prSet loTypeId="urn:microsoft.com/office/officeart/2005/8/layout/list1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9D50484A-05B1-4A66-85D5-EF2D0FE3E706}">
      <dgm:prSet phldrT="[Текст]"/>
      <dgm:spPr/>
      <dgm:t>
        <a:bodyPr/>
        <a:lstStyle/>
        <a:p>
          <a:r>
            <a:rPr lang="en-US" b="1" dirty="0" smtClean="0"/>
            <a:t>New knowledge of </a:t>
          </a:r>
          <a:r>
            <a:rPr lang="lt-LT" b="1" dirty="0" smtClean="0"/>
            <a:t>such innovative study methods as</a:t>
          </a:r>
          <a:r>
            <a:rPr lang="en-US" b="1" dirty="0" smtClean="0"/>
            <a:t>:</a:t>
          </a:r>
          <a:endParaRPr lang="ru-RU" b="1" dirty="0"/>
        </a:p>
      </dgm:t>
    </dgm:pt>
    <dgm:pt modelId="{903CCACF-5296-41D4-9E22-5C24CDF33780}" type="parTrans" cxnId="{9854300E-067D-4679-8B5E-29809805B5E4}">
      <dgm:prSet/>
      <dgm:spPr/>
      <dgm:t>
        <a:bodyPr/>
        <a:lstStyle/>
        <a:p>
          <a:endParaRPr lang="ru-RU"/>
        </a:p>
      </dgm:t>
    </dgm:pt>
    <dgm:pt modelId="{12943760-3032-493E-AD40-C43F5F275D0D}" type="sibTrans" cxnId="{9854300E-067D-4679-8B5E-29809805B5E4}">
      <dgm:prSet/>
      <dgm:spPr/>
      <dgm:t>
        <a:bodyPr/>
        <a:lstStyle/>
        <a:p>
          <a:endParaRPr lang="ru-RU"/>
        </a:p>
      </dgm:t>
    </dgm:pt>
    <dgm:pt modelId="{E697F707-6D88-4365-9F0A-A642664DBE02}">
      <dgm:prSet phldrT="[Текст]"/>
      <dgm:spPr/>
      <dgm:t>
        <a:bodyPr/>
        <a:lstStyle/>
        <a:p>
          <a:r>
            <a:rPr lang="en-US" b="1" dirty="0" smtClean="0"/>
            <a:t>N</a:t>
          </a:r>
          <a:r>
            <a:rPr lang="lt-LT" b="1" dirty="0" smtClean="0"/>
            <a:t>ew knowledge on</a:t>
          </a:r>
          <a:r>
            <a:rPr lang="en-US" b="1" dirty="0" smtClean="0"/>
            <a:t>:</a:t>
          </a:r>
          <a:endParaRPr lang="ru-RU" b="1" dirty="0"/>
        </a:p>
      </dgm:t>
    </dgm:pt>
    <dgm:pt modelId="{8314D79E-97B1-43F4-A978-0A5EE0827431}" type="parTrans" cxnId="{FACFA252-1FD9-4A3D-80A7-9D0D0E090CB9}">
      <dgm:prSet/>
      <dgm:spPr/>
      <dgm:t>
        <a:bodyPr/>
        <a:lstStyle/>
        <a:p>
          <a:endParaRPr lang="ru-RU"/>
        </a:p>
      </dgm:t>
    </dgm:pt>
    <dgm:pt modelId="{F889CCE0-5EEB-4EA6-BA7D-9394A860B41A}" type="sibTrans" cxnId="{FACFA252-1FD9-4A3D-80A7-9D0D0E090CB9}">
      <dgm:prSet/>
      <dgm:spPr/>
      <dgm:t>
        <a:bodyPr/>
        <a:lstStyle/>
        <a:p>
          <a:endParaRPr lang="ru-RU"/>
        </a:p>
      </dgm:t>
    </dgm:pt>
    <dgm:pt modelId="{0627484B-3482-4417-AB0C-A8D9DFC329F7}">
      <dgm:prSet phldrT="[Текст]"/>
      <dgm:spPr/>
      <dgm:t>
        <a:bodyPr/>
        <a:lstStyle/>
        <a:p>
          <a:r>
            <a:rPr lang="en-US" b="1" dirty="0" smtClean="0"/>
            <a:t>Practice of the English language for academic purposes</a:t>
          </a:r>
          <a:endParaRPr lang="ru-RU" b="1" dirty="0"/>
        </a:p>
      </dgm:t>
    </dgm:pt>
    <dgm:pt modelId="{FF745858-166B-4258-B2B2-88810D2D3B07}" type="parTrans" cxnId="{CC5FD561-1B2C-4250-81B7-4962EA1E9682}">
      <dgm:prSet/>
      <dgm:spPr/>
      <dgm:t>
        <a:bodyPr/>
        <a:lstStyle/>
        <a:p>
          <a:endParaRPr lang="ru-RU"/>
        </a:p>
      </dgm:t>
    </dgm:pt>
    <dgm:pt modelId="{4EC5BC91-E2E2-4732-BD73-2C3E28441866}" type="sibTrans" cxnId="{CC5FD561-1B2C-4250-81B7-4962EA1E9682}">
      <dgm:prSet/>
      <dgm:spPr/>
      <dgm:t>
        <a:bodyPr/>
        <a:lstStyle/>
        <a:p>
          <a:endParaRPr lang="ru-RU"/>
        </a:p>
      </dgm:t>
    </dgm:pt>
    <dgm:pt modelId="{DCBDF113-3539-4FCC-B291-4FA57A19A794}">
      <dgm:prSet/>
      <dgm:spPr/>
      <dgm:t>
        <a:bodyPr/>
        <a:lstStyle/>
        <a:p>
          <a:r>
            <a:rPr lang="en-GB" dirty="0" smtClean="0"/>
            <a:t>using robots;</a:t>
          </a:r>
          <a:endParaRPr lang="ru-RU" dirty="0"/>
        </a:p>
      </dgm:t>
    </dgm:pt>
    <dgm:pt modelId="{00EEBEE8-38A0-48AE-B655-9AED7A818851}" type="parTrans" cxnId="{ABBB950E-0EC4-4FE6-9858-7D592767FE07}">
      <dgm:prSet/>
      <dgm:spPr/>
      <dgm:t>
        <a:bodyPr/>
        <a:lstStyle/>
        <a:p>
          <a:endParaRPr lang="ru-RU"/>
        </a:p>
      </dgm:t>
    </dgm:pt>
    <dgm:pt modelId="{11EA53A0-4CFE-40E2-9B12-B9B72ECECCB5}" type="sibTrans" cxnId="{ABBB950E-0EC4-4FE6-9858-7D592767FE07}">
      <dgm:prSet/>
      <dgm:spPr/>
      <dgm:t>
        <a:bodyPr/>
        <a:lstStyle/>
        <a:p>
          <a:endParaRPr lang="ru-RU"/>
        </a:p>
      </dgm:t>
    </dgm:pt>
    <dgm:pt modelId="{FBBEC367-0091-4561-A54C-28DF5C5FE037}">
      <dgm:prSet/>
      <dgm:spPr/>
      <dgm:t>
        <a:bodyPr/>
        <a:lstStyle/>
        <a:p>
          <a:r>
            <a:rPr lang="en-GB" dirty="0" smtClean="0"/>
            <a:t>using instant messengers;</a:t>
          </a:r>
          <a:endParaRPr lang="ru-RU" dirty="0"/>
        </a:p>
      </dgm:t>
    </dgm:pt>
    <dgm:pt modelId="{D6442068-B589-465E-B1FD-01CBC353F02B}" type="parTrans" cxnId="{FFDA085A-6A85-4040-98DE-21932E5E0960}">
      <dgm:prSet/>
      <dgm:spPr/>
      <dgm:t>
        <a:bodyPr/>
        <a:lstStyle/>
        <a:p>
          <a:endParaRPr lang="ru-RU"/>
        </a:p>
      </dgm:t>
    </dgm:pt>
    <dgm:pt modelId="{0154E435-6887-43C4-B7A2-1D19771B0859}" type="sibTrans" cxnId="{FFDA085A-6A85-4040-98DE-21932E5E0960}">
      <dgm:prSet/>
      <dgm:spPr/>
      <dgm:t>
        <a:bodyPr/>
        <a:lstStyle/>
        <a:p>
          <a:endParaRPr lang="ru-RU"/>
        </a:p>
      </dgm:t>
    </dgm:pt>
    <dgm:pt modelId="{B3CD724F-C003-4F20-AF43-2D37663D542D}">
      <dgm:prSet/>
      <dgm:spPr/>
      <dgm:t>
        <a:bodyPr/>
        <a:lstStyle/>
        <a:p>
          <a:r>
            <a:rPr lang="en-GB" dirty="0" smtClean="0"/>
            <a:t>using games (</a:t>
          </a:r>
          <a:r>
            <a:rPr lang="lt-LT" dirty="0" smtClean="0"/>
            <a:t>gamification</a:t>
          </a:r>
          <a:r>
            <a:rPr lang="en-US" dirty="0" smtClean="0"/>
            <a:t>)</a:t>
          </a:r>
          <a:r>
            <a:rPr lang="en-GB" dirty="0" smtClean="0"/>
            <a:t>; </a:t>
          </a:r>
          <a:endParaRPr lang="ru-RU" dirty="0"/>
        </a:p>
      </dgm:t>
    </dgm:pt>
    <dgm:pt modelId="{1EC753B1-DB4A-4E59-BEC4-B0FD2F4310F7}" type="parTrans" cxnId="{71FA3125-BE71-4BEC-A973-3BE80477D93C}">
      <dgm:prSet/>
      <dgm:spPr/>
      <dgm:t>
        <a:bodyPr/>
        <a:lstStyle/>
        <a:p>
          <a:endParaRPr lang="ru-RU"/>
        </a:p>
      </dgm:t>
    </dgm:pt>
    <dgm:pt modelId="{DC91904B-9B4B-4582-839D-BDE182636222}" type="sibTrans" cxnId="{71FA3125-BE71-4BEC-A973-3BE80477D93C}">
      <dgm:prSet/>
      <dgm:spPr/>
      <dgm:t>
        <a:bodyPr/>
        <a:lstStyle/>
        <a:p>
          <a:endParaRPr lang="ru-RU"/>
        </a:p>
      </dgm:t>
    </dgm:pt>
    <dgm:pt modelId="{A61A2450-5D24-4CFE-926E-67C7512B0094}">
      <dgm:prSet/>
      <dgm:spPr/>
      <dgm:t>
        <a:bodyPr/>
        <a:lstStyle/>
        <a:p>
          <a:r>
            <a:rPr lang="en-GB" dirty="0" smtClean="0"/>
            <a:t>using teleconferencing;</a:t>
          </a:r>
          <a:endParaRPr lang="ru-RU" dirty="0"/>
        </a:p>
      </dgm:t>
    </dgm:pt>
    <dgm:pt modelId="{44C85B55-8904-436D-9404-00B1172EC8BA}" type="parTrans" cxnId="{24161A07-A78F-4FAC-AAE4-1890F72D08DD}">
      <dgm:prSet/>
      <dgm:spPr/>
      <dgm:t>
        <a:bodyPr/>
        <a:lstStyle/>
        <a:p>
          <a:endParaRPr lang="ru-RU"/>
        </a:p>
      </dgm:t>
    </dgm:pt>
    <dgm:pt modelId="{3D316285-F014-404D-A820-8505FA1420DE}" type="sibTrans" cxnId="{24161A07-A78F-4FAC-AAE4-1890F72D08DD}">
      <dgm:prSet/>
      <dgm:spPr/>
      <dgm:t>
        <a:bodyPr/>
        <a:lstStyle/>
        <a:p>
          <a:endParaRPr lang="ru-RU"/>
        </a:p>
      </dgm:t>
    </dgm:pt>
    <dgm:pt modelId="{69600730-C275-438C-99B7-7043A03E78F9}">
      <dgm:prSet/>
      <dgm:spPr/>
      <dgm:t>
        <a:bodyPr/>
        <a:lstStyle/>
        <a:p>
          <a:r>
            <a:rPr lang="lt-LT" dirty="0" smtClean="0"/>
            <a:t>using blended learning</a:t>
          </a:r>
          <a:r>
            <a:rPr lang="en-US" dirty="0" smtClean="0"/>
            <a:t> </a:t>
          </a:r>
          <a:r>
            <a:rPr lang="lt-LT" dirty="0" smtClean="0"/>
            <a:t>in the study process</a:t>
          </a:r>
          <a:endParaRPr lang="ru-RU" dirty="0"/>
        </a:p>
      </dgm:t>
    </dgm:pt>
    <dgm:pt modelId="{2A83D421-0853-4678-937F-DAD7B3B28A52}" type="parTrans" cxnId="{41B69E31-77DA-4E44-A51D-702C506098EE}">
      <dgm:prSet/>
      <dgm:spPr/>
      <dgm:t>
        <a:bodyPr/>
        <a:lstStyle/>
        <a:p>
          <a:endParaRPr lang="ru-RU"/>
        </a:p>
      </dgm:t>
    </dgm:pt>
    <dgm:pt modelId="{A0DC6B2D-58DB-451E-B0AD-D66E2CA92145}" type="sibTrans" cxnId="{41B69E31-77DA-4E44-A51D-702C506098EE}">
      <dgm:prSet/>
      <dgm:spPr/>
      <dgm:t>
        <a:bodyPr/>
        <a:lstStyle/>
        <a:p>
          <a:endParaRPr lang="ru-RU"/>
        </a:p>
      </dgm:t>
    </dgm:pt>
    <dgm:pt modelId="{EF91E3DD-E5C6-42C8-AD71-4A169B414C6A}">
      <dgm:prSet/>
      <dgm:spPr/>
      <dgm:t>
        <a:bodyPr/>
        <a:lstStyle/>
        <a:p>
          <a:r>
            <a:rPr lang="en-US" dirty="0" smtClean="0"/>
            <a:t>Bologna process characteristics and implementation in Poland;</a:t>
          </a:r>
          <a:endParaRPr lang="ru-RU" dirty="0"/>
        </a:p>
      </dgm:t>
    </dgm:pt>
    <dgm:pt modelId="{26833090-D57C-42AE-A74C-5F40F6A1591F}" type="parTrans" cxnId="{822DB951-16E1-4C1C-B865-CF0B4929C56F}">
      <dgm:prSet/>
      <dgm:spPr/>
      <dgm:t>
        <a:bodyPr/>
        <a:lstStyle/>
        <a:p>
          <a:endParaRPr lang="ru-RU"/>
        </a:p>
      </dgm:t>
    </dgm:pt>
    <dgm:pt modelId="{5AA5E8C7-51B8-44AF-9E96-EA3566DAF070}" type="sibTrans" cxnId="{822DB951-16E1-4C1C-B865-CF0B4929C56F}">
      <dgm:prSet/>
      <dgm:spPr/>
      <dgm:t>
        <a:bodyPr/>
        <a:lstStyle/>
        <a:p>
          <a:endParaRPr lang="ru-RU"/>
        </a:p>
      </dgm:t>
    </dgm:pt>
    <dgm:pt modelId="{17B0FF46-90F6-47A9-8E14-9D1556BDAAE0}">
      <dgm:prSet/>
      <dgm:spPr/>
      <dgm:t>
        <a:bodyPr/>
        <a:lstStyle/>
        <a:p>
          <a:r>
            <a:rPr lang="en-US" dirty="0" smtClean="0"/>
            <a:t>Erasmus + program characteristics and opportunities;</a:t>
          </a:r>
          <a:endParaRPr lang="ru-RU" dirty="0"/>
        </a:p>
      </dgm:t>
    </dgm:pt>
    <dgm:pt modelId="{7AD91E4B-AB23-41C5-A1C6-AA2E15B2ACBA}" type="parTrans" cxnId="{8CD12400-182C-4622-B423-EDF34AD73B8E}">
      <dgm:prSet/>
      <dgm:spPr/>
      <dgm:t>
        <a:bodyPr/>
        <a:lstStyle/>
        <a:p>
          <a:endParaRPr lang="ru-RU"/>
        </a:p>
      </dgm:t>
    </dgm:pt>
    <dgm:pt modelId="{C464F73F-6300-428A-81C1-FE90CAC3062B}" type="sibTrans" cxnId="{8CD12400-182C-4622-B423-EDF34AD73B8E}">
      <dgm:prSet/>
      <dgm:spPr/>
      <dgm:t>
        <a:bodyPr/>
        <a:lstStyle/>
        <a:p>
          <a:endParaRPr lang="ru-RU"/>
        </a:p>
      </dgm:t>
    </dgm:pt>
    <dgm:pt modelId="{4EE578A4-2791-4C55-98EA-D1AE4D81336F}">
      <dgm:prSet/>
      <dgm:spPr/>
      <dgm:t>
        <a:bodyPr/>
        <a:lstStyle/>
        <a:p>
          <a:r>
            <a:rPr lang="en-US" dirty="0" smtClean="0"/>
            <a:t>Polish education system structure and functioning on the university level</a:t>
          </a:r>
          <a:endParaRPr lang="ru-RU" dirty="0"/>
        </a:p>
      </dgm:t>
    </dgm:pt>
    <dgm:pt modelId="{E045C16D-1F07-41B2-B5B3-8B60BE96EBE8}" type="parTrans" cxnId="{19C13E62-AB18-438A-8D64-334272255583}">
      <dgm:prSet/>
      <dgm:spPr/>
      <dgm:t>
        <a:bodyPr/>
        <a:lstStyle/>
        <a:p>
          <a:endParaRPr lang="ru-RU"/>
        </a:p>
      </dgm:t>
    </dgm:pt>
    <dgm:pt modelId="{10F15A93-7077-49A8-9CDB-272F87B16E71}" type="sibTrans" cxnId="{19C13E62-AB18-438A-8D64-334272255583}">
      <dgm:prSet/>
      <dgm:spPr/>
      <dgm:t>
        <a:bodyPr/>
        <a:lstStyle/>
        <a:p>
          <a:endParaRPr lang="ru-RU"/>
        </a:p>
      </dgm:t>
    </dgm:pt>
    <dgm:pt modelId="{98606B35-556B-457D-A534-9EBA85677996}" type="pres">
      <dgm:prSet presAssocID="{DFF719A3-293B-4B5C-8FB4-32F6643491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9451F-DD06-464C-93E8-32FD4483B01C}" type="pres">
      <dgm:prSet presAssocID="{9D50484A-05B1-4A66-85D5-EF2D0FE3E706}" presName="parentLin" presStyleCnt="0"/>
      <dgm:spPr/>
    </dgm:pt>
    <dgm:pt modelId="{498762C8-822A-4F83-8689-97C7EF7B950F}" type="pres">
      <dgm:prSet presAssocID="{9D50484A-05B1-4A66-85D5-EF2D0FE3E7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68CD65-CC47-4C57-B0DC-3A1EFB27549F}" type="pres">
      <dgm:prSet presAssocID="{9D50484A-05B1-4A66-85D5-EF2D0FE3E7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D7D13-EC34-415D-9E9A-BA21FC30D533}" type="pres">
      <dgm:prSet presAssocID="{9D50484A-05B1-4A66-85D5-EF2D0FE3E706}" presName="negativeSpace" presStyleCnt="0"/>
      <dgm:spPr/>
    </dgm:pt>
    <dgm:pt modelId="{3112FED2-09B2-49ED-92E5-1357E9D8591A}" type="pres">
      <dgm:prSet presAssocID="{9D50484A-05B1-4A66-85D5-EF2D0FE3E70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8DEB6-5E2F-41DD-B148-734236619EEC}" type="pres">
      <dgm:prSet presAssocID="{12943760-3032-493E-AD40-C43F5F275D0D}" presName="spaceBetweenRectangles" presStyleCnt="0"/>
      <dgm:spPr/>
    </dgm:pt>
    <dgm:pt modelId="{1A41F644-5A27-4685-8D24-411EC5867405}" type="pres">
      <dgm:prSet presAssocID="{E697F707-6D88-4365-9F0A-A642664DBE02}" presName="parentLin" presStyleCnt="0"/>
      <dgm:spPr/>
    </dgm:pt>
    <dgm:pt modelId="{EB92C105-AD01-44FF-B2EE-6342E1D31431}" type="pres">
      <dgm:prSet presAssocID="{E697F707-6D88-4365-9F0A-A642664DBE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D81CDA-CC34-4E97-8A0E-67114CF8DCC3}" type="pres">
      <dgm:prSet presAssocID="{E697F707-6D88-4365-9F0A-A642664DBE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ABFC4-F51E-4932-932D-3B044EEA912D}" type="pres">
      <dgm:prSet presAssocID="{E697F707-6D88-4365-9F0A-A642664DBE02}" presName="negativeSpace" presStyleCnt="0"/>
      <dgm:spPr/>
    </dgm:pt>
    <dgm:pt modelId="{FE03F1F5-279D-47FC-B689-ADED838B9B81}" type="pres">
      <dgm:prSet presAssocID="{E697F707-6D88-4365-9F0A-A642664DBE0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9BC9A-A379-4982-9324-124FE9F2B2C7}" type="pres">
      <dgm:prSet presAssocID="{F889CCE0-5EEB-4EA6-BA7D-9394A860B41A}" presName="spaceBetweenRectangles" presStyleCnt="0"/>
      <dgm:spPr/>
    </dgm:pt>
    <dgm:pt modelId="{6DFF5965-8E2B-4F20-BAD2-C85FD811C390}" type="pres">
      <dgm:prSet presAssocID="{0627484B-3482-4417-AB0C-A8D9DFC329F7}" presName="parentLin" presStyleCnt="0"/>
      <dgm:spPr/>
    </dgm:pt>
    <dgm:pt modelId="{FFAB2E2B-8E09-455B-9E71-20FD2F1DAEA1}" type="pres">
      <dgm:prSet presAssocID="{0627484B-3482-4417-AB0C-A8D9DFC329F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FE4272-0B5E-421B-9160-4271FFF76621}" type="pres">
      <dgm:prSet presAssocID="{0627484B-3482-4417-AB0C-A8D9DFC329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E069-6392-4691-9208-4DA9734F4B9B}" type="pres">
      <dgm:prSet presAssocID="{0627484B-3482-4417-AB0C-A8D9DFC329F7}" presName="negativeSpace" presStyleCnt="0"/>
      <dgm:spPr/>
    </dgm:pt>
    <dgm:pt modelId="{DA1AD299-727D-4582-BC67-2469101C1C95}" type="pres">
      <dgm:prSet presAssocID="{0627484B-3482-4417-AB0C-A8D9DFC329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A05F3C-6E6E-4F72-BE51-568806B13D79}" type="presOf" srcId="{B3CD724F-C003-4F20-AF43-2D37663D542D}" destId="{3112FED2-09B2-49ED-92E5-1357E9D8591A}" srcOrd="0" destOrd="2" presId="urn:microsoft.com/office/officeart/2005/8/layout/list1"/>
    <dgm:cxn modelId="{E5EC39E5-BADF-43E3-B0CA-6520814D5FE4}" type="presOf" srcId="{DFF719A3-293B-4B5C-8FB4-32F664349197}" destId="{98606B35-556B-457D-A534-9EBA85677996}" srcOrd="0" destOrd="0" presId="urn:microsoft.com/office/officeart/2005/8/layout/list1"/>
    <dgm:cxn modelId="{273245FC-8066-4344-AB6B-198C36A5147A}" type="presOf" srcId="{FBBEC367-0091-4561-A54C-28DF5C5FE037}" destId="{3112FED2-09B2-49ED-92E5-1357E9D8591A}" srcOrd="0" destOrd="1" presId="urn:microsoft.com/office/officeart/2005/8/layout/list1"/>
    <dgm:cxn modelId="{FACFA252-1FD9-4A3D-80A7-9D0D0E090CB9}" srcId="{DFF719A3-293B-4B5C-8FB4-32F664349197}" destId="{E697F707-6D88-4365-9F0A-A642664DBE02}" srcOrd="1" destOrd="0" parTransId="{8314D79E-97B1-43F4-A978-0A5EE0827431}" sibTransId="{F889CCE0-5EEB-4EA6-BA7D-9394A860B41A}"/>
    <dgm:cxn modelId="{11B716E7-FD69-4D64-89F4-1A66B940FFA4}" type="presOf" srcId="{9D50484A-05B1-4A66-85D5-EF2D0FE3E706}" destId="{498762C8-822A-4F83-8689-97C7EF7B950F}" srcOrd="0" destOrd="0" presId="urn:microsoft.com/office/officeart/2005/8/layout/list1"/>
    <dgm:cxn modelId="{CC5FD561-1B2C-4250-81B7-4962EA1E9682}" srcId="{DFF719A3-293B-4B5C-8FB4-32F664349197}" destId="{0627484B-3482-4417-AB0C-A8D9DFC329F7}" srcOrd="2" destOrd="0" parTransId="{FF745858-166B-4258-B2B2-88810D2D3B07}" sibTransId="{4EC5BC91-E2E2-4732-BD73-2C3E28441866}"/>
    <dgm:cxn modelId="{822DB951-16E1-4C1C-B865-CF0B4929C56F}" srcId="{E697F707-6D88-4365-9F0A-A642664DBE02}" destId="{EF91E3DD-E5C6-42C8-AD71-4A169B414C6A}" srcOrd="0" destOrd="0" parTransId="{26833090-D57C-42AE-A74C-5F40F6A1591F}" sibTransId="{5AA5E8C7-51B8-44AF-9E96-EA3566DAF070}"/>
    <dgm:cxn modelId="{24161A07-A78F-4FAC-AAE4-1890F72D08DD}" srcId="{9D50484A-05B1-4A66-85D5-EF2D0FE3E706}" destId="{A61A2450-5D24-4CFE-926E-67C7512B0094}" srcOrd="3" destOrd="0" parTransId="{44C85B55-8904-436D-9404-00B1172EC8BA}" sibTransId="{3D316285-F014-404D-A820-8505FA1420DE}"/>
    <dgm:cxn modelId="{C0246FAA-C193-43B0-B4A2-275D0CB24EA4}" type="presOf" srcId="{9D50484A-05B1-4A66-85D5-EF2D0FE3E706}" destId="{A168CD65-CC47-4C57-B0DC-3A1EFB27549F}" srcOrd="1" destOrd="0" presId="urn:microsoft.com/office/officeart/2005/8/layout/list1"/>
    <dgm:cxn modelId="{CE1EDADB-EE41-4A00-A67D-B0EE2AC66573}" type="presOf" srcId="{0627484B-3482-4417-AB0C-A8D9DFC329F7}" destId="{FFAB2E2B-8E09-455B-9E71-20FD2F1DAEA1}" srcOrd="0" destOrd="0" presId="urn:microsoft.com/office/officeart/2005/8/layout/list1"/>
    <dgm:cxn modelId="{FFDA085A-6A85-4040-98DE-21932E5E0960}" srcId="{9D50484A-05B1-4A66-85D5-EF2D0FE3E706}" destId="{FBBEC367-0091-4561-A54C-28DF5C5FE037}" srcOrd="1" destOrd="0" parTransId="{D6442068-B589-465E-B1FD-01CBC353F02B}" sibTransId="{0154E435-6887-43C4-B7A2-1D19771B0859}"/>
    <dgm:cxn modelId="{41B69E31-77DA-4E44-A51D-702C506098EE}" srcId="{9D50484A-05B1-4A66-85D5-EF2D0FE3E706}" destId="{69600730-C275-438C-99B7-7043A03E78F9}" srcOrd="4" destOrd="0" parTransId="{2A83D421-0853-4678-937F-DAD7B3B28A52}" sibTransId="{A0DC6B2D-58DB-451E-B0AD-D66E2CA92145}"/>
    <dgm:cxn modelId="{5C76B406-B093-4DAE-8C07-D4FCD8EA43E4}" type="presOf" srcId="{DCBDF113-3539-4FCC-B291-4FA57A19A794}" destId="{3112FED2-09B2-49ED-92E5-1357E9D8591A}" srcOrd="0" destOrd="0" presId="urn:microsoft.com/office/officeart/2005/8/layout/list1"/>
    <dgm:cxn modelId="{9854300E-067D-4679-8B5E-29809805B5E4}" srcId="{DFF719A3-293B-4B5C-8FB4-32F664349197}" destId="{9D50484A-05B1-4A66-85D5-EF2D0FE3E706}" srcOrd="0" destOrd="0" parTransId="{903CCACF-5296-41D4-9E22-5C24CDF33780}" sibTransId="{12943760-3032-493E-AD40-C43F5F275D0D}"/>
    <dgm:cxn modelId="{81D47567-3687-4EFB-BDDA-E894751B4619}" type="presOf" srcId="{0627484B-3482-4417-AB0C-A8D9DFC329F7}" destId="{23FE4272-0B5E-421B-9160-4271FFF76621}" srcOrd="1" destOrd="0" presId="urn:microsoft.com/office/officeart/2005/8/layout/list1"/>
    <dgm:cxn modelId="{19C13E62-AB18-438A-8D64-334272255583}" srcId="{E697F707-6D88-4365-9F0A-A642664DBE02}" destId="{4EE578A4-2791-4C55-98EA-D1AE4D81336F}" srcOrd="2" destOrd="0" parTransId="{E045C16D-1F07-41B2-B5B3-8B60BE96EBE8}" sibTransId="{10F15A93-7077-49A8-9CDB-272F87B16E71}"/>
    <dgm:cxn modelId="{8CD12400-182C-4622-B423-EDF34AD73B8E}" srcId="{E697F707-6D88-4365-9F0A-A642664DBE02}" destId="{17B0FF46-90F6-47A9-8E14-9D1556BDAAE0}" srcOrd="1" destOrd="0" parTransId="{7AD91E4B-AB23-41C5-A1C6-AA2E15B2ACBA}" sibTransId="{C464F73F-6300-428A-81C1-FE90CAC3062B}"/>
    <dgm:cxn modelId="{312CC554-FCAD-4E76-813A-811A53F0FE4C}" type="presOf" srcId="{E697F707-6D88-4365-9F0A-A642664DBE02}" destId="{EB92C105-AD01-44FF-B2EE-6342E1D31431}" srcOrd="0" destOrd="0" presId="urn:microsoft.com/office/officeart/2005/8/layout/list1"/>
    <dgm:cxn modelId="{71FA3125-BE71-4BEC-A973-3BE80477D93C}" srcId="{9D50484A-05B1-4A66-85D5-EF2D0FE3E706}" destId="{B3CD724F-C003-4F20-AF43-2D37663D542D}" srcOrd="2" destOrd="0" parTransId="{1EC753B1-DB4A-4E59-BEC4-B0FD2F4310F7}" sibTransId="{DC91904B-9B4B-4582-839D-BDE182636222}"/>
    <dgm:cxn modelId="{4B0DE285-7581-42D9-BFE3-7D0EC7D06553}" type="presOf" srcId="{A61A2450-5D24-4CFE-926E-67C7512B0094}" destId="{3112FED2-09B2-49ED-92E5-1357E9D8591A}" srcOrd="0" destOrd="3" presId="urn:microsoft.com/office/officeart/2005/8/layout/list1"/>
    <dgm:cxn modelId="{C1A47224-3421-42F1-887B-FEA6B9F28FCF}" type="presOf" srcId="{69600730-C275-438C-99B7-7043A03E78F9}" destId="{3112FED2-09B2-49ED-92E5-1357E9D8591A}" srcOrd="0" destOrd="4" presId="urn:microsoft.com/office/officeart/2005/8/layout/list1"/>
    <dgm:cxn modelId="{B86BE7D3-0885-4817-A50E-8E1C4ECF6764}" type="presOf" srcId="{4EE578A4-2791-4C55-98EA-D1AE4D81336F}" destId="{FE03F1F5-279D-47FC-B689-ADED838B9B81}" srcOrd="0" destOrd="2" presId="urn:microsoft.com/office/officeart/2005/8/layout/list1"/>
    <dgm:cxn modelId="{99D0412D-97F0-4C41-87C2-33A036A9F0BA}" type="presOf" srcId="{17B0FF46-90F6-47A9-8E14-9D1556BDAAE0}" destId="{FE03F1F5-279D-47FC-B689-ADED838B9B81}" srcOrd="0" destOrd="1" presId="urn:microsoft.com/office/officeart/2005/8/layout/list1"/>
    <dgm:cxn modelId="{C902F039-1416-4567-99EC-1FBD90F0C45C}" type="presOf" srcId="{E697F707-6D88-4365-9F0A-A642664DBE02}" destId="{DED81CDA-CC34-4E97-8A0E-67114CF8DCC3}" srcOrd="1" destOrd="0" presId="urn:microsoft.com/office/officeart/2005/8/layout/list1"/>
    <dgm:cxn modelId="{ABBB950E-0EC4-4FE6-9858-7D592767FE07}" srcId="{9D50484A-05B1-4A66-85D5-EF2D0FE3E706}" destId="{DCBDF113-3539-4FCC-B291-4FA57A19A794}" srcOrd="0" destOrd="0" parTransId="{00EEBEE8-38A0-48AE-B655-9AED7A818851}" sibTransId="{11EA53A0-4CFE-40E2-9B12-B9B72ECECCB5}"/>
    <dgm:cxn modelId="{EE7FAB11-6326-4277-A67D-C47CEB4AA535}" type="presOf" srcId="{EF91E3DD-E5C6-42C8-AD71-4A169B414C6A}" destId="{FE03F1F5-279D-47FC-B689-ADED838B9B81}" srcOrd="0" destOrd="0" presId="urn:microsoft.com/office/officeart/2005/8/layout/list1"/>
    <dgm:cxn modelId="{34F13BAF-4165-46C6-B9C1-37650DEF9C22}" type="presParOf" srcId="{98606B35-556B-457D-A534-9EBA85677996}" destId="{3559451F-DD06-464C-93E8-32FD4483B01C}" srcOrd="0" destOrd="0" presId="urn:microsoft.com/office/officeart/2005/8/layout/list1"/>
    <dgm:cxn modelId="{96895B3D-8310-4F4D-84CF-93FE4B4BC9DE}" type="presParOf" srcId="{3559451F-DD06-464C-93E8-32FD4483B01C}" destId="{498762C8-822A-4F83-8689-97C7EF7B950F}" srcOrd="0" destOrd="0" presId="urn:microsoft.com/office/officeart/2005/8/layout/list1"/>
    <dgm:cxn modelId="{0928121F-5162-4DDF-B74D-42B7F522AA56}" type="presParOf" srcId="{3559451F-DD06-464C-93E8-32FD4483B01C}" destId="{A168CD65-CC47-4C57-B0DC-3A1EFB27549F}" srcOrd="1" destOrd="0" presId="urn:microsoft.com/office/officeart/2005/8/layout/list1"/>
    <dgm:cxn modelId="{5520C8B8-B37D-4D60-8B89-E97D081BF6CB}" type="presParOf" srcId="{98606B35-556B-457D-A534-9EBA85677996}" destId="{552D7D13-EC34-415D-9E9A-BA21FC30D533}" srcOrd="1" destOrd="0" presId="urn:microsoft.com/office/officeart/2005/8/layout/list1"/>
    <dgm:cxn modelId="{631670BC-B439-4646-8848-79FD9D6D10AB}" type="presParOf" srcId="{98606B35-556B-457D-A534-9EBA85677996}" destId="{3112FED2-09B2-49ED-92E5-1357E9D8591A}" srcOrd="2" destOrd="0" presId="urn:microsoft.com/office/officeart/2005/8/layout/list1"/>
    <dgm:cxn modelId="{37B7951A-DE13-4930-8DC3-D8DBB3B82B44}" type="presParOf" srcId="{98606B35-556B-457D-A534-9EBA85677996}" destId="{12E8DEB6-5E2F-41DD-B148-734236619EEC}" srcOrd="3" destOrd="0" presId="urn:microsoft.com/office/officeart/2005/8/layout/list1"/>
    <dgm:cxn modelId="{D46D0415-89E3-4F62-B61D-86A6C6EB88A2}" type="presParOf" srcId="{98606B35-556B-457D-A534-9EBA85677996}" destId="{1A41F644-5A27-4685-8D24-411EC5867405}" srcOrd="4" destOrd="0" presId="urn:microsoft.com/office/officeart/2005/8/layout/list1"/>
    <dgm:cxn modelId="{49E0B097-768B-4805-9605-48AF72B07134}" type="presParOf" srcId="{1A41F644-5A27-4685-8D24-411EC5867405}" destId="{EB92C105-AD01-44FF-B2EE-6342E1D31431}" srcOrd="0" destOrd="0" presId="urn:microsoft.com/office/officeart/2005/8/layout/list1"/>
    <dgm:cxn modelId="{39142A79-E57F-4CA9-9BE5-FB1942C35C8B}" type="presParOf" srcId="{1A41F644-5A27-4685-8D24-411EC5867405}" destId="{DED81CDA-CC34-4E97-8A0E-67114CF8DCC3}" srcOrd="1" destOrd="0" presId="urn:microsoft.com/office/officeart/2005/8/layout/list1"/>
    <dgm:cxn modelId="{694A93C6-0D69-40DA-8277-C80997F5B910}" type="presParOf" srcId="{98606B35-556B-457D-A534-9EBA85677996}" destId="{4E4ABFC4-F51E-4932-932D-3B044EEA912D}" srcOrd="5" destOrd="0" presId="urn:microsoft.com/office/officeart/2005/8/layout/list1"/>
    <dgm:cxn modelId="{8AEA795E-8130-4FEA-83A3-C41B348316AC}" type="presParOf" srcId="{98606B35-556B-457D-A534-9EBA85677996}" destId="{FE03F1F5-279D-47FC-B689-ADED838B9B81}" srcOrd="6" destOrd="0" presId="urn:microsoft.com/office/officeart/2005/8/layout/list1"/>
    <dgm:cxn modelId="{153F9831-2115-4DEB-909A-FFDAF214B87B}" type="presParOf" srcId="{98606B35-556B-457D-A534-9EBA85677996}" destId="{BA69BC9A-A379-4982-9324-124FE9F2B2C7}" srcOrd="7" destOrd="0" presId="urn:microsoft.com/office/officeart/2005/8/layout/list1"/>
    <dgm:cxn modelId="{9233779F-4B4C-48D9-8DE4-1E8FD2C592B7}" type="presParOf" srcId="{98606B35-556B-457D-A534-9EBA85677996}" destId="{6DFF5965-8E2B-4F20-BAD2-C85FD811C390}" srcOrd="8" destOrd="0" presId="urn:microsoft.com/office/officeart/2005/8/layout/list1"/>
    <dgm:cxn modelId="{153C8EFD-D2B3-4E30-BD14-7E413220924E}" type="presParOf" srcId="{6DFF5965-8E2B-4F20-BAD2-C85FD811C390}" destId="{FFAB2E2B-8E09-455B-9E71-20FD2F1DAEA1}" srcOrd="0" destOrd="0" presId="urn:microsoft.com/office/officeart/2005/8/layout/list1"/>
    <dgm:cxn modelId="{E76ADF9A-29E0-4E38-BD93-478EBD8AA81A}" type="presParOf" srcId="{6DFF5965-8E2B-4F20-BAD2-C85FD811C390}" destId="{23FE4272-0B5E-421B-9160-4271FFF76621}" srcOrd="1" destOrd="0" presId="urn:microsoft.com/office/officeart/2005/8/layout/list1"/>
    <dgm:cxn modelId="{DCE7F8BA-9F3D-4087-BEBD-1F6BEE42F710}" type="presParOf" srcId="{98606B35-556B-457D-A534-9EBA85677996}" destId="{C607E069-6392-4691-9208-4DA9734F4B9B}" srcOrd="9" destOrd="0" presId="urn:microsoft.com/office/officeart/2005/8/layout/list1"/>
    <dgm:cxn modelId="{464BED33-9050-4A19-8117-3A894349ABA6}" type="presParOf" srcId="{98606B35-556B-457D-A534-9EBA85677996}" destId="{DA1AD299-727D-4582-BC67-2469101C1C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FED2-09B2-49ED-92E5-1357E9D8591A}">
      <dsp:nvSpPr>
        <dsp:cNvPr id="0" name=""/>
        <dsp:cNvSpPr/>
      </dsp:nvSpPr>
      <dsp:spPr>
        <a:xfrm>
          <a:off x="0" y="332121"/>
          <a:ext cx="8686800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using robots;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using instant messengers;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using games (</a:t>
          </a:r>
          <a:r>
            <a:rPr lang="lt-LT" sz="1700" kern="1200" dirty="0" smtClean="0"/>
            <a:t>gamification</a:t>
          </a:r>
          <a:r>
            <a:rPr lang="en-US" sz="1700" kern="1200" dirty="0" smtClean="0"/>
            <a:t>)</a:t>
          </a:r>
          <a:r>
            <a:rPr lang="en-GB" sz="1700" kern="1200" dirty="0" smtClean="0"/>
            <a:t>;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using teleconferencing;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700" kern="1200" dirty="0" smtClean="0"/>
            <a:t>using blended learning</a:t>
          </a:r>
          <a:r>
            <a:rPr lang="en-US" sz="1700" kern="1200" dirty="0" smtClean="0"/>
            <a:t> </a:t>
          </a:r>
          <a:r>
            <a:rPr lang="lt-LT" sz="1700" kern="1200" dirty="0" smtClean="0"/>
            <a:t>in the study process</a:t>
          </a:r>
          <a:endParaRPr lang="ru-RU" sz="1700" kern="1200" dirty="0"/>
        </a:p>
      </dsp:txBody>
      <dsp:txXfrm>
        <a:off x="0" y="332121"/>
        <a:ext cx="8686800" cy="1767150"/>
      </dsp:txXfrm>
    </dsp:sp>
    <dsp:sp modelId="{A168CD65-CC47-4C57-B0DC-3A1EFB27549F}">
      <dsp:nvSpPr>
        <dsp:cNvPr id="0" name=""/>
        <dsp:cNvSpPr/>
      </dsp:nvSpPr>
      <dsp:spPr>
        <a:xfrm>
          <a:off x="434340" y="81201"/>
          <a:ext cx="6080760" cy="50184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shade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shade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shade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New knowledge of </a:t>
          </a:r>
          <a:r>
            <a:rPr lang="lt-LT" sz="1700" b="1" kern="1200" dirty="0" smtClean="0"/>
            <a:t>such innovative study methods as</a:t>
          </a:r>
          <a:r>
            <a:rPr lang="en-US" sz="1700" b="1" kern="1200" dirty="0" smtClean="0"/>
            <a:t>:</a:t>
          </a:r>
          <a:endParaRPr lang="ru-RU" sz="1700" b="1" kern="1200" dirty="0"/>
        </a:p>
      </dsp:txBody>
      <dsp:txXfrm>
        <a:off x="458838" y="105699"/>
        <a:ext cx="6031764" cy="452844"/>
      </dsp:txXfrm>
    </dsp:sp>
    <dsp:sp modelId="{FE03F1F5-279D-47FC-B689-ADED838B9B81}">
      <dsp:nvSpPr>
        <dsp:cNvPr id="0" name=""/>
        <dsp:cNvSpPr/>
      </dsp:nvSpPr>
      <dsp:spPr>
        <a:xfrm>
          <a:off x="0" y="2441991"/>
          <a:ext cx="86868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shade val="50000"/>
              <a:hueOff val="-72955"/>
              <a:satOff val="-1555"/>
              <a:lumOff val="267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Bologna process characteristics and implementation in Poland;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Erasmus + program characteristics and opportunities;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Polish education system structure and functioning on the university level</a:t>
          </a:r>
          <a:endParaRPr lang="ru-RU" sz="1700" kern="1200" dirty="0"/>
        </a:p>
      </dsp:txBody>
      <dsp:txXfrm>
        <a:off x="0" y="2441991"/>
        <a:ext cx="8686800" cy="1231650"/>
      </dsp:txXfrm>
    </dsp:sp>
    <dsp:sp modelId="{DED81CDA-CC34-4E97-8A0E-67114CF8DCC3}">
      <dsp:nvSpPr>
        <dsp:cNvPr id="0" name=""/>
        <dsp:cNvSpPr/>
      </dsp:nvSpPr>
      <dsp:spPr>
        <a:xfrm>
          <a:off x="434340" y="2191071"/>
          <a:ext cx="6080760" cy="50184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72955"/>
                <a:satOff val="-1555"/>
                <a:lumOff val="267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shade val="50000"/>
                <a:hueOff val="-72955"/>
                <a:satOff val="-1555"/>
                <a:lumOff val="267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shade val="50000"/>
              <a:hueOff val="-72955"/>
              <a:satOff val="-1555"/>
              <a:lumOff val="26771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</a:t>
          </a:r>
          <a:r>
            <a:rPr lang="lt-LT" sz="1700" b="1" kern="1200" dirty="0" smtClean="0"/>
            <a:t>ew knowledge on</a:t>
          </a:r>
          <a:r>
            <a:rPr lang="en-US" sz="1700" b="1" kern="1200" dirty="0" smtClean="0"/>
            <a:t>:</a:t>
          </a:r>
          <a:endParaRPr lang="ru-RU" sz="1700" b="1" kern="1200" dirty="0"/>
        </a:p>
      </dsp:txBody>
      <dsp:txXfrm>
        <a:off x="458838" y="2215569"/>
        <a:ext cx="6031764" cy="452844"/>
      </dsp:txXfrm>
    </dsp:sp>
    <dsp:sp modelId="{DA1AD299-727D-4582-BC67-2469101C1C95}">
      <dsp:nvSpPr>
        <dsp:cNvPr id="0" name=""/>
        <dsp:cNvSpPr/>
      </dsp:nvSpPr>
      <dsp:spPr>
        <a:xfrm>
          <a:off x="0" y="4016360"/>
          <a:ext cx="8686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shade val="50000"/>
              <a:hueOff val="-72955"/>
              <a:satOff val="-1555"/>
              <a:lumOff val="267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FE4272-0B5E-421B-9160-4271FFF76621}">
      <dsp:nvSpPr>
        <dsp:cNvPr id="0" name=""/>
        <dsp:cNvSpPr/>
      </dsp:nvSpPr>
      <dsp:spPr>
        <a:xfrm>
          <a:off x="434340" y="3765441"/>
          <a:ext cx="6080760" cy="50184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72955"/>
                <a:satOff val="-1555"/>
                <a:lumOff val="267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shade val="50000"/>
                <a:hueOff val="-72955"/>
                <a:satOff val="-1555"/>
                <a:lumOff val="267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shade val="50000"/>
                <a:hueOff val="-72955"/>
                <a:satOff val="-1555"/>
                <a:lumOff val="267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shade val="50000"/>
              <a:hueOff val="-72955"/>
              <a:satOff val="-1555"/>
              <a:lumOff val="26771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Practice of the English language for academic purposes</a:t>
          </a:r>
          <a:endParaRPr lang="ru-RU" sz="1700" b="1" kern="1200" dirty="0"/>
        </a:p>
      </dsp:txBody>
      <dsp:txXfrm>
        <a:off x="458838" y="3789939"/>
        <a:ext cx="603176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6AA412-1754-40F1-8A10-8F2857FFE3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A8CAB1-6D3C-4716-9ECE-2E4C38D400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esed.esy.es/" TargetMode="External"/><Relationship Id="rId7" Type="http://schemas.openxmlformats.org/officeDocument/2006/relationships/image" Target="../media/image16.JPG"/><Relationship Id="rId2" Type="http://schemas.openxmlformats.org/officeDocument/2006/relationships/hyperlink" Target="https://www.bsuir.by/ru/ies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2483768" y="412047"/>
            <a:ext cx="4464495" cy="5256584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GB" altLang="fr-FR" sz="3600" dirty="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GB" altLang="fr-FR" sz="3200" spc="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94931" y="4005063"/>
            <a:ext cx="3393294" cy="1656185"/>
            <a:chOff x="2931054" y="4360664"/>
            <a:chExt cx="3339835" cy="1625676"/>
          </a:xfrm>
        </p:grpSpPr>
        <p:pic>
          <p:nvPicPr>
            <p:cNvPr id="1034" name="Picture 10" descr="C:\Users\international\Desktop\imgonline-com-ua-Transparent-backgr-pM7nlY6Y1AuW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335" r="80579" b="-4335"/>
            <a:stretch/>
          </p:blipFill>
          <p:spPr bwMode="auto">
            <a:xfrm>
              <a:off x="2931054" y="4360664"/>
              <a:ext cx="1071880" cy="162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international\Desktop\imgonline-com-ua-Transparent-backgr-a1Gld4GJoD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5" t="22210" r="38316" b="29623"/>
            <a:stretch/>
          </p:blipFill>
          <p:spPr bwMode="auto">
            <a:xfrm>
              <a:off x="3932060" y="5172905"/>
              <a:ext cx="436569" cy="31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848394" y="5145748"/>
              <a:ext cx="2422495" cy="528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hangingPunct="0">
                <a:defRPr/>
              </a:pPr>
              <a:r>
                <a:rPr lang="en-GB" altLang="fr-FR" sz="1100" spc="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fr-FR" sz="1100" spc="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</a:p>
            <a:p>
              <a:pPr eaLnBrk="0" hangingPunct="0">
                <a:defRPr/>
              </a:pPr>
              <a:r>
                <a:rPr lang="en-GB" altLang="fr-FR" sz="900" b="1" spc="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fr-FR" sz="900" b="1" spc="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GB" altLang="fr-FR" sz="800" b="1" spc="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Co-funded by the Erasmus+ Programme of </a:t>
              </a:r>
              <a:r>
                <a:rPr lang="en-GB" altLang="fr-FR" sz="800" b="1" spc="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 European Union</a:t>
              </a:r>
              <a:endParaRPr lang="en-GB" altLang="fr-FR" sz="1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7693" y="4639318"/>
              <a:ext cx="2063464" cy="634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GB" altLang="fr-FR" sz="3600" spc="100" dirty="0">
                  <a:solidFill>
                    <a:srgbClr val="0B0371"/>
                  </a:solidFill>
                  <a:latin typeface="Times New Roman" pitchFamily="18" charset="0"/>
                  <a:cs typeface="Times New Roman" pitchFamily="18" charset="0"/>
                </a:rPr>
                <a:t>IESED</a:t>
              </a:r>
              <a:endParaRPr lang="en-GB" altLang="fr-FR" sz="1200" spc="100" dirty="0">
                <a:solidFill>
                  <a:srgbClr val="0B037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07504" y="6034613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07504" y="5912687"/>
            <a:ext cx="2952328" cy="913264"/>
            <a:chOff x="611560" y="4535265"/>
            <a:chExt cx="4754189" cy="1559369"/>
          </a:xfrm>
        </p:grpSpPr>
        <p:pic>
          <p:nvPicPr>
            <p:cNvPr id="32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96256"/>
              </p:ext>
            </p:extLst>
          </p:nvPr>
        </p:nvGraphicFramePr>
        <p:xfrm>
          <a:off x="2857763" y="976377"/>
          <a:ext cx="388661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613">
                  <a:extLst>
                    <a:ext uri="{9D8B030D-6E8A-4147-A177-3AD203B41FA5}">
                      <a16:colId xmlns:a16="http://schemas.microsoft.com/office/drawing/2014/main" val="693962989"/>
                    </a:ext>
                  </a:extLst>
                </a:gridCol>
              </a:tblGrid>
              <a:tr h="3148424">
                <a:tc>
                  <a:txBody>
                    <a:bodyPr/>
                    <a:lstStyle/>
                    <a:p>
                      <a:pPr marL="92075" indent="0" algn="ctr" eaLnBrk="0" hangingPunct="0">
                        <a:defRPr/>
                      </a:pPr>
                      <a:r>
                        <a:rPr lang="en-US" sz="3200" b="1" spc="50" dirty="0" smtClean="0">
                          <a:ln w="11430"/>
                          <a:solidFill>
                            <a:srgbClr val="20039B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Insights into the achieved results, challenges and future plans of the project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361950" indent="0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578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impact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Univesity</a:t>
            </a:r>
            <a:r>
              <a:rPr lang="en-US" b="1" dirty="0" smtClean="0"/>
              <a:t> 3.0</a:t>
            </a:r>
            <a:r>
              <a:rPr lang="en-US" b="1" dirty="0"/>
              <a:t>” </a:t>
            </a:r>
            <a:r>
              <a:rPr lang="en-US" b="1" dirty="0" smtClean="0"/>
              <a:t>model </a:t>
            </a:r>
            <a:r>
              <a:rPr lang="en-US" b="1" dirty="0"/>
              <a:t>:</a:t>
            </a:r>
            <a:endParaRPr lang="en-US" b="1" dirty="0" smtClean="0"/>
          </a:p>
          <a:p>
            <a:pPr lvl="1" algn="just"/>
            <a:r>
              <a:rPr lang="en-US" b="1" dirty="0"/>
              <a:t>Came in effect as the Experimental innovative activity project on July 26, 2018 following the Order of the Minister of Education</a:t>
            </a:r>
          </a:p>
          <a:p>
            <a:pPr lvl="1" algn="just"/>
            <a:r>
              <a:rPr lang="en-US" b="1" dirty="0"/>
              <a:t>Includes Republican Institute of Higher Education, BSUIR, BSU, BNTU, BSEU, BSTU, </a:t>
            </a:r>
            <a:r>
              <a:rPr lang="en-US" b="1" dirty="0" err="1"/>
              <a:t>Yanka</a:t>
            </a:r>
            <a:r>
              <a:rPr lang="en-US" b="1" dirty="0"/>
              <a:t> </a:t>
            </a:r>
            <a:r>
              <a:rPr lang="en-US" b="1" dirty="0" err="1"/>
              <a:t>Kupala</a:t>
            </a:r>
            <a:r>
              <a:rPr lang="en-US" b="1" dirty="0"/>
              <a:t> State University of Grodno and Belarusian-Russian University </a:t>
            </a:r>
          </a:p>
          <a:p>
            <a:pPr lvl="1" algn="just"/>
            <a:r>
              <a:rPr lang="en-US" b="1" dirty="0"/>
              <a:t>Roadmap for Year 1 includes the modernization of course documentation</a:t>
            </a:r>
          </a:p>
          <a:p>
            <a:pPr lvl="1" algn="just"/>
            <a:r>
              <a:rPr lang="en-US" b="1" dirty="0"/>
              <a:t>Read more: </a:t>
            </a:r>
            <a:r>
              <a:rPr lang="de-DE" b="1" dirty="0"/>
              <a:t>https://www.bsuir.by/ru/news/101011-model-universitet-3-0--po-itogam-kollegiya-ministerstva-obrazovaniya-respubliki-belarus-</a:t>
            </a:r>
            <a:endParaRPr lang="ru-RU" b="1" dirty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Wp1.2. improvement of </a:t>
            </a:r>
            <a:r>
              <a:rPr lang="en-US" dirty="0" err="1"/>
              <a:t>belarus</a:t>
            </a:r>
            <a:r>
              <a:rPr lang="en-US" dirty="0"/>
              <a:t> </a:t>
            </a:r>
            <a:r>
              <a:rPr lang="en-US" dirty="0" err="1"/>
              <a:t>hei</a:t>
            </a:r>
            <a:r>
              <a:rPr lang="en-US" dirty="0"/>
              <a:t> teachers’ qualifications based on </a:t>
            </a:r>
            <a:r>
              <a:rPr lang="en-US" dirty="0" err="1"/>
              <a:t>european</a:t>
            </a:r>
            <a:r>
              <a:rPr lang="en-US" dirty="0"/>
              <a:t> experience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41971"/>
            <a:ext cx="4032448" cy="4307309"/>
          </a:xfrm>
        </p:spPr>
        <p:txBody>
          <a:bodyPr>
            <a:normAutofit lnSpcReduction="10000"/>
          </a:bodyPr>
          <a:lstStyle/>
          <a:p>
            <a:r>
              <a:rPr lang="en-US" sz="2400" b="1" i="1" dirty="0" smtClean="0"/>
              <a:t>Internship “</a:t>
            </a:r>
            <a:r>
              <a:rPr lang="en-GB" sz="2400" b="1" i="1" dirty="0"/>
              <a:t>IT in the Context of Intercultural Competency</a:t>
            </a:r>
            <a:r>
              <a:rPr lang="en-US" sz="2400" b="1" i="1" dirty="0" smtClean="0"/>
              <a:t>”</a:t>
            </a:r>
          </a:p>
          <a:p>
            <a:pPr marL="0" indent="0">
              <a:buNone/>
            </a:pPr>
            <a:r>
              <a:rPr lang="en-US" sz="2400" b="1" i="1" dirty="0" smtClean="0"/>
              <a:t>    (September 16-22, 2018 </a:t>
            </a:r>
          </a:p>
          <a:p>
            <a:pPr marL="0" indent="0">
              <a:buNone/>
            </a:pPr>
            <a:r>
              <a:rPr lang="en-US" sz="2400" b="1" i="1" dirty="0" smtClean="0"/>
              <a:t>    in Leicester, UK)</a:t>
            </a:r>
          </a:p>
          <a:p>
            <a:pPr>
              <a:spcBef>
                <a:spcPts val="0"/>
              </a:spcBef>
            </a:pPr>
            <a:endParaRPr lang="en-US" sz="2400" b="1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/>
              <a:t>Outputs: Intercultural </a:t>
            </a:r>
            <a:r>
              <a:rPr lang="en-US" sz="2400" b="1" dirty="0"/>
              <a:t>competency of </a:t>
            </a:r>
            <a:r>
              <a:rPr lang="en-US" sz="2400" b="1" dirty="0" smtClean="0"/>
              <a:t>teachers, who train </a:t>
            </a:r>
            <a:r>
              <a:rPr lang="en-US" sz="2400" b="1" dirty="0"/>
              <a:t>IT specialists, which is developed via experiential learning in a multicultural context</a:t>
            </a:r>
          </a:p>
          <a:p>
            <a:pPr>
              <a:buFont typeface="Wingdings" pitchFamily="2" charset="2"/>
              <a:buChar char="v"/>
            </a:pPr>
            <a:endParaRPr lang="ru-RU" sz="2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international\Desktop\Новая папка\L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r="-237" b="18522"/>
          <a:stretch/>
        </p:blipFill>
        <p:spPr bwMode="auto">
          <a:xfrm>
            <a:off x="4572000" y="1988840"/>
            <a:ext cx="4338699" cy="33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5968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WP6: Upgrading of </a:t>
            </a:r>
            <a:r>
              <a:rPr lang="en-US" dirty="0" smtClean="0"/>
              <a:t>Informatics* </a:t>
            </a:r>
            <a:r>
              <a:rPr lang="en-US" dirty="0"/>
              <a:t>Study </a:t>
            </a:r>
            <a:r>
              <a:rPr lang="en-US" dirty="0" err="1" smtClean="0"/>
              <a:t>Programme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WP6.1. UPGRADING GOALS AND OUTCOMES OF THE STUDY PROGRAMME</a:t>
            </a:r>
            <a:endParaRPr lang="ru-RU" dirty="0"/>
          </a:p>
          <a:p>
            <a:r>
              <a:rPr lang="en-US" dirty="0" smtClean="0"/>
              <a:t>WP6.2. UPGRADING THE SYLLABUS</a:t>
            </a:r>
          </a:p>
          <a:p>
            <a:r>
              <a:rPr lang="en-US" dirty="0" smtClean="0"/>
              <a:t>WP6.3. PREPARATION OF NEW COURSE DESCRIPTIONS</a:t>
            </a:r>
          </a:p>
          <a:p>
            <a:r>
              <a:rPr lang="en-US" dirty="0" smtClean="0"/>
              <a:t>WP6.4. PREPARATION OF TEACHING MATERIALS</a:t>
            </a:r>
          </a:p>
          <a:p>
            <a:r>
              <a:rPr lang="en-US" dirty="0" smtClean="0"/>
              <a:t>WP6.5. ACQUISITION OF TECHNICAL EQUIPMENT</a:t>
            </a:r>
          </a:p>
          <a:p>
            <a:r>
              <a:rPr lang="en-US" dirty="0" smtClean="0"/>
              <a:t>WP6.6. TRIAL PROGRAMME REALISATION</a:t>
            </a:r>
          </a:p>
          <a:p>
            <a:pPr marL="0" indent="0">
              <a:buNone/>
            </a:pPr>
            <a:r>
              <a:rPr lang="en-US" sz="3000" b="1" dirty="0" smtClean="0"/>
              <a:t>*</a:t>
            </a:r>
            <a:r>
              <a:rPr lang="en-US" dirty="0"/>
              <a:t> </a:t>
            </a:r>
            <a:r>
              <a:rPr lang="en-US" sz="2200" u="sng" dirty="0"/>
              <a:t>Correct: Engineering-Psychological Maintenance of Information Technologies</a:t>
            </a:r>
            <a:endParaRPr lang="en-US" sz="2200" u="sng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62608"/>
            <a:ext cx="8686800" cy="141426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GOALS AND OUTCOMES OF THE STUDY PROGRAMME “Engineering-Psychological Maintenance of Information Technologies”</a:t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33870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teach students to: </a:t>
            </a:r>
          </a:p>
          <a:p>
            <a:r>
              <a:rPr lang="en-US" dirty="0" smtClean="0"/>
              <a:t>conduct </a:t>
            </a:r>
            <a:r>
              <a:rPr lang="en-US" dirty="0"/>
              <a:t>systems analysis and define engineering and psychological requirements to </a:t>
            </a:r>
            <a:r>
              <a:rPr lang="en-US" dirty="0" smtClean="0"/>
              <a:t>the information </a:t>
            </a:r>
            <a:r>
              <a:rPr lang="en-US" dirty="0"/>
              <a:t>and technical systems;</a:t>
            </a:r>
          </a:p>
          <a:p>
            <a:r>
              <a:rPr lang="en-US" dirty="0" smtClean="0"/>
              <a:t>make </a:t>
            </a:r>
            <a:r>
              <a:rPr lang="en-US" dirty="0"/>
              <a:t>engineering and ergonomic evaluation and design of software and </a:t>
            </a:r>
            <a:r>
              <a:rPr lang="en-US" dirty="0" smtClean="0"/>
              <a:t>hardware.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Outcomes according to Dublin </a:t>
            </a:r>
            <a:r>
              <a:rPr lang="en-US" sz="2800" dirty="0" smtClean="0"/>
              <a:t>Descriptors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271" y="1268760"/>
            <a:ext cx="8281554" cy="4525963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SzPct val="82000"/>
              <a:buFont typeface="+mj-lt"/>
              <a:buAutoNum type="arabicPeriod"/>
            </a:pPr>
            <a:r>
              <a:rPr lang="en-US" sz="1800" dirty="0" smtClean="0"/>
              <a:t>Apply </a:t>
            </a:r>
            <a:r>
              <a:rPr lang="en-US" sz="1800" dirty="0"/>
              <a:t>basic scientific and theoretical knowledge to solve practical problem K (1)</a:t>
            </a:r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Develop </a:t>
            </a:r>
            <a:r>
              <a:rPr lang="en-US" sz="1800" dirty="0"/>
              <a:t>data structures for use in information systems, operational analysis </a:t>
            </a:r>
            <a:r>
              <a:rPr lang="en-US" sz="1800" dirty="0" smtClean="0"/>
              <a:t>      systems and intellectual </a:t>
            </a:r>
            <a:r>
              <a:rPr lang="en-US" sz="1800" dirty="0"/>
              <a:t>systems P (2)</a:t>
            </a:r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Perform modeling</a:t>
            </a:r>
            <a:r>
              <a:rPr lang="en-US" sz="1800" dirty="0"/>
              <a:t>, design of software tools and documentation to support activities </a:t>
            </a:r>
            <a:r>
              <a:rPr lang="en-US" sz="1800" dirty="0" smtClean="0"/>
              <a:t>in various </a:t>
            </a:r>
            <a:r>
              <a:rPr lang="en-US" sz="1800" dirty="0"/>
              <a:t>subject areas P (3)</a:t>
            </a:r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Perform </a:t>
            </a:r>
            <a:r>
              <a:rPr lang="en-US" sz="1800" dirty="0"/>
              <a:t>comprehensive testing of the developed software products and applied software P (4)</a:t>
            </a:r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Design </a:t>
            </a:r>
            <a:r>
              <a:rPr lang="en-US" sz="1800" dirty="0"/>
              <a:t>interfaces and provide ergonomic evaluation of information systems P (5)</a:t>
            </a:r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Analyze </a:t>
            </a:r>
            <a:r>
              <a:rPr lang="en-US" sz="1800" dirty="0"/>
              <a:t>perspectives and directions of development of information systems and </a:t>
            </a:r>
            <a:r>
              <a:rPr lang="en-US" sz="1800" dirty="0" smtClean="0"/>
              <a:t>technologies R (5)</a:t>
            </a:r>
            <a:endParaRPr lang="en-US" sz="1800" dirty="0"/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Work </a:t>
            </a:r>
            <a:r>
              <a:rPr lang="en-US" sz="1800" dirty="0"/>
              <a:t>independently and in a team S </a:t>
            </a:r>
            <a:r>
              <a:rPr lang="en-US" sz="1800" dirty="0" smtClean="0"/>
              <a:t>(6)</a:t>
            </a:r>
            <a:endParaRPr lang="en-US" sz="1800" dirty="0"/>
          </a:p>
          <a:p>
            <a:pPr algn="just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Generate </a:t>
            </a:r>
            <a:r>
              <a:rPr lang="en-US" sz="1800" dirty="0"/>
              <a:t>new ideas focusing on creativity, critical thinking, communication </a:t>
            </a:r>
            <a:r>
              <a:rPr lang="en-US" sz="1800" dirty="0" smtClean="0"/>
              <a:t>and collaboration</a:t>
            </a:r>
            <a:r>
              <a:rPr lang="en-US" sz="1800" dirty="0"/>
              <a:t>. S </a:t>
            </a:r>
            <a:r>
              <a:rPr lang="en-US" sz="1800" dirty="0" smtClean="0"/>
              <a:t>(7)</a:t>
            </a:r>
            <a:endParaRPr lang="ru-RU" sz="1800" dirty="0"/>
          </a:p>
          <a:p>
            <a:pPr marL="0" indent="0">
              <a:buNone/>
            </a:pPr>
            <a:r>
              <a:rPr lang="en-US" sz="2000" dirty="0" smtClean="0"/>
              <a:t>K – </a:t>
            </a:r>
            <a:r>
              <a:rPr lang="en-US" sz="2000" dirty="0"/>
              <a:t>knowledge, </a:t>
            </a:r>
            <a:r>
              <a:rPr lang="en-US" sz="2000" dirty="0" smtClean="0"/>
              <a:t>P – professional </a:t>
            </a:r>
            <a:r>
              <a:rPr lang="en-US" sz="2000" dirty="0"/>
              <a:t>skills, </a:t>
            </a:r>
            <a:r>
              <a:rPr lang="en-US" sz="2000" dirty="0" smtClean="0"/>
              <a:t>R – research skills</a:t>
            </a:r>
            <a:r>
              <a:rPr lang="en-US" sz="2000" dirty="0"/>
              <a:t>, </a:t>
            </a:r>
            <a:r>
              <a:rPr lang="en-US" sz="2000" dirty="0" smtClean="0"/>
              <a:t>S – social skills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cap="none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1.</a:t>
            </a:r>
            <a:r>
              <a:rPr lang="en-US" cap="none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cap="none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Updated learning </a:t>
            </a:r>
            <a:r>
              <a:rPr lang="en-US" b="1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outcomes</a:t>
            </a:r>
            <a:r>
              <a:rPr lang="en-US" sz="48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8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985452"/>
              </p:ext>
            </p:extLst>
          </p:nvPr>
        </p:nvGraphicFramePr>
        <p:xfrm>
          <a:off x="1187625" y="1110336"/>
          <a:ext cx="6840759" cy="470335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80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5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6748">
                <a:tc rowSpan="2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GB" sz="1400" dirty="0"/>
                        <a:t>Subjects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Study program learning outcomes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1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2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3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4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5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6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748">
                <a:tc>
                  <a:txBody>
                    <a:bodyPr/>
                    <a:lstStyle/>
                    <a:p>
                      <a:pPr marL="180340" indent="-90170"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Professional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English</a:t>
                      </a:r>
                      <a:r>
                        <a:rPr lang="ru-RU" sz="1400" dirty="0"/>
                        <a:t> 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pPr marL="180340" indent="-90170"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Object-oriented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programming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ru-RU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48">
                <a:tc>
                  <a:txBody>
                    <a:bodyPr/>
                    <a:lstStyle/>
                    <a:p>
                      <a:pPr marL="180340" indent="-90170"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Computer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networks</a:t>
                      </a:r>
                      <a:r>
                        <a:rPr lang="ru-RU" sz="1400" dirty="0"/>
                        <a:t>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48">
                <a:tc>
                  <a:txBody>
                    <a:bodyPr/>
                    <a:lstStyle/>
                    <a:p>
                      <a:pPr marL="180340" indent="-90170"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Web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technologies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pPr marL="180340" indent="-90170" algn="l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Programming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Technologies</a:t>
                      </a:r>
                      <a:r>
                        <a:rPr lang="ru-RU" sz="1400" dirty="0"/>
                        <a:t>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Law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in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the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field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of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information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technology</a:t>
                      </a:r>
                      <a:r>
                        <a:rPr lang="ru-RU" sz="1400" dirty="0"/>
                        <a:t>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Intellectual property in IT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Psychology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of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information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perception</a:t>
                      </a:r>
                      <a:r>
                        <a:rPr lang="lt-LT" sz="1400" dirty="0"/>
                        <a:t>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</a:t>
                      </a:r>
                      <a:r>
                        <a:rPr lang="ru-RU" sz="1400" dirty="0" err="1"/>
                        <a:t>oftware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/>
                        <a:t>design </a:t>
                      </a:r>
                      <a:r>
                        <a:rPr lang="ru-RU" sz="1400" dirty="0" err="1"/>
                        <a:t>for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mobile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devices</a:t>
                      </a:r>
                      <a:r>
                        <a:rPr lang="en-US" sz="1400" dirty="0"/>
                        <a:t>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Technologies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Of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Designing</a:t>
                      </a:r>
                      <a:r>
                        <a:rPr lang="ru-RU" sz="1400" dirty="0"/>
                        <a:t> 3-D </a:t>
                      </a:r>
                      <a:r>
                        <a:rPr lang="ru-RU" sz="1400" dirty="0" err="1"/>
                        <a:t>Objects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+</a:t>
                      </a: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Multimedia creation and processing  technologies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IT project management</a:t>
                      </a:r>
                      <a:r>
                        <a:rPr lang="lt-LT" sz="1400" dirty="0"/>
                        <a:t> 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+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/>
                        <a:t> </a:t>
                      </a:r>
                      <a:endParaRPr lang="ru-RU" sz="1400" b="1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/>
                        <a:t> </a:t>
                      </a:r>
                      <a:r>
                        <a:rPr lang="en-US" sz="1400" dirty="0" smtClean="0"/>
                        <a:t>+</a:t>
                      </a:r>
                      <a:endParaRPr lang="ru-RU" sz="1400" b="1" dirty="0">
                        <a:solidFill>
                          <a:srgbClr val="0B0371"/>
                        </a:solidFill>
                      </a:endParaRPr>
                    </a:p>
                  </a:txBody>
                  <a:tcPr marL="40013" marR="4001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7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WP6.2. UPGRADING THE </a:t>
            </a:r>
            <a:r>
              <a:rPr lang="en-US" dirty="0" smtClean="0"/>
              <a:t>SYLLABUS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36636"/>
              </p:ext>
            </p:extLst>
          </p:nvPr>
        </p:nvGraphicFramePr>
        <p:xfrm>
          <a:off x="1187624" y="1440111"/>
          <a:ext cx="6768752" cy="438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No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lt-L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Courses 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lt-LT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ECTS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1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Law in the </a:t>
                      </a:r>
                      <a:r>
                        <a:rPr lang="lt-LT" sz="1600" dirty="0" smtClean="0"/>
                        <a:t>IT-sphere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/>
                        <a:t>3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2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Intellectual Property and Protection of </a:t>
                      </a:r>
                      <a:r>
                        <a:rPr lang="lt-LT" sz="1600" dirty="0" smtClean="0"/>
                        <a:t>Information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3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3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Psychology of Information </a:t>
                      </a:r>
                      <a:r>
                        <a:rPr lang="lt-LT" sz="1600" dirty="0" smtClean="0"/>
                        <a:t>Perception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3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4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Management of IT </a:t>
                      </a:r>
                      <a:r>
                        <a:rPr lang="lt-LT" sz="1600" dirty="0" smtClean="0"/>
                        <a:t>Projects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3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1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5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Multimedia  Creation and Processing </a:t>
                      </a:r>
                      <a:r>
                        <a:rPr lang="lt-LT" sz="1600" dirty="0" smtClean="0"/>
                        <a:t>Technologies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6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6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Computer </a:t>
                      </a:r>
                      <a:r>
                        <a:rPr lang="lt-LT" sz="1600" dirty="0" smtClean="0"/>
                        <a:t>Networks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3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0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7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Web </a:t>
                      </a:r>
                      <a:r>
                        <a:rPr lang="lt-LT" sz="1600" dirty="0" smtClean="0"/>
                        <a:t>Technologies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3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8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English for Specific </a:t>
                      </a:r>
                      <a:r>
                        <a:rPr lang="lt-LT" sz="1600" dirty="0" smtClean="0"/>
                        <a:t>Purposes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8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9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Software development for mobile </a:t>
                      </a:r>
                      <a:r>
                        <a:rPr lang="lt-LT" sz="1600" dirty="0" smtClean="0"/>
                        <a:t>devices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5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/>
                        <a:t>10</a:t>
                      </a:r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Programming </a:t>
                      </a:r>
                      <a:r>
                        <a:rPr lang="lt-LT" sz="1600" dirty="0" smtClean="0"/>
                        <a:t>Technologies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7</a:t>
                      </a:r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1</a:t>
                      </a:r>
                      <a:r>
                        <a:rPr lang="ru-RU" sz="1600"/>
                        <a:t>1</a:t>
                      </a:r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Technology of Design 3D </a:t>
                      </a:r>
                      <a:r>
                        <a:rPr lang="lt-LT" sz="1600" dirty="0" smtClean="0"/>
                        <a:t>Objects</a:t>
                      </a:r>
                      <a:endParaRPr lang="ru-RU" sz="1600" dirty="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4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t-LT" sz="1600"/>
                        <a:t>1</a:t>
                      </a:r>
                      <a:r>
                        <a:rPr lang="ru-RU" sz="1600"/>
                        <a:t>2</a:t>
                      </a:r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/>
                        <a:t>Object-oriented </a:t>
                      </a:r>
                      <a:r>
                        <a:rPr lang="lt-LT" sz="1600" dirty="0" smtClean="0"/>
                        <a:t>programming</a:t>
                      </a:r>
                      <a:endParaRPr lang="ru-RU" sz="1600" dirty="0"/>
                    </a:p>
                  </a:txBody>
                  <a:tcPr marL="43565" marR="435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/>
                        <a:t>9</a:t>
                      </a:r>
                      <a:endParaRPr lang="ru-RU" sz="1600"/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99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43565" marR="4356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Total:</a:t>
                      </a:r>
                      <a:endParaRPr lang="ru-RU" sz="1600" dirty="0"/>
                    </a:p>
                  </a:txBody>
                  <a:tcPr marL="43565" marR="4356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600" dirty="0"/>
                        <a:t>5</a:t>
                      </a:r>
                      <a:r>
                        <a:rPr lang="ru-RU" sz="1600" dirty="0"/>
                        <a:t>7</a:t>
                      </a:r>
                    </a:p>
                  </a:txBody>
                  <a:tcPr marL="43565" marR="4356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05273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22%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(12 </a:t>
            </a:r>
            <a:r>
              <a:rPr lang="de-DE" dirty="0" err="1" smtClean="0"/>
              <a:t>courses</a:t>
            </a:r>
            <a:r>
              <a:rPr lang="de-DE" dirty="0" smtClean="0"/>
              <a:t>, 57 ECTS)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10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WP6.3. PREPARATION OF NEW COURSE DESCRIPTIONS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/>
          <a:lstStyle/>
          <a:p>
            <a:r>
              <a:rPr lang="en-US" dirty="0" smtClean="0"/>
              <a:t>9 new course descriptions:</a:t>
            </a:r>
          </a:p>
          <a:p>
            <a:pPr lvl="1"/>
            <a:r>
              <a:rPr lang="en-US" sz="2400" b="1" dirty="0" smtClean="0"/>
              <a:t>Software Development for Mobile Devices (BSUIR)</a:t>
            </a:r>
          </a:p>
          <a:p>
            <a:pPr lvl="1"/>
            <a:r>
              <a:rPr lang="en-US" sz="2400" b="1" dirty="0" smtClean="0"/>
              <a:t>Technology of 3D Objects Design (BSUIR)</a:t>
            </a:r>
          </a:p>
          <a:p>
            <a:pPr lvl="1"/>
            <a:r>
              <a:rPr lang="en-US" sz="2400" b="1" dirty="0" smtClean="0"/>
              <a:t>Psychology of Information Perception  (BSUIR+BSPU)</a:t>
            </a:r>
          </a:p>
          <a:p>
            <a:pPr lvl="1"/>
            <a:r>
              <a:rPr lang="en-US" sz="2400" b="1" dirty="0" smtClean="0"/>
              <a:t>Management of IT </a:t>
            </a:r>
            <a:r>
              <a:rPr lang="en-US" sz="2400" b="1" dirty="0"/>
              <a:t>Projects (</a:t>
            </a:r>
            <a:r>
              <a:rPr lang="en-US" sz="2400" b="1" dirty="0" smtClean="0"/>
              <a:t>BSUIR+BSPU)</a:t>
            </a:r>
          </a:p>
          <a:p>
            <a:pPr lvl="1"/>
            <a:r>
              <a:rPr lang="en-US" sz="2400" b="1" dirty="0" smtClean="0"/>
              <a:t>Multimedia Creation and Processing Technologies (BSUIR+SBMT BSU)</a:t>
            </a:r>
          </a:p>
          <a:p>
            <a:pPr lvl="1"/>
            <a:r>
              <a:rPr lang="en-US" sz="2400" b="1" dirty="0" smtClean="0"/>
              <a:t>Object-Oriented Programming (BSUIR+VSTU)</a:t>
            </a:r>
          </a:p>
          <a:p>
            <a:pPr lvl="1"/>
            <a:r>
              <a:rPr lang="en-US" sz="2400" b="1" dirty="0" smtClean="0"/>
              <a:t>Programming Technologies (BSUIR+VSTU)</a:t>
            </a:r>
            <a:endParaRPr lang="ru-RU" sz="2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2568"/>
            <a:ext cx="8712968" cy="766192"/>
          </a:xfrm>
        </p:spPr>
        <p:txBody>
          <a:bodyPr/>
          <a:lstStyle/>
          <a:p>
            <a:pPr algn="ctr"/>
            <a:r>
              <a:rPr lang="en-US" dirty="0" smtClean="0"/>
              <a:t>Pending…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029" y="1340768"/>
            <a:ext cx="7651576" cy="2738934"/>
          </a:xfrm>
        </p:spPr>
        <p:txBody>
          <a:bodyPr/>
          <a:lstStyle/>
          <a:p>
            <a:r>
              <a:rPr lang="en-US" dirty="0" smtClean="0"/>
              <a:t>WP6.4</a:t>
            </a:r>
            <a:r>
              <a:rPr lang="en-US" dirty="0"/>
              <a:t>. PREPARATION OF TEACHING MATERIALS</a:t>
            </a:r>
          </a:p>
          <a:p>
            <a:r>
              <a:rPr lang="en-US" dirty="0"/>
              <a:t>WP6.5. ACQUISITION OF TECHNICAL EQUIPMENT</a:t>
            </a:r>
          </a:p>
          <a:p>
            <a:r>
              <a:rPr lang="en-US" dirty="0" smtClean="0"/>
              <a:t>WP6.6. TRIAL PROGRAMME REALISATION</a:t>
            </a:r>
          </a:p>
          <a:p>
            <a:endParaRPr lang="ru-RU" dirty="0"/>
          </a:p>
        </p:txBody>
      </p:sp>
      <p:pic>
        <p:nvPicPr>
          <p:cNvPr id="13314" name="Picture 2" descr="C:\Users\international\Desktop\Новая папка\58c4221c1311115abe253da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1" y="3480656"/>
            <a:ext cx="4052813" cy="33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7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Next steps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271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WP7.1. EXPERT ASSESSMENT OF STUDY PROGRAMMES</a:t>
            </a:r>
            <a:endParaRPr lang="ru-RU" dirty="0"/>
          </a:p>
          <a:p>
            <a:r>
              <a:rPr lang="en-US" b="1" dirty="0" smtClean="0"/>
              <a:t>WP7.2. EXPERT ASSESSMENT OF TEACHING MATERIALS</a:t>
            </a:r>
          </a:p>
          <a:p>
            <a:r>
              <a:rPr lang="en-US" b="1" dirty="0" smtClean="0"/>
              <a:t>WP7.3. ADAPTATION OF LEARNING MATERIALS FOR E-LEARNING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 materials are peer reviewed by potential employers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WP1: Research of Competencies of IT Specialists and Improvement of Teachers’ Qualification Based on European Experience</a:t>
            </a:r>
          </a:p>
          <a:p>
            <a:r>
              <a:rPr lang="en-US" sz="2800" dirty="0" smtClean="0"/>
              <a:t>WP6: Upgrading of Informatics Study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r>
              <a:rPr lang="en-US" sz="2800" dirty="0" smtClean="0"/>
              <a:t>WP7: Expertise of Study </a:t>
            </a:r>
            <a:r>
              <a:rPr lang="en-US" sz="2800" dirty="0" err="1" smtClean="0"/>
              <a:t>Programmes</a:t>
            </a:r>
            <a:endParaRPr lang="en-US" sz="2800" dirty="0" smtClean="0"/>
          </a:p>
          <a:p>
            <a:r>
              <a:rPr lang="en-US" sz="2800" dirty="0" smtClean="0"/>
              <a:t>WP8: Project Quality Management</a:t>
            </a:r>
          </a:p>
          <a:p>
            <a:r>
              <a:rPr lang="en-US" sz="2800" dirty="0" smtClean="0"/>
              <a:t>WP9: Dissemination and Exploitation </a:t>
            </a:r>
          </a:p>
          <a:p>
            <a:r>
              <a:rPr lang="en-US" sz="2800" dirty="0" smtClean="0"/>
              <a:t>SUSTAINABILITY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IESED: IMPACT AT BSUIR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8271" y="5828104"/>
            <a:ext cx="2952328" cy="913264"/>
            <a:chOff x="611560" y="4535265"/>
            <a:chExt cx="4754189" cy="1559369"/>
          </a:xfrm>
        </p:grpSpPr>
        <p:pic>
          <p:nvPicPr>
            <p:cNvPr id="2050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839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WP9: Dissemination and exploitation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217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page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www.bsuir.by/ru/iesed</a:t>
            </a:r>
            <a:endParaRPr lang="en-US" dirty="0" smtClean="0"/>
          </a:p>
          <a:p>
            <a:r>
              <a:rPr lang="en-US" dirty="0"/>
              <a:t>Project website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iesed.esy.es/</a:t>
            </a:r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8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193729" y="2675991"/>
            <a:ext cx="6805752" cy="3128080"/>
            <a:chOff x="1193729" y="2675991"/>
            <a:chExt cx="6805752" cy="3128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453378" y="3271232"/>
              <a:ext cx="136852" cy="2532839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Рамка 15"/>
            <p:cNvSpPr/>
            <p:nvPr/>
          </p:nvSpPr>
          <p:spPr>
            <a:xfrm>
              <a:off x="1976997" y="3271232"/>
              <a:ext cx="3559302" cy="2532839"/>
            </a:xfrm>
            <a:prstGeom prst="frame">
              <a:avLst>
                <a:gd name="adj1" fmla="val 545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193729" y="2675991"/>
              <a:ext cx="4715281" cy="305726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2116149" y="5364441"/>
              <a:ext cx="3283298" cy="300650"/>
            </a:xfrm>
            <a:custGeom>
              <a:avLst/>
              <a:gdLst>
                <a:gd name="connsiteX0" fmla="*/ 0 w 3283298"/>
                <a:gd name="connsiteY0" fmla="*/ 0 h 300650"/>
                <a:gd name="connsiteX1" fmla="*/ 3283298 w 3283298"/>
                <a:gd name="connsiteY1" fmla="*/ 0 h 300650"/>
                <a:gd name="connsiteX2" fmla="*/ 3283298 w 3283298"/>
                <a:gd name="connsiteY2" fmla="*/ 300650 h 300650"/>
                <a:gd name="connsiteX3" fmla="*/ 0 w 3283298"/>
                <a:gd name="connsiteY3" fmla="*/ 300650 h 300650"/>
                <a:gd name="connsiteX4" fmla="*/ 0 w 3283298"/>
                <a:gd name="connsiteY4" fmla="*/ 0 h 3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298" h="300650">
                  <a:moveTo>
                    <a:pt x="0" y="0"/>
                  </a:moveTo>
                  <a:lnTo>
                    <a:pt x="3283298" y="0"/>
                  </a:lnTo>
                  <a:lnTo>
                    <a:pt x="3283298" y="300650"/>
                  </a:lnTo>
                  <a:lnTo>
                    <a:pt x="0" y="3006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3340" rIns="1422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372207" y="3645016"/>
              <a:ext cx="1627274" cy="951055"/>
            </a:xfrm>
            <a:custGeom>
              <a:avLst/>
              <a:gdLst>
                <a:gd name="connsiteX0" fmla="*/ 0 w 1627274"/>
                <a:gd name="connsiteY0" fmla="*/ 0 h 951055"/>
                <a:gd name="connsiteX1" fmla="*/ 1627274 w 1627274"/>
                <a:gd name="connsiteY1" fmla="*/ 0 h 951055"/>
                <a:gd name="connsiteX2" fmla="*/ 1627274 w 1627274"/>
                <a:gd name="connsiteY2" fmla="*/ 951055 h 951055"/>
                <a:gd name="connsiteX3" fmla="*/ 0 w 1627274"/>
                <a:gd name="connsiteY3" fmla="*/ 951055 h 951055"/>
                <a:gd name="connsiteX4" fmla="*/ 0 w 1627274"/>
                <a:gd name="connsiteY4" fmla="*/ 0 h 9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274" h="951055">
                  <a:moveTo>
                    <a:pt x="0" y="0"/>
                  </a:moveTo>
                  <a:lnTo>
                    <a:pt x="1627274" y="0"/>
                  </a:lnTo>
                  <a:lnTo>
                    <a:pt x="1627274" y="951055"/>
                  </a:lnTo>
                  <a:lnTo>
                    <a:pt x="0" y="9510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Student involvement</a:t>
              </a:r>
              <a:endParaRPr lang="ru-RU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46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WP9: Dissemination and exploitation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505024" cy="4273941"/>
          </a:xfrm>
        </p:spPr>
        <p:txBody>
          <a:bodyPr>
            <a:normAutofit fontScale="40000" lnSpcReduction="20000"/>
          </a:bodyPr>
          <a:lstStyle/>
          <a:p>
            <a:r>
              <a:rPr lang="en-US" sz="4400" dirty="0"/>
              <a:t>IX International Scientific and Methodical Conference </a:t>
            </a:r>
            <a:r>
              <a:rPr lang="de-DE" sz="4400" dirty="0"/>
              <a:t>“</a:t>
            </a:r>
            <a:r>
              <a:rPr lang="en-US" sz="4400" dirty="0"/>
              <a:t>Higher Technical Education: Problems and Ways of Development” (</a:t>
            </a:r>
            <a:r>
              <a:rPr lang="en-US" sz="4400" dirty="0" smtClean="0"/>
              <a:t>November 01-02, </a:t>
            </a:r>
            <a:r>
              <a:rPr lang="en-US" sz="4400" dirty="0"/>
              <a:t>2018</a:t>
            </a:r>
            <a:r>
              <a:rPr lang="en-US" sz="4400" dirty="0" smtClean="0"/>
              <a:t>)</a:t>
            </a:r>
          </a:p>
          <a:p>
            <a:pPr marL="0" indent="0">
              <a:buNone/>
            </a:pPr>
            <a:r>
              <a:rPr lang="en-US" sz="4400" dirty="0" smtClean="0"/>
              <a:t>      https</a:t>
            </a:r>
            <a:r>
              <a:rPr lang="en-US" sz="4400" dirty="0"/>
              <a:t>://www.bsuir.by/ru/mnmk2018</a:t>
            </a:r>
          </a:p>
          <a:p>
            <a:r>
              <a:rPr lang="en-US" sz="4400" dirty="0" smtClean="0"/>
              <a:t>Publications: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4500" dirty="0" err="1" smtClean="0"/>
              <a:t>Zhivitskaya</a:t>
            </a:r>
            <a:r>
              <a:rPr lang="en-US" sz="4500" dirty="0"/>
              <a:t>, E.N. Information system for the training of IT-specialists / </a:t>
            </a:r>
            <a:r>
              <a:rPr lang="en-US" sz="4500" dirty="0" err="1" smtClean="0"/>
              <a:t>Zhivitskaya</a:t>
            </a:r>
            <a:r>
              <a:rPr lang="en-US" sz="4500" dirty="0" smtClean="0"/>
              <a:t> E</a:t>
            </a:r>
            <a:r>
              <a:rPr lang="en-US" sz="4500" dirty="0"/>
              <a:t>. N</a:t>
            </a:r>
            <a:r>
              <a:rPr lang="en-US" sz="4500" dirty="0" smtClean="0"/>
              <a:t>., Danilova </a:t>
            </a:r>
            <a:r>
              <a:rPr lang="en-US" sz="4500" dirty="0"/>
              <a:t>G. V. </a:t>
            </a:r>
            <a:r>
              <a:rPr lang="en-US" sz="4500" dirty="0" smtClean="0"/>
              <a:t>// </a:t>
            </a:r>
            <a:r>
              <a:rPr lang="en-US" sz="4500" dirty="0"/>
              <a:t>Computerization of education. - 2017. - No. 1 (79). - pp. 54-72.</a:t>
            </a:r>
            <a:endParaRPr lang="ru-RU" sz="4500" dirty="0"/>
          </a:p>
          <a:p>
            <a:pPr lvl="1" algn="just">
              <a:buFont typeface="Wingdings" pitchFamily="2" charset="2"/>
              <a:buChar char="v"/>
            </a:pPr>
            <a:r>
              <a:rPr lang="en-US" sz="4500" dirty="0" err="1" smtClean="0"/>
              <a:t>Zhivitskaya</a:t>
            </a:r>
            <a:r>
              <a:rPr lang="en-US" sz="4500" dirty="0" smtClean="0"/>
              <a:t> E.N., </a:t>
            </a:r>
            <a:r>
              <a:rPr lang="en-US" sz="4500" dirty="0" err="1" smtClean="0"/>
              <a:t>Arkhipova</a:t>
            </a:r>
            <a:r>
              <a:rPr lang="en-US" sz="4500" dirty="0" smtClean="0"/>
              <a:t> L.I</a:t>
            </a:r>
            <a:r>
              <a:rPr lang="en-US" sz="4500" dirty="0"/>
              <a:t>.</a:t>
            </a:r>
            <a:r>
              <a:rPr lang="en-US" sz="4500" dirty="0" smtClean="0"/>
              <a:t>, </a:t>
            </a:r>
            <a:r>
              <a:rPr lang="en-US" sz="4500" dirty="0" err="1" smtClean="0"/>
              <a:t>Knyazeva</a:t>
            </a:r>
            <a:r>
              <a:rPr lang="en-US" sz="4500" dirty="0" smtClean="0"/>
              <a:t> L.P</a:t>
            </a:r>
            <a:r>
              <a:rPr lang="en-US" sz="4500" dirty="0"/>
              <a:t>.</a:t>
            </a:r>
            <a:r>
              <a:rPr lang="en-US" sz="4500" dirty="0" smtClean="0"/>
              <a:t>, </a:t>
            </a:r>
            <a:r>
              <a:rPr lang="en-US" sz="4500" dirty="0" err="1" smtClean="0"/>
              <a:t>Marakhina</a:t>
            </a:r>
            <a:r>
              <a:rPr lang="en-US" sz="4500" dirty="0" smtClean="0"/>
              <a:t> I.V</a:t>
            </a:r>
            <a:r>
              <a:rPr lang="en-US" sz="4500" dirty="0"/>
              <a:t>.</a:t>
            </a:r>
            <a:r>
              <a:rPr lang="en-US" sz="4500" dirty="0" smtClean="0"/>
              <a:t>, </a:t>
            </a:r>
            <a:r>
              <a:rPr lang="en-US" sz="4500" dirty="0" err="1" smtClean="0"/>
              <a:t>Parhimenko</a:t>
            </a:r>
            <a:r>
              <a:rPr lang="en-US" sz="4500" dirty="0" smtClean="0"/>
              <a:t> V.A</a:t>
            </a:r>
            <a:r>
              <a:rPr lang="en-US" sz="4500" dirty="0"/>
              <a:t>. </a:t>
            </a:r>
            <a:r>
              <a:rPr lang="en-US" sz="4500" dirty="0" smtClean="0"/>
              <a:t> </a:t>
            </a:r>
            <a:r>
              <a:rPr lang="en-US" sz="4500" dirty="0"/>
              <a:t>/ Training of specialists in the field of electronic marketing: personnel for the digital economy of the Republic of Belarus. / Journal of Research and Practice “Digital Transformation” No. 1, December 2017. pp. 38-44. ISSN 2522-9613.</a:t>
            </a:r>
            <a:endParaRPr lang="ru-RU" sz="4500" dirty="0"/>
          </a:p>
          <a:p>
            <a:pPr lvl="1" algn="just">
              <a:buFont typeface="Wingdings" pitchFamily="2" charset="2"/>
              <a:buChar char="v"/>
            </a:pPr>
            <a:r>
              <a:rPr lang="en-US" sz="4500" dirty="0" err="1" smtClean="0"/>
              <a:t>Zhivitskaya</a:t>
            </a:r>
            <a:r>
              <a:rPr lang="en-US" sz="4500" dirty="0"/>
              <a:t>, E.N. Use of information and communication technology by people with disabilities for overcoming the digital divide / E. N. </a:t>
            </a:r>
            <a:r>
              <a:rPr lang="en-US" sz="4500" dirty="0" err="1"/>
              <a:t>Zhivitskaya</a:t>
            </a:r>
            <a:r>
              <a:rPr lang="en-US" sz="4500" dirty="0"/>
              <a:t>, A. A. </a:t>
            </a:r>
            <a:r>
              <a:rPr lang="en-US" sz="4500" dirty="0" err="1"/>
              <a:t>Okhrimenko</a:t>
            </a:r>
            <a:r>
              <a:rPr lang="en-US" sz="4500" dirty="0"/>
              <a:t> // Information systems and technologies: proceedings of the 5th International Scientific and Technical Conference, (</a:t>
            </a:r>
            <a:r>
              <a:rPr lang="en-US" sz="4500" dirty="0" err="1"/>
              <a:t>Kharkiv</a:t>
            </a:r>
            <a:r>
              <a:rPr lang="en-US" sz="4500" dirty="0"/>
              <a:t>, September 12-17, 2016): abstracts of the reports / [editorial board: A.D. </a:t>
            </a:r>
            <a:r>
              <a:rPr lang="en-US" sz="4500" dirty="0" err="1"/>
              <a:t>Tevyashev</a:t>
            </a:r>
            <a:r>
              <a:rPr lang="en-US" sz="4500" dirty="0"/>
              <a:t> (executive editor)]. - Kharkov.: Publishing House Madrid, 2016. - pp. 208-210.</a:t>
            </a:r>
            <a:endParaRPr lang="ru-RU" sz="4500" dirty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WP9: Dissemination and exploitation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b="1" dirty="0" smtClean="0"/>
              <a:t>Publications (cont.):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3300" dirty="0" err="1" smtClean="0"/>
              <a:t>Zhivitskaya</a:t>
            </a:r>
            <a:r>
              <a:rPr lang="en-US" sz="3300" dirty="0" smtClean="0"/>
              <a:t>, E.N., </a:t>
            </a:r>
            <a:r>
              <a:rPr lang="en-US" sz="3300" dirty="0" err="1" smtClean="0"/>
              <a:t>Lysenya</a:t>
            </a:r>
            <a:r>
              <a:rPr lang="en-US" sz="3300" dirty="0" smtClean="0"/>
              <a:t>, A.A. Benchmarking in the system of improving the education quality management of higher education institutions./ E.N. </a:t>
            </a:r>
            <a:r>
              <a:rPr lang="en-US" sz="3300" dirty="0" err="1" smtClean="0"/>
              <a:t>Zhivitskaya</a:t>
            </a:r>
            <a:r>
              <a:rPr lang="en-US" sz="3300" dirty="0" smtClean="0"/>
              <a:t>, A.A. </a:t>
            </a:r>
            <a:r>
              <a:rPr lang="en-US" sz="3300" dirty="0" err="1" smtClean="0"/>
              <a:t>Lysenya</a:t>
            </a:r>
            <a:r>
              <a:rPr lang="en-US" sz="3300" dirty="0" smtClean="0"/>
              <a:t> // Engineering education: challenges and developments: proceedings of the VIII International Scientific and Methodical Conference, Minsk, November 17-18, 2016. in 2 volumes, volume 1 / editorial board: E.N. </a:t>
            </a:r>
            <a:r>
              <a:rPr lang="en-US" sz="3300" dirty="0" err="1" smtClean="0"/>
              <a:t>Zhivitskaya</a:t>
            </a:r>
            <a:r>
              <a:rPr lang="en-US" sz="3300" dirty="0" smtClean="0"/>
              <a:t> and others - Minsk: BSUIR, 2016. - pp. 156-159.</a:t>
            </a:r>
            <a:endParaRPr lang="ru-RU" sz="3300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sz="3300" dirty="0" err="1" smtClean="0"/>
              <a:t>Zhivitskaya</a:t>
            </a:r>
            <a:r>
              <a:rPr lang="en-US" sz="3300" dirty="0" smtClean="0"/>
              <a:t> E.N., Smirnov V.L., </a:t>
            </a:r>
            <a:r>
              <a:rPr lang="en-US" sz="3300" dirty="0" err="1" smtClean="0"/>
              <a:t>Fetskovich</a:t>
            </a:r>
            <a:r>
              <a:rPr lang="en-US" sz="3300" dirty="0" smtClean="0"/>
              <a:t> D.A. Current state, challenges and trends of development of practice-oriented training of specialists with higher education. / Proceedings of the X International Scientific and Methodological Conference "Distance learning is educational setting of the XXI century”. Minsk, December 7-8, 2017. ISBN 978-985-543-381-2 pp.37-39.</a:t>
            </a:r>
            <a:endParaRPr lang="ru-RU" sz="3300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sz="3300" dirty="0" err="1" smtClean="0"/>
              <a:t>Zhivitskaya</a:t>
            </a:r>
            <a:r>
              <a:rPr lang="en-US" sz="3300" dirty="0" smtClean="0"/>
              <a:t> E.N. , </a:t>
            </a:r>
            <a:r>
              <a:rPr lang="en-US" sz="3300" dirty="0" err="1" smtClean="0"/>
              <a:t>Alyabyeva</a:t>
            </a:r>
            <a:r>
              <a:rPr lang="en-US" sz="3300" dirty="0" smtClean="0"/>
              <a:t> I.I.. MODERN TRENDS OF DEVELOPMENT OF INFORMATION AND COMMUNICATION TECHNOLOGIES IN HIGHER EDUCATION IN THE REPUBLIC OF BELARUS. VYSSHAYA SHKOLA: CHALLENGES AND PROSPECTS &lt;https://elibrary.ru/item.asp?id=34906121&gt; Proceedings of the 13th International Scientific and Methodological Conference. In 3 volumes. 2018 pp. 192-198.</a:t>
            </a:r>
            <a:endParaRPr lang="ru-RU" sz="3300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sz="3300" dirty="0" err="1" smtClean="0"/>
              <a:t>L.Vainshtein</a:t>
            </a:r>
            <a:r>
              <a:rPr lang="en-US" sz="3300" dirty="0" smtClean="0"/>
              <a:t>, </a:t>
            </a:r>
            <a:r>
              <a:rPr lang="en-US" sz="3300" dirty="0" err="1" smtClean="0"/>
              <a:t>V.Osipovich</a:t>
            </a:r>
            <a:r>
              <a:rPr lang="en-US" sz="3300" dirty="0" smtClean="0"/>
              <a:t>, </a:t>
            </a:r>
            <a:r>
              <a:rPr lang="en-US" sz="3300" dirty="0" err="1" smtClean="0"/>
              <a:t>E.Melnikova</a:t>
            </a:r>
            <a:r>
              <a:rPr lang="en-US" sz="3300" dirty="0" smtClean="0"/>
              <a:t>, </a:t>
            </a:r>
            <a:r>
              <a:rPr lang="en-US" sz="3300" dirty="0" err="1" smtClean="0"/>
              <a:t>N.Shcherbina</a:t>
            </a:r>
            <a:r>
              <a:rPr lang="en-US" sz="3300" dirty="0" smtClean="0"/>
              <a:t>, </a:t>
            </a:r>
            <a:r>
              <a:rPr lang="en-US" sz="3300" dirty="0" err="1" smtClean="0"/>
              <a:t>K.Yashin</a:t>
            </a:r>
            <a:r>
              <a:rPr lang="en-US" sz="3300" dirty="0" smtClean="0"/>
              <a:t>. Engineering Psychology and Ergonomics in the Educational Period</a:t>
            </a:r>
            <a:r>
              <a:rPr lang="ru-RU" sz="3300" dirty="0" smtClean="0"/>
              <a:t>// </a:t>
            </a:r>
            <a:r>
              <a:rPr lang="de-DE" sz="3300" dirty="0" err="1" smtClean="0"/>
              <a:t>Vysheishaya</a:t>
            </a:r>
            <a:r>
              <a:rPr lang="de-DE" sz="3300" dirty="0" smtClean="0"/>
              <a:t> </a:t>
            </a:r>
            <a:r>
              <a:rPr lang="de-DE" sz="3300" dirty="0" err="1" smtClean="0"/>
              <a:t>shkola</a:t>
            </a:r>
            <a:r>
              <a:rPr lang="ru-RU" sz="3300" dirty="0" smtClean="0"/>
              <a:t>, 2018, </a:t>
            </a:r>
            <a:r>
              <a:rPr lang="en-US" sz="3300" dirty="0" smtClean="0"/>
              <a:t>No.</a:t>
            </a:r>
            <a:r>
              <a:rPr lang="ru-RU" sz="3300" dirty="0" smtClean="0"/>
              <a:t>3 (125), </a:t>
            </a:r>
            <a:r>
              <a:rPr lang="en-US" sz="3300" dirty="0" err="1" smtClean="0"/>
              <a:t>pp</a:t>
            </a:r>
            <a:r>
              <a:rPr lang="ru-RU" sz="3300" dirty="0" smtClean="0"/>
              <a:t>. 33–38</a:t>
            </a:r>
            <a:r>
              <a:rPr lang="de-DE" sz="3300" dirty="0" smtClean="0"/>
              <a:t>;</a:t>
            </a:r>
            <a:endParaRPr lang="de-DE" sz="3300" dirty="0"/>
          </a:p>
        </p:txBody>
      </p:sp>
      <p:pic>
        <p:nvPicPr>
          <p:cNvPr id="10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13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05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63844"/>
            <a:ext cx="8686800" cy="44380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 smtClean="0"/>
              <a:t>Student intake: </a:t>
            </a:r>
            <a:r>
              <a:rPr lang="en-US" sz="2000" dirty="0"/>
              <a:t>120 </a:t>
            </a:r>
            <a:r>
              <a:rPr lang="en-US" sz="2000" dirty="0" smtClean="0"/>
              <a:t>Belarusian + 40 foreign/ 4 years</a:t>
            </a:r>
          </a:p>
          <a:p>
            <a:pPr algn="just"/>
            <a:r>
              <a:rPr lang="en-GB" sz="2000" dirty="0" smtClean="0"/>
              <a:t>On</a:t>
            </a:r>
            <a:r>
              <a:rPr lang="en-US" sz="2000" dirty="0"/>
              <a:t>-</a:t>
            </a:r>
            <a:r>
              <a:rPr lang="en-GB" sz="2000" dirty="0" smtClean="0"/>
              <a:t>line courses: 12</a:t>
            </a:r>
          </a:p>
          <a:p>
            <a:pPr algn="just"/>
            <a:r>
              <a:rPr lang="en-GB" sz="2000" dirty="0"/>
              <a:t>Agreements </a:t>
            </a:r>
            <a:r>
              <a:rPr lang="en-GB" sz="2000" dirty="0" smtClean="0"/>
              <a:t>with </a:t>
            </a:r>
            <a:r>
              <a:rPr lang="en-GB" sz="2000" dirty="0"/>
              <a:t>businesses regarding students’ </a:t>
            </a:r>
            <a:r>
              <a:rPr lang="en-GB" sz="2000" dirty="0" smtClean="0"/>
              <a:t>internships: </a:t>
            </a:r>
            <a:r>
              <a:rPr lang="en-US" sz="2000" dirty="0" smtClean="0"/>
              <a:t>EPAM </a:t>
            </a:r>
            <a:r>
              <a:rPr lang="en-US" sz="2000" dirty="0"/>
              <a:t>Systems, </a:t>
            </a:r>
            <a:r>
              <a:rPr lang="en-US" sz="2000" dirty="0" err="1"/>
              <a:t>Itransition</a:t>
            </a:r>
            <a:r>
              <a:rPr lang="en-US" sz="2000" dirty="0"/>
              <a:t> Group, System Technologies, Light Well Organization, </a:t>
            </a:r>
            <a:r>
              <a:rPr lang="en-US" sz="2000" dirty="0" err="1"/>
              <a:t>Horizont</a:t>
            </a:r>
            <a:r>
              <a:rPr lang="en-US" sz="2000" dirty="0"/>
              <a:t> Center for Research and Development, </a:t>
            </a:r>
            <a:r>
              <a:rPr lang="en-US" sz="2000" dirty="0" err="1"/>
              <a:t>GlowByte</a:t>
            </a:r>
            <a:r>
              <a:rPr lang="en-US" sz="2000" dirty="0"/>
              <a:t> Consulting, </a:t>
            </a:r>
            <a:r>
              <a:rPr lang="en-US" sz="2000" dirty="0" err="1"/>
              <a:t>SaM</a:t>
            </a:r>
            <a:r>
              <a:rPr lang="en-US" sz="2000" dirty="0"/>
              <a:t> Solutions, </a:t>
            </a:r>
            <a:r>
              <a:rPr lang="en-US" sz="2000" dirty="0" err="1"/>
              <a:t>Altoros</a:t>
            </a:r>
            <a:r>
              <a:rPr lang="en-US" sz="2000" dirty="0"/>
              <a:t> Development, </a:t>
            </a:r>
            <a:r>
              <a:rPr lang="en-US" sz="2000" dirty="0" err="1"/>
              <a:t>Nextsoft</a:t>
            </a:r>
            <a:r>
              <a:rPr lang="en-US" sz="2000" dirty="0"/>
              <a:t>, </a:t>
            </a:r>
            <a:r>
              <a:rPr lang="en-US" sz="2000" dirty="0" err="1"/>
              <a:t>Oxagile</a:t>
            </a:r>
            <a:r>
              <a:rPr lang="en-US" sz="2000" dirty="0"/>
              <a:t>, </a:t>
            </a:r>
            <a:r>
              <a:rPr lang="en-US" sz="2000" dirty="0" err="1"/>
              <a:t>Godel</a:t>
            </a:r>
            <a:r>
              <a:rPr lang="en-US" sz="2000" dirty="0"/>
              <a:t> </a:t>
            </a:r>
            <a:r>
              <a:rPr lang="en-US" sz="2000" dirty="0" smtClean="0"/>
              <a:t>Technologies</a:t>
            </a:r>
          </a:p>
          <a:p>
            <a:pPr algn="just"/>
            <a:r>
              <a:rPr lang="en-GB" sz="2000" dirty="0"/>
              <a:t>Reaching IT course </a:t>
            </a:r>
            <a:r>
              <a:rPr lang="en-GB" sz="2000" dirty="0" smtClean="0"/>
              <a:t>providers–companies </a:t>
            </a:r>
            <a:r>
              <a:rPr lang="en-GB" sz="2000" dirty="0"/>
              <a:t>in </a:t>
            </a:r>
            <a:r>
              <a:rPr lang="en-GB" sz="2000" dirty="0" smtClean="0"/>
              <a:t>Belarus: </a:t>
            </a:r>
            <a:r>
              <a:rPr lang="en-US" sz="2000" dirty="0" smtClean="0"/>
              <a:t>EPAM </a:t>
            </a:r>
            <a:r>
              <a:rPr lang="en-US" sz="2000" dirty="0"/>
              <a:t>Systems, </a:t>
            </a:r>
            <a:r>
              <a:rPr lang="en-US" sz="2000" dirty="0" err="1"/>
              <a:t>Itransition</a:t>
            </a:r>
            <a:r>
              <a:rPr lang="en-US" sz="2000" dirty="0"/>
              <a:t> Group, A1QA, IBA Group, </a:t>
            </a:r>
            <a:r>
              <a:rPr lang="en-US" sz="2000" dirty="0" err="1"/>
              <a:t>Belhard</a:t>
            </a:r>
            <a:r>
              <a:rPr lang="en-US" sz="2000" dirty="0"/>
              <a:t> IT Academy, </a:t>
            </a:r>
            <a:r>
              <a:rPr lang="en-US" sz="2000" dirty="0" err="1" smtClean="0"/>
              <a:t>Stormnet</a:t>
            </a:r>
            <a:endParaRPr lang="en-US" sz="2000" dirty="0" smtClean="0"/>
          </a:p>
          <a:p>
            <a:pPr algn="just"/>
            <a:r>
              <a:rPr lang="en-GB" sz="2000" dirty="0"/>
              <a:t>Reaching business </a:t>
            </a:r>
            <a:r>
              <a:rPr lang="en-GB" sz="2000" dirty="0" smtClean="0"/>
              <a:t>associations: </a:t>
            </a:r>
            <a:r>
              <a:rPr lang="en-US" sz="2000" dirty="0"/>
              <a:t>International specialized exhibition “Education &amp; Career</a:t>
            </a:r>
            <a:r>
              <a:rPr lang="en-US" sz="2000" dirty="0" smtClean="0"/>
              <a:t>”</a:t>
            </a:r>
          </a:p>
          <a:p>
            <a:pPr algn="just"/>
            <a:r>
              <a:rPr lang="en-GB" sz="2000" dirty="0"/>
              <a:t>Development of strong links and cooperation (in research activities/IT field) outside of the project </a:t>
            </a:r>
            <a:r>
              <a:rPr lang="en-GB" sz="2000" dirty="0" smtClean="0"/>
              <a:t>partnership: </a:t>
            </a:r>
            <a:r>
              <a:rPr lang="en-US" sz="2000" dirty="0"/>
              <a:t>Uzbekistan (2), Kazakhstan (1) – </a:t>
            </a:r>
            <a:r>
              <a:rPr lang="en-US" sz="2000" dirty="0" smtClean="0"/>
              <a:t>Joint Study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, </a:t>
            </a:r>
            <a:r>
              <a:rPr lang="en-US" sz="2000" dirty="0"/>
              <a:t>EU (Slovakia, Germany, UK, Poland), Russia, etc</a:t>
            </a:r>
            <a:r>
              <a:rPr lang="en-US" sz="2000" dirty="0" smtClean="0"/>
              <a:t>. </a:t>
            </a:r>
            <a:r>
              <a:rPr lang="en-US" sz="2000" dirty="0"/>
              <a:t>– l</a:t>
            </a:r>
            <a:r>
              <a:rPr lang="en-US" sz="2000" dirty="0" smtClean="0"/>
              <a:t>ecturing</a:t>
            </a:r>
            <a:r>
              <a:rPr lang="en-US" sz="2000" dirty="0"/>
              <a:t>, invited </a:t>
            </a:r>
            <a:r>
              <a:rPr lang="en-US" sz="2000" dirty="0" smtClean="0"/>
              <a:t>teachers</a:t>
            </a:r>
          </a:p>
          <a:p>
            <a:pPr algn="just"/>
            <a:r>
              <a:rPr lang="en-GB" sz="2000" dirty="0"/>
              <a:t>Expertise in order to apply for other EU funded programmes /</a:t>
            </a:r>
            <a:r>
              <a:rPr lang="en-GB" sz="2000" dirty="0" smtClean="0"/>
              <a:t>projects: A </a:t>
            </a:r>
            <a:r>
              <a:rPr lang="en-GB" sz="2000" dirty="0"/>
              <a:t>new project under Erasmus+ programme Capacity Building in Higher </a:t>
            </a:r>
            <a:r>
              <a:rPr lang="en-GB" sz="2000" dirty="0" smtClean="0"/>
              <a:t>Education (February 2019)</a:t>
            </a:r>
          </a:p>
          <a:p>
            <a:pPr algn="just"/>
            <a:r>
              <a:rPr lang="en-GB" sz="2000" dirty="0"/>
              <a:t>Mobility of students and teachers: </a:t>
            </a:r>
            <a:r>
              <a:rPr lang="en-GB" sz="2000" dirty="0" smtClean="0"/>
              <a:t>s</a:t>
            </a:r>
            <a:r>
              <a:rPr lang="en-GB" sz="2000" dirty="0"/>
              <a:t>tate scholarships, Erasmus+ programme project KA107 </a:t>
            </a:r>
            <a:endParaRPr lang="en-US" sz="2000" dirty="0" smtClean="0"/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30456"/>
            <a:ext cx="8686800" cy="69272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Sustainability strategy</a:t>
            </a:r>
            <a:endParaRPr lang="ru-RU" dirty="0"/>
          </a:p>
        </p:txBody>
      </p:sp>
      <p:pic>
        <p:nvPicPr>
          <p:cNvPr id="8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6"/>
          <p:cNvSpPr/>
          <p:nvPr/>
        </p:nvSpPr>
        <p:spPr>
          <a:xfrm>
            <a:off x="2530311" y="586520"/>
            <a:ext cx="4594225" cy="527367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en-US" sz="4000" b="1" spc="50" dirty="0" smtClean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4000" b="1" spc="50" dirty="0" smtClean="0">
                <a:ln w="11430"/>
                <a:solidFill>
                  <a:srgbClr val="0B03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Thank</a:t>
            </a:r>
            <a:r>
              <a:rPr lang="en-US" sz="4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you!</a:t>
            </a:r>
          </a:p>
          <a:p>
            <a:pPr algn="ctr" eaLnBrk="0" hangingPunct="0">
              <a:defRPr/>
            </a:pPr>
            <a:endParaRPr lang="en-GB" altLang="fr-FR" sz="3600" dirty="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altLang="fr-FR" sz="16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	</a:t>
            </a:r>
          </a:p>
          <a:p>
            <a:pPr eaLnBrk="0" hangingPunct="0">
              <a:defRPr/>
            </a:pPr>
            <a:r>
              <a:rPr lang="en-GB" altLang="fr-FR" sz="16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	</a:t>
            </a:r>
          </a:p>
          <a:p>
            <a:pPr eaLnBrk="0" hangingPunct="0">
              <a:defRPr/>
            </a:pPr>
            <a:endParaRPr lang="en-GB" altLang="fr-FR" sz="1600" dirty="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GB" altLang="fr-FR" sz="1600" dirty="0" smtClean="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en-GB" altLang="fr-FR" sz="16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	</a:t>
            </a:r>
            <a:endParaRPr lang="en-GB" altLang="fr-FR" sz="3200" spc="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437112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en-GB" altLang="fr-FR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en-GB" altLang="fr-F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ELENA DENISSOVA</a:t>
            </a:r>
          </a:p>
          <a:p>
            <a:pPr algn="r" eaLnBrk="0" hangingPunct="0">
              <a:defRPr/>
            </a:pPr>
            <a:r>
              <a:rPr lang="en-GB" altLang="fr-F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INTERNATIONAL RELATIONS OFFICE</a:t>
            </a:r>
            <a:endParaRPr lang="ru-RU" altLang="fr-FR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endParaRPr lang="ru-RU" altLang="fr-FR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altLang="fr-FR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altLang="fr-FR" sz="1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Leicester (the UK), 2018</a:t>
            </a:r>
            <a:endParaRPr lang="en-GB" altLang="fr-FR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9822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WP1.1. RESEARCH OF IT SPECIALIST COMPETENCY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5"/>
            <a:ext cx="3979168" cy="4320479"/>
          </a:xfrm>
        </p:spPr>
        <p:txBody>
          <a:bodyPr numCol="1" spcCol="360000">
            <a:normAutofit lnSpcReduction="10000"/>
          </a:bodyPr>
          <a:lstStyle/>
          <a:p>
            <a:r>
              <a:rPr lang="en-US" sz="2400" b="1" i="1" dirty="0" smtClean="0"/>
              <a:t>Practical seminar “Synthesis of Competencies and Technologies in IT Specialist Training” (April 05-06, 2017 in Minsk, BY)</a:t>
            </a:r>
          </a:p>
          <a:p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Outputs: A list of IT specialist competencies reviewed in the context of education and </a:t>
            </a:r>
            <a:r>
              <a:rPr lang="en-US" sz="2400" b="1" dirty="0" err="1" smtClean="0"/>
              <a:t>labour</a:t>
            </a:r>
            <a:r>
              <a:rPr lang="en-US" sz="2400" b="1" dirty="0" smtClean="0"/>
              <a:t> market in Belarus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ternational\Desktop\Новая папка\12_100229_1_1146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1988840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9071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Practical seminar “Modeling of IT Specialist Profile” (October 22-26, 2017 in Lille, FR)</a:t>
            </a:r>
          </a:p>
          <a:p>
            <a:pPr marL="0" indent="0">
              <a:buNone/>
            </a:pPr>
            <a:endParaRPr lang="en-US" b="1" i="1" dirty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Outputs: </a:t>
            </a:r>
            <a:r>
              <a:rPr lang="en-GB" b="1" dirty="0"/>
              <a:t>IT specialist profile formed in correspondence with the needs of both national and international labour market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574576"/>
            <a:ext cx="8686800" cy="98221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WP1.1. RESEARCH OF IT SPECIALIST COMPETENCY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nternational\Desktop\Новая папка\12_100229_1_12108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6562" b="3269"/>
          <a:stretch/>
        </p:blipFill>
        <p:spPr bwMode="auto">
          <a:xfrm>
            <a:off x="4255129" y="1865014"/>
            <a:ext cx="4637872" cy="32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en-GB" b="1" dirty="0"/>
              <a:t>IT specialist profile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547433" y="1193272"/>
            <a:ext cx="6332736" cy="5753387"/>
            <a:chOff x="2372221" y="1055361"/>
            <a:chExt cx="4589412" cy="4264788"/>
          </a:xfrm>
        </p:grpSpPr>
        <p:sp>
          <p:nvSpPr>
            <p:cNvPr id="13" name="Полилиния 12"/>
            <p:cNvSpPr/>
            <p:nvPr/>
          </p:nvSpPr>
          <p:spPr>
            <a:xfrm>
              <a:off x="5607864" y="1055361"/>
              <a:ext cx="1149268" cy="1270272"/>
            </a:xfrm>
            <a:custGeom>
              <a:avLst/>
              <a:gdLst>
                <a:gd name="connsiteX0" fmla="*/ 0 w 1270272"/>
                <a:gd name="connsiteY0" fmla="*/ 574634 h 1149268"/>
                <a:gd name="connsiteX1" fmla="*/ 287317 w 1270272"/>
                <a:gd name="connsiteY1" fmla="*/ 0 h 1149268"/>
                <a:gd name="connsiteX2" fmla="*/ 982955 w 1270272"/>
                <a:gd name="connsiteY2" fmla="*/ 0 h 1149268"/>
                <a:gd name="connsiteX3" fmla="*/ 1270272 w 1270272"/>
                <a:gd name="connsiteY3" fmla="*/ 574634 h 1149268"/>
                <a:gd name="connsiteX4" fmla="*/ 982955 w 1270272"/>
                <a:gd name="connsiteY4" fmla="*/ 1149268 h 1149268"/>
                <a:gd name="connsiteX5" fmla="*/ 287317 w 1270272"/>
                <a:gd name="connsiteY5" fmla="*/ 1149268 h 1149268"/>
                <a:gd name="connsiteX6" fmla="*/ 0 w 1270272"/>
                <a:gd name="connsiteY6" fmla="*/ 574634 h 11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272" h="1149268">
                  <a:moveTo>
                    <a:pt x="635136" y="0"/>
                  </a:moveTo>
                  <a:lnTo>
                    <a:pt x="1270272" y="259948"/>
                  </a:lnTo>
                  <a:lnTo>
                    <a:pt x="1270272" y="889320"/>
                  </a:lnTo>
                  <a:lnTo>
                    <a:pt x="635136" y="1149268"/>
                  </a:lnTo>
                  <a:lnTo>
                    <a:pt x="0" y="889320"/>
                  </a:lnTo>
                  <a:lnTo>
                    <a:pt x="0" y="259948"/>
                  </a:lnTo>
                  <a:lnTo>
                    <a:pt x="6351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712" tIns="235918" rIns="216712" bIns="23591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i="0" u="none" kern="1200" dirty="0" smtClean="0">
                  <a:solidFill>
                    <a:srgbClr val="0B0371"/>
                  </a:solidFill>
                </a:rPr>
                <a:t>Analyzes perspectives and directions of development of information systems and technologies</a:t>
              </a:r>
              <a:endParaRPr lang="ru-RU" sz="12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538916" y="1311284"/>
              <a:ext cx="1422717" cy="764902"/>
            </a:xfrm>
            <a:custGeom>
              <a:avLst/>
              <a:gdLst>
                <a:gd name="connsiteX0" fmla="*/ 0 w 1422717"/>
                <a:gd name="connsiteY0" fmla="*/ 0 h 764902"/>
                <a:gd name="connsiteX1" fmla="*/ 1422717 w 1422717"/>
                <a:gd name="connsiteY1" fmla="*/ 0 h 764902"/>
                <a:gd name="connsiteX2" fmla="*/ 1422717 w 1422717"/>
                <a:gd name="connsiteY2" fmla="*/ 764902 h 764902"/>
                <a:gd name="connsiteX3" fmla="*/ 0 w 1422717"/>
                <a:gd name="connsiteY3" fmla="*/ 764902 h 764902"/>
                <a:gd name="connsiteX4" fmla="*/ 0 w 1422717"/>
                <a:gd name="connsiteY4" fmla="*/ 0 h 76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717" h="764902">
                  <a:moveTo>
                    <a:pt x="0" y="0"/>
                  </a:moveTo>
                  <a:lnTo>
                    <a:pt x="1422717" y="0"/>
                  </a:lnTo>
                  <a:lnTo>
                    <a:pt x="1422717" y="764902"/>
                  </a:lnTo>
                  <a:lnTo>
                    <a:pt x="0" y="7649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171990" y="1068121"/>
              <a:ext cx="1161758" cy="1251227"/>
            </a:xfrm>
            <a:custGeom>
              <a:avLst/>
              <a:gdLst>
                <a:gd name="connsiteX0" fmla="*/ 0 w 1251226"/>
                <a:gd name="connsiteY0" fmla="*/ 580879 h 1161757"/>
                <a:gd name="connsiteX1" fmla="*/ 290439 w 1251226"/>
                <a:gd name="connsiteY1" fmla="*/ 0 h 1161757"/>
                <a:gd name="connsiteX2" fmla="*/ 960787 w 1251226"/>
                <a:gd name="connsiteY2" fmla="*/ 0 h 1161757"/>
                <a:gd name="connsiteX3" fmla="*/ 1251226 w 1251226"/>
                <a:gd name="connsiteY3" fmla="*/ 580879 h 1161757"/>
                <a:gd name="connsiteX4" fmla="*/ 960787 w 1251226"/>
                <a:gd name="connsiteY4" fmla="*/ 1161757 h 1161757"/>
                <a:gd name="connsiteX5" fmla="*/ 290439 w 1251226"/>
                <a:gd name="connsiteY5" fmla="*/ 1161757 h 1161757"/>
                <a:gd name="connsiteX6" fmla="*/ 0 w 1251226"/>
                <a:gd name="connsiteY6" fmla="*/ 580879 h 116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226" h="1161757">
                  <a:moveTo>
                    <a:pt x="625612" y="0"/>
                  </a:moveTo>
                  <a:lnTo>
                    <a:pt x="1251225" y="269671"/>
                  </a:lnTo>
                  <a:lnTo>
                    <a:pt x="1251225" y="892086"/>
                  </a:lnTo>
                  <a:lnTo>
                    <a:pt x="625612" y="1161757"/>
                  </a:lnTo>
                  <a:lnTo>
                    <a:pt x="1" y="892086"/>
                  </a:lnTo>
                  <a:lnTo>
                    <a:pt x="1" y="269671"/>
                  </a:lnTo>
                  <a:lnTo>
                    <a:pt x="62561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704" tIns="201083" rIns="186705" bIns="201082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i="0" u="none" kern="1200" dirty="0" smtClean="0">
                  <a:solidFill>
                    <a:srgbClr val="0B0371"/>
                  </a:solidFill>
                </a:rPr>
                <a:t>Performs comprehensive testing of the developed software products and applied software</a:t>
              </a:r>
              <a:endParaRPr lang="ru-RU" sz="12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794939" y="2136117"/>
              <a:ext cx="1109108" cy="1274836"/>
            </a:xfrm>
            <a:custGeom>
              <a:avLst/>
              <a:gdLst>
                <a:gd name="connsiteX0" fmla="*/ 0 w 1274836"/>
                <a:gd name="connsiteY0" fmla="*/ 554554 h 1109108"/>
                <a:gd name="connsiteX1" fmla="*/ 277277 w 1274836"/>
                <a:gd name="connsiteY1" fmla="*/ 0 h 1109108"/>
                <a:gd name="connsiteX2" fmla="*/ 997559 w 1274836"/>
                <a:gd name="connsiteY2" fmla="*/ 0 h 1109108"/>
                <a:gd name="connsiteX3" fmla="*/ 1274836 w 1274836"/>
                <a:gd name="connsiteY3" fmla="*/ 554554 h 1109108"/>
                <a:gd name="connsiteX4" fmla="*/ 997559 w 1274836"/>
                <a:gd name="connsiteY4" fmla="*/ 1109108 h 1109108"/>
                <a:gd name="connsiteX5" fmla="*/ 277277 w 1274836"/>
                <a:gd name="connsiteY5" fmla="*/ 1109108 h 1109108"/>
                <a:gd name="connsiteX6" fmla="*/ 0 w 1274836"/>
                <a:gd name="connsiteY6" fmla="*/ 554554 h 1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36" h="1109108">
                  <a:moveTo>
                    <a:pt x="637418" y="0"/>
                  </a:moveTo>
                  <a:lnTo>
                    <a:pt x="1274836" y="241231"/>
                  </a:lnTo>
                  <a:lnTo>
                    <a:pt x="1274836" y="867877"/>
                  </a:lnTo>
                  <a:lnTo>
                    <a:pt x="637418" y="1109108"/>
                  </a:lnTo>
                  <a:lnTo>
                    <a:pt x="0" y="867877"/>
                  </a:lnTo>
                  <a:lnTo>
                    <a:pt x="0" y="241231"/>
                  </a:lnTo>
                  <a:lnTo>
                    <a:pt x="63741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746" tIns="240572" rIns="214746" bIns="240572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u="none" kern="1200" dirty="0" smtClean="0">
                  <a:solidFill>
                    <a:srgbClr val="0B0371"/>
                  </a:solidFill>
                </a:rPr>
                <a:t>Plans and organizes automated support of various activities</a:t>
              </a:r>
              <a:endParaRPr lang="ru-RU" sz="14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72221" y="2391084"/>
              <a:ext cx="1376823" cy="7649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4417725" y="1055361"/>
              <a:ext cx="1109108" cy="1274836"/>
            </a:xfrm>
            <a:custGeom>
              <a:avLst/>
              <a:gdLst>
                <a:gd name="connsiteX0" fmla="*/ 0 w 1274836"/>
                <a:gd name="connsiteY0" fmla="*/ 554554 h 1109108"/>
                <a:gd name="connsiteX1" fmla="*/ 277277 w 1274836"/>
                <a:gd name="connsiteY1" fmla="*/ 0 h 1109108"/>
                <a:gd name="connsiteX2" fmla="*/ 997559 w 1274836"/>
                <a:gd name="connsiteY2" fmla="*/ 0 h 1109108"/>
                <a:gd name="connsiteX3" fmla="*/ 1274836 w 1274836"/>
                <a:gd name="connsiteY3" fmla="*/ 554554 h 1109108"/>
                <a:gd name="connsiteX4" fmla="*/ 997559 w 1274836"/>
                <a:gd name="connsiteY4" fmla="*/ 1109108 h 1109108"/>
                <a:gd name="connsiteX5" fmla="*/ 277277 w 1274836"/>
                <a:gd name="connsiteY5" fmla="*/ 1109108 h 1109108"/>
                <a:gd name="connsiteX6" fmla="*/ 0 w 1274836"/>
                <a:gd name="connsiteY6" fmla="*/ 554554 h 1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36" h="1109108">
                  <a:moveTo>
                    <a:pt x="637418" y="0"/>
                  </a:moveTo>
                  <a:lnTo>
                    <a:pt x="1274836" y="241231"/>
                  </a:lnTo>
                  <a:lnTo>
                    <a:pt x="1274836" y="867877"/>
                  </a:lnTo>
                  <a:lnTo>
                    <a:pt x="637418" y="1109108"/>
                  </a:lnTo>
                  <a:lnTo>
                    <a:pt x="0" y="867877"/>
                  </a:lnTo>
                  <a:lnTo>
                    <a:pt x="0" y="241231"/>
                  </a:lnTo>
                  <a:lnTo>
                    <a:pt x="63741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36" tIns="198662" rIns="172836" bIns="19866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u="none" kern="1200" dirty="0" smtClean="0">
                  <a:solidFill>
                    <a:srgbClr val="0B0371"/>
                  </a:solidFill>
                </a:rPr>
                <a:t>Builds and optimizes models of various systems and processes </a:t>
              </a:r>
              <a:endParaRPr lang="ru-RU" sz="14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396152" y="3218198"/>
              <a:ext cx="1109108" cy="1274836"/>
            </a:xfrm>
            <a:custGeom>
              <a:avLst/>
              <a:gdLst>
                <a:gd name="connsiteX0" fmla="*/ 0 w 1274836"/>
                <a:gd name="connsiteY0" fmla="*/ 554554 h 1109108"/>
                <a:gd name="connsiteX1" fmla="*/ 277277 w 1274836"/>
                <a:gd name="connsiteY1" fmla="*/ 0 h 1109108"/>
                <a:gd name="connsiteX2" fmla="*/ 997559 w 1274836"/>
                <a:gd name="connsiteY2" fmla="*/ 0 h 1109108"/>
                <a:gd name="connsiteX3" fmla="*/ 1274836 w 1274836"/>
                <a:gd name="connsiteY3" fmla="*/ 554554 h 1109108"/>
                <a:gd name="connsiteX4" fmla="*/ 997559 w 1274836"/>
                <a:gd name="connsiteY4" fmla="*/ 1109108 h 1109108"/>
                <a:gd name="connsiteX5" fmla="*/ 277277 w 1274836"/>
                <a:gd name="connsiteY5" fmla="*/ 1109108 h 1109108"/>
                <a:gd name="connsiteX6" fmla="*/ 0 w 1274836"/>
                <a:gd name="connsiteY6" fmla="*/ 554554 h 1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36" h="1109108">
                  <a:moveTo>
                    <a:pt x="637418" y="0"/>
                  </a:moveTo>
                  <a:lnTo>
                    <a:pt x="1274836" y="241231"/>
                  </a:lnTo>
                  <a:lnTo>
                    <a:pt x="1274836" y="867877"/>
                  </a:lnTo>
                  <a:lnTo>
                    <a:pt x="637418" y="1109108"/>
                  </a:lnTo>
                  <a:lnTo>
                    <a:pt x="0" y="867877"/>
                  </a:lnTo>
                  <a:lnTo>
                    <a:pt x="0" y="241231"/>
                  </a:lnTo>
                  <a:lnTo>
                    <a:pt x="63741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506" tIns="225332" rIns="199506" bIns="225332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0" i="0" u="none" kern="1200" dirty="0" smtClean="0">
                  <a:solidFill>
                    <a:srgbClr val="0B0371"/>
                  </a:solidFill>
                </a:rPr>
                <a:t>Develops data structures for use in information systems, operational analysis systems and intellectual systems</a:t>
              </a:r>
              <a:endParaRPr lang="ru-RU" sz="11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38916" y="3473165"/>
              <a:ext cx="1422717" cy="7649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198315" y="3218198"/>
              <a:ext cx="1109109" cy="1274836"/>
            </a:xfrm>
            <a:custGeom>
              <a:avLst/>
              <a:gdLst>
                <a:gd name="connsiteX0" fmla="*/ 0 w 1274836"/>
                <a:gd name="connsiteY0" fmla="*/ 554554 h 1109108"/>
                <a:gd name="connsiteX1" fmla="*/ 277277 w 1274836"/>
                <a:gd name="connsiteY1" fmla="*/ 0 h 1109108"/>
                <a:gd name="connsiteX2" fmla="*/ 997559 w 1274836"/>
                <a:gd name="connsiteY2" fmla="*/ 0 h 1109108"/>
                <a:gd name="connsiteX3" fmla="*/ 1274836 w 1274836"/>
                <a:gd name="connsiteY3" fmla="*/ 554554 h 1109108"/>
                <a:gd name="connsiteX4" fmla="*/ 997559 w 1274836"/>
                <a:gd name="connsiteY4" fmla="*/ 1109108 h 1109108"/>
                <a:gd name="connsiteX5" fmla="*/ 277277 w 1274836"/>
                <a:gd name="connsiteY5" fmla="*/ 1109108 h 1109108"/>
                <a:gd name="connsiteX6" fmla="*/ 0 w 1274836"/>
                <a:gd name="connsiteY6" fmla="*/ 554554 h 1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36" h="1109108">
                  <a:moveTo>
                    <a:pt x="637418" y="0"/>
                  </a:moveTo>
                  <a:lnTo>
                    <a:pt x="1274836" y="241231"/>
                  </a:lnTo>
                  <a:lnTo>
                    <a:pt x="1274836" y="867877"/>
                  </a:lnTo>
                  <a:lnTo>
                    <a:pt x="637418" y="1109108"/>
                  </a:lnTo>
                  <a:lnTo>
                    <a:pt x="0" y="867877"/>
                  </a:lnTo>
                  <a:lnTo>
                    <a:pt x="0" y="241231"/>
                  </a:lnTo>
                  <a:lnTo>
                    <a:pt x="63741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36" tIns="198662" rIns="172837" bIns="19866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i="0" u="none" kern="1200" dirty="0" smtClean="0">
                  <a:solidFill>
                    <a:srgbClr val="0B0371"/>
                  </a:solidFill>
                </a:rPr>
                <a:t>Generates new ideas focusing on creativity, critical thinking, communication and collaboration</a:t>
              </a:r>
              <a:endParaRPr lang="ru-RU" sz="12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020607" y="2125482"/>
              <a:ext cx="1109108" cy="1274836"/>
            </a:xfrm>
            <a:custGeom>
              <a:avLst/>
              <a:gdLst>
                <a:gd name="connsiteX0" fmla="*/ 0 w 1274836"/>
                <a:gd name="connsiteY0" fmla="*/ 554554 h 1109108"/>
                <a:gd name="connsiteX1" fmla="*/ 277277 w 1274836"/>
                <a:gd name="connsiteY1" fmla="*/ 0 h 1109108"/>
                <a:gd name="connsiteX2" fmla="*/ 997559 w 1274836"/>
                <a:gd name="connsiteY2" fmla="*/ 0 h 1109108"/>
                <a:gd name="connsiteX3" fmla="*/ 1274836 w 1274836"/>
                <a:gd name="connsiteY3" fmla="*/ 554554 h 1109108"/>
                <a:gd name="connsiteX4" fmla="*/ 997559 w 1274836"/>
                <a:gd name="connsiteY4" fmla="*/ 1109108 h 1109108"/>
                <a:gd name="connsiteX5" fmla="*/ 277277 w 1274836"/>
                <a:gd name="connsiteY5" fmla="*/ 1109108 h 1109108"/>
                <a:gd name="connsiteX6" fmla="*/ 0 w 1274836"/>
                <a:gd name="connsiteY6" fmla="*/ 554554 h 1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36" h="1109108">
                  <a:moveTo>
                    <a:pt x="637418" y="0"/>
                  </a:moveTo>
                  <a:lnTo>
                    <a:pt x="1274836" y="241231"/>
                  </a:lnTo>
                  <a:lnTo>
                    <a:pt x="1274836" y="867877"/>
                  </a:lnTo>
                  <a:lnTo>
                    <a:pt x="637418" y="1109108"/>
                  </a:lnTo>
                  <a:lnTo>
                    <a:pt x="0" y="867877"/>
                  </a:lnTo>
                  <a:lnTo>
                    <a:pt x="0" y="241231"/>
                  </a:lnTo>
                  <a:lnTo>
                    <a:pt x="63741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316" tIns="229142" rIns="203316" bIns="22914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0" i="0" u="none" kern="1200" dirty="0" smtClean="0">
                  <a:solidFill>
                    <a:srgbClr val="0B0371"/>
                  </a:solidFill>
                </a:rPr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0" i="0" u="none" kern="1200" dirty="0" smtClean="0">
                  <a:solidFill>
                    <a:srgbClr val="0B0371"/>
                  </a:solidFill>
                </a:rPr>
                <a:t>Performs modeling, design of software tools and  documentation to support activities in various subject areas</a:t>
              </a:r>
              <a:endParaRPr lang="ru-RU" sz="1100" kern="1200" dirty="0">
                <a:solidFill>
                  <a:srgbClr val="0B037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72221" y="4555247"/>
              <a:ext cx="1376823" cy="7649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574509" y="2134345"/>
              <a:ext cx="1109108" cy="1274836"/>
            </a:xfrm>
            <a:custGeom>
              <a:avLst/>
              <a:gdLst>
                <a:gd name="connsiteX0" fmla="*/ 0 w 1274836"/>
                <a:gd name="connsiteY0" fmla="*/ 554554 h 1109108"/>
                <a:gd name="connsiteX1" fmla="*/ 277277 w 1274836"/>
                <a:gd name="connsiteY1" fmla="*/ 0 h 1109108"/>
                <a:gd name="connsiteX2" fmla="*/ 997559 w 1274836"/>
                <a:gd name="connsiteY2" fmla="*/ 0 h 1109108"/>
                <a:gd name="connsiteX3" fmla="*/ 1274836 w 1274836"/>
                <a:gd name="connsiteY3" fmla="*/ 554554 h 1109108"/>
                <a:gd name="connsiteX4" fmla="*/ 997559 w 1274836"/>
                <a:gd name="connsiteY4" fmla="*/ 1109108 h 1109108"/>
                <a:gd name="connsiteX5" fmla="*/ 277277 w 1274836"/>
                <a:gd name="connsiteY5" fmla="*/ 1109108 h 1109108"/>
                <a:gd name="connsiteX6" fmla="*/ 0 w 1274836"/>
                <a:gd name="connsiteY6" fmla="*/ 554554 h 11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36" h="1109108">
                  <a:moveTo>
                    <a:pt x="637418" y="0"/>
                  </a:moveTo>
                  <a:lnTo>
                    <a:pt x="1274836" y="241231"/>
                  </a:lnTo>
                  <a:lnTo>
                    <a:pt x="1274836" y="867877"/>
                  </a:lnTo>
                  <a:lnTo>
                    <a:pt x="637418" y="1109108"/>
                  </a:lnTo>
                  <a:lnTo>
                    <a:pt x="0" y="867877"/>
                  </a:lnTo>
                  <a:lnTo>
                    <a:pt x="0" y="241231"/>
                  </a:lnTo>
                  <a:lnTo>
                    <a:pt x="63741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36" tIns="198662" rIns="172836" bIns="19866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u="none" kern="1200" dirty="0" smtClean="0">
                  <a:solidFill>
                    <a:srgbClr val="0B0371"/>
                  </a:solidFill>
                </a:rPr>
                <a:t>Applies basic scientific and theoretical knowledge to solve practical problem</a:t>
              </a:r>
              <a:endParaRPr lang="ru-RU" sz="1400" kern="1200" dirty="0">
                <a:solidFill>
                  <a:srgbClr val="0B037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2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Wp1.2. improvement of </a:t>
            </a:r>
            <a:r>
              <a:rPr lang="en-US" dirty="0" err="1" smtClean="0"/>
              <a:t>belarus</a:t>
            </a:r>
            <a:r>
              <a:rPr lang="en-US" dirty="0" smtClean="0"/>
              <a:t> </a:t>
            </a:r>
            <a:r>
              <a:rPr lang="en-US" dirty="0" err="1" smtClean="0"/>
              <a:t>hei</a:t>
            </a:r>
            <a:r>
              <a:rPr lang="en-US" dirty="0" smtClean="0"/>
              <a:t> teachers’ qualifications based on </a:t>
            </a:r>
            <a:r>
              <a:rPr lang="en-US" dirty="0" err="1" smtClean="0"/>
              <a:t>european</a:t>
            </a:r>
            <a:r>
              <a:rPr lang="en-US" dirty="0" smtClean="0"/>
              <a:t> experience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59688" cy="3947269"/>
          </a:xfrm>
        </p:spPr>
        <p:txBody>
          <a:bodyPr/>
          <a:lstStyle/>
          <a:p>
            <a:r>
              <a:rPr lang="en-US" sz="3000" dirty="0" smtClean="0"/>
              <a:t>English language courses (June-December 2017 in Minsk, BY)</a:t>
            </a:r>
          </a:p>
          <a:p>
            <a:r>
              <a:rPr lang="en-US" sz="3000" dirty="0" smtClean="0"/>
              <a:t>Internship “Innovative Study Methods” (July 17-28,</a:t>
            </a:r>
          </a:p>
          <a:p>
            <a:pPr marL="0" indent="0">
              <a:buNone/>
            </a:pPr>
            <a:r>
              <a:rPr lang="en-US" sz="3000" dirty="0" smtClean="0"/>
              <a:t>						    2017 in 								    </a:t>
            </a:r>
            <a:r>
              <a:rPr lang="de-DE" sz="3000" dirty="0" smtClean="0"/>
              <a:t>Bydgoszcz, </a:t>
            </a:r>
            <a:r>
              <a:rPr lang="de-DE" sz="3000" dirty="0"/>
              <a:t>P</a:t>
            </a:r>
            <a:r>
              <a:rPr lang="de-DE" sz="3000" dirty="0" smtClean="0"/>
              <a:t>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international\Desktop\Новая папка\20170727_103304_150115064077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6" y="3423747"/>
            <a:ext cx="5540053" cy="23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7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algn="ctr"/>
            <a:r>
              <a:rPr lang="en-US" sz="4400" dirty="0" smtClean="0"/>
              <a:t>Outputs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6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285174"/>
              </p:ext>
            </p:extLst>
          </p:nvPr>
        </p:nvGraphicFramePr>
        <p:xfrm>
          <a:off x="323528" y="112474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92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Wp1.2. improvement of </a:t>
            </a:r>
            <a:r>
              <a:rPr lang="en-US" dirty="0" err="1"/>
              <a:t>belarus</a:t>
            </a:r>
            <a:r>
              <a:rPr lang="en-US" dirty="0"/>
              <a:t> </a:t>
            </a:r>
            <a:r>
              <a:rPr lang="en-US" dirty="0" err="1"/>
              <a:t>hei</a:t>
            </a:r>
            <a:r>
              <a:rPr lang="en-US" dirty="0"/>
              <a:t> teachers’ qualifications based on </a:t>
            </a:r>
            <a:r>
              <a:rPr lang="en-US" dirty="0" err="1"/>
              <a:t>european</a:t>
            </a:r>
            <a:r>
              <a:rPr lang="en-US" dirty="0"/>
              <a:t> experience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65034"/>
            <a:ext cx="4123184" cy="35081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i="1" dirty="0" smtClean="0"/>
              <a:t>Internship “IT Theory, Innovative Methods and Practice” (April 9-13, 2018 in Lille, FR)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/>
              <a:t>O</a:t>
            </a:r>
            <a:r>
              <a:rPr lang="en-US" sz="2400" b="1" dirty="0" smtClean="0"/>
              <a:t>utputs: New knowledge of IT technologies and tendencies of their use in the study process</a:t>
            </a:r>
            <a:endParaRPr lang="ru-RU" dirty="0"/>
          </a:p>
        </p:txBody>
      </p: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international\Desktop\Новая папка\12_100229_1_1263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69" b="6497"/>
          <a:stretch/>
        </p:blipFill>
        <p:spPr bwMode="auto">
          <a:xfrm>
            <a:off x="4501505" y="1988840"/>
            <a:ext cx="44029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8271" y="5949280"/>
            <a:ext cx="2952328" cy="669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5828104"/>
            <a:ext cx="2952328" cy="913264"/>
            <a:chOff x="611560" y="4535265"/>
            <a:chExt cx="4754189" cy="1559369"/>
          </a:xfrm>
        </p:grpSpPr>
        <p:pic>
          <p:nvPicPr>
            <p:cNvPr id="5" name="Picture 2" descr="D:\Документы\Фото\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4"/>
            <a:stretch/>
          </p:blipFill>
          <p:spPr bwMode="auto">
            <a:xfrm>
              <a:off x="1502874" y="4743450"/>
              <a:ext cx="386287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Документы\Фото\эмблема - копи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35265"/>
              <a:ext cx="1100063" cy="155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Impact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4811365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Conception of ICT Education Development in BY:</a:t>
            </a:r>
          </a:p>
          <a:p>
            <a:pPr lvl="1" algn="just"/>
            <a:r>
              <a:rPr lang="en-US" b="1" dirty="0" smtClean="0"/>
              <a:t>Developed </a:t>
            </a:r>
            <a:r>
              <a:rPr lang="en-US" b="1" dirty="0"/>
              <a:t>by </a:t>
            </a:r>
            <a:r>
              <a:rPr lang="en-US" b="1" dirty="0" smtClean="0"/>
              <a:t>BSUIR (the </a:t>
            </a:r>
            <a:r>
              <a:rPr lang="en-US" b="1" dirty="0"/>
              <a:t>leading ICT university in </a:t>
            </a:r>
            <a:r>
              <a:rPr lang="en-US" b="1" dirty="0" smtClean="0"/>
              <a:t>BY) BSU, BNTU, Ministry of Education, Ministry of </a:t>
            </a:r>
            <a:r>
              <a:rPr lang="de-DE" b="1" dirty="0"/>
              <a:t>Communications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 smtClean="0"/>
              <a:t>Informatisation</a:t>
            </a:r>
            <a:r>
              <a:rPr lang="de-DE" b="1" dirty="0" smtClean="0"/>
              <a:t>, </a:t>
            </a:r>
            <a:r>
              <a:rPr lang="de-DE" b="1" dirty="0" err="1" smtClean="0"/>
              <a:t>Academy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Sciences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Hi Tech Park.</a:t>
            </a:r>
            <a:endParaRPr lang="en-US" b="1" dirty="0" smtClean="0"/>
          </a:p>
          <a:p>
            <a:pPr lvl="1" algn="just"/>
            <a:r>
              <a:rPr lang="en-US" b="1" dirty="0" smtClean="0"/>
              <a:t>Reviewed by 23 Belarusian HEIs</a:t>
            </a:r>
          </a:p>
          <a:p>
            <a:pPr lvl="1" algn="just"/>
            <a:r>
              <a:rPr lang="de-DE" b="1" dirty="0"/>
              <a:t>March </a:t>
            </a:r>
            <a:r>
              <a:rPr lang="de-DE" b="1" dirty="0" smtClean="0"/>
              <a:t>2018: p</a:t>
            </a:r>
            <a:r>
              <a:rPr lang="en-US" b="1" dirty="0" smtClean="0"/>
              <a:t>resented at the </a:t>
            </a:r>
            <a:r>
              <a:rPr lang="de-DE" b="1" dirty="0" smtClean="0"/>
              <a:t>joint meeting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Ministerial </a:t>
            </a:r>
            <a:r>
              <a:rPr lang="de-DE" b="1" dirty="0" err="1" smtClean="0"/>
              <a:t>boards</a:t>
            </a:r>
            <a:r>
              <a:rPr lang="de-DE" b="1" dirty="0"/>
              <a:t>,</a:t>
            </a:r>
            <a:r>
              <a:rPr lang="de-DE" b="1" dirty="0" smtClean="0"/>
              <a:t> Hi Tech Park </a:t>
            </a:r>
            <a:r>
              <a:rPr lang="de-DE" b="1" dirty="0" err="1"/>
              <a:t>administration</a:t>
            </a:r>
            <a:r>
              <a:rPr lang="de-DE" b="1" dirty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530 </a:t>
            </a:r>
            <a:r>
              <a:rPr lang="de-DE" b="1" dirty="0" err="1" smtClean="0"/>
              <a:t>representatives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BY </a:t>
            </a:r>
            <a:r>
              <a:rPr lang="de-DE" b="1" dirty="0" err="1" smtClean="0"/>
              <a:t>educational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endParaRPr lang="de-DE" b="1" dirty="0" smtClean="0"/>
          </a:p>
          <a:p>
            <a:pPr lvl="1" algn="just"/>
            <a:r>
              <a:rPr lang="de-DE" b="1" dirty="0"/>
              <a:t>May 15-18, </a:t>
            </a:r>
            <a:r>
              <a:rPr lang="de-DE" b="1" dirty="0" smtClean="0"/>
              <a:t>2018: </a:t>
            </a:r>
            <a:r>
              <a:rPr lang="de-DE" b="1" dirty="0" err="1" smtClean="0"/>
              <a:t>presented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25th </a:t>
            </a:r>
            <a:r>
              <a:rPr lang="de-DE" b="1" dirty="0"/>
              <a:t>International ICT Forum TIBO </a:t>
            </a:r>
            <a:r>
              <a:rPr lang="de-DE" b="1" dirty="0" smtClean="0"/>
              <a:t>(Minsk)</a:t>
            </a:r>
          </a:p>
          <a:p>
            <a:pPr lvl="1" algn="just"/>
            <a:r>
              <a:rPr lang="de-DE" b="1" dirty="0" smtClean="0"/>
              <a:t>Final </a:t>
            </a:r>
            <a:r>
              <a:rPr lang="de-DE" b="1" dirty="0" err="1" smtClean="0"/>
              <a:t>approval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pending</a:t>
            </a:r>
            <a:r>
              <a:rPr lang="de-DE" b="1" dirty="0" smtClean="0"/>
              <a:t> </a:t>
            </a:r>
            <a:endParaRPr lang="de-DE" b="1" dirty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</p:txBody>
      </p:sp>
      <p:pic>
        <p:nvPicPr>
          <p:cNvPr id="7" name="Picture 5" descr="C:\Users\international\Desktop\Новая папка\LogosBeneficairesErasmus+RIGHT_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5097" r="26931" b="13061"/>
          <a:stretch/>
        </p:blipFill>
        <p:spPr bwMode="auto">
          <a:xfrm>
            <a:off x="5796136" y="5949280"/>
            <a:ext cx="301368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42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1446</TotalTime>
  <Words>1972</Words>
  <Application>Microsoft Office PowerPoint</Application>
  <PresentationFormat>Экран (4:3)</PresentationFormat>
  <Paragraphs>300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Franklin Gothic Book</vt:lpstr>
      <vt:lpstr>Franklin Gothic Medium</vt:lpstr>
      <vt:lpstr>Microsoft Sans Serif</vt:lpstr>
      <vt:lpstr>Symbol</vt:lpstr>
      <vt:lpstr>Times New Roman</vt:lpstr>
      <vt:lpstr>Verdana</vt:lpstr>
      <vt:lpstr>Wingdings</vt:lpstr>
      <vt:lpstr>Wingdings 2</vt:lpstr>
      <vt:lpstr>Трек</vt:lpstr>
      <vt:lpstr>Презентация PowerPoint</vt:lpstr>
      <vt:lpstr>IESED: IMPACT AT BSUIR </vt:lpstr>
      <vt:lpstr>WP1.1. RESEARCH OF IT SPECIALIST COMPETENCY </vt:lpstr>
      <vt:lpstr>Презентация PowerPoint</vt:lpstr>
      <vt:lpstr>IT specialist profile</vt:lpstr>
      <vt:lpstr> Wp1.2. improvement of belarus hei teachers’ qualifications based on european experience</vt:lpstr>
      <vt:lpstr>Outputs</vt:lpstr>
      <vt:lpstr>Wp1.2. improvement of belarus hei teachers’ qualifications based on european experience</vt:lpstr>
      <vt:lpstr>Impact</vt:lpstr>
      <vt:lpstr>impact</vt:lpstr>
      <vt:lpstr>Wp1.2. improvement of belarus hei teachers’ qualifications based on european experience</vt:lpstr>
      <vt:lpstr>WP6: Upgrading of Informatics* Study Programme  </vt:lpstr>
      <vt:lpstr>GOALS AND OUTCOMES OF THE STUDY PROGRAMME “Engineering-Psychological Maintenance of Information Technologies” </vt:lpstr>
      <vt:lpstr>Outcomes according to Dublin Descriptors</vt:lpstr>
      <vt:lpstr>Table 1. Updated learning outcomes </vt:lpstr>
      <vt:lpstr>WP6.2. UPGRADING THE SYLLABUS</vt:lpstr>
      <vt:lpstr>WP6.3. PREPARATION OF NEW COURSE DESCRIPTIONS </vt:lpstr>
      <vt:lpstr>Pending…</vt:lpstr>
      <vt:lpstr>Next steps</vt:lpstr>
      <vt:lpstr>WP9: Dissemination and exploitation </vt:lpstr>
      <vt:lpstr>WP9: Dissemination and exploitation</vt:lpstr>
      <vt:lpstr>WP9: Dissemination and exploitation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Денисова Е.С.</dc:creator>
  <cp:lastModifiedBy>Пользователь Windows</cp:lastModifiedBy>
  <cp:revision>132</cp:revision>
  <dcterms:created xsi:type="dcterms:W3CDTF">2018-09-24T08:57:12Z</dcterms:created>
  <dcterms:modified xsi:type="dcterms:W3CDTF">2020-02-06T11:38:13Z</dcterms:modified>
</cp:coreProperties>
</file>