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520" r:id="rId2"/>
    <p:sldId id="502" r:id="rId3"/>
    <p:sldId id="546" r:id="rId4"/>
    <p:sldId id="544" r:id="rId5"/>
    <p:sldId id="548" r:id="rId6"/>
    <p:sldId id="519" r:id="rId7"/>
    <p:sldId id="549" r:id="rId8"/>
    <p:sldId id="521" r:id="rId9"/>
    <p:sldId id="541" r:id="rId10"/>
    <p:sldId id="543" r:id="rId11"/>
    <p:sldId id="550" r:id="rId12"/>
    <p:sldId id="554" r:id="rId13"/>
    <p:sldId id="552" r:id="rId14"/>
    <p:sldId id="555" r:id="rId15"/>
    <p:sldId id="553" r:id="rId16"/>
    <p:sldId id="551" r:id="rId17"/>
    <p:sldId id="556" r:id="rId18"/>
    <p:sldId id="557" r:id="rId19"/>
    <p:sldId id="559" r:id="rId20"/>
    <p:sldId id="560" r:id="rId21"/>
    <p:sldId id="421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4C34EBC-F891-46B8-BDEB-0BB83EA0098D}">
          <p14:sldIdLst>
            <p14:sldId id="520"/>
            <p14:sldId id="502"/>
            <p14:sldId id="546"/>
            <p14:sldId id="544"/>
            <p14:sldId id="548"/>
            <p14:sldId id="519"/>
            <p14:sldId id="549"/>
            <p14:sldId id="521"/>
            <p14:sldId id="541"/>
            <p14:sldId id="543"/>
            <p14:sldId id="550"/>
            <p14:sldId id="554"/>
            <p14:sldId id="552"/>
            <p14:sldId id="555"/>
            <p14:sldId id="553"/>
            <p14:sldId id="551"/>
            <p14:sldId id="556"/>
            <p14:sldId id="557"/>
            <p14:sldId id="559"/>
            <p14:sldId id="560"/>
          </p14:sldIdLst>
        </p14:section>
        <p14:section name="Раздел без заголовка" id="{60601F6E-A8D8-4E10-B6F5-08FEFE10B741}">
          <p14:sldIdLst>
            <p14:sldId id="42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D0DFF"/>
    <a:srgbClr val="FFC301"/>
    <a:srgbClr val="9D3BFF"/>
    <a:srgbClr val="27E0F9"/>
    <a:srgbClr val="0CF48B"/>
    <a:srgbClr val="0DF390"/>
    <a:srgbClr val="00FFFF"/>
    <a:srgbClr val="00CC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9" autoAdjust="0"/>
    <p:restoredTop sz="94609" autoAdjust="0"/>
  </p:normalViewPr>
  <p:slideViewPr>
    <p:cSldViewPr>
      <p:cViewPr varScale="1">
        <p:scale>
          <a:sx n="109" d="100"/>
          <a:sy n="109" d="100"/>
        </p:scale>
        <p:origin x="20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7F264-C100-4EA4-BB40-08F3398913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686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51917-ECE1-45C5-8542-B48E2BF44B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51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1F27B-17A2-49C2-8BAD-3B44C454C6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4172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6FFFE-7344-47A8-BB5B-12E7C9FC31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754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DB0B5-B612-43BF-8E4D-468BC6504A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4626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2E0C9-4505-49F3-A6E3-72D9252688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5087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94997-41A2-4723-B513-F3A64DE945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285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FDD59-3474-4600-AA08-D1AD9C83C0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158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5D9E6-2602-4BF9-A1C3-AE9419D3FE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75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E3B07-FD23-4280-8D7E-2B740EB4AB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1482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52CF5-C034-4DF3-A242-C047CD36FD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904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23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3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3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/>
            </a:lvl1pPr>
          </a:lstStyle>
          <a:p>
            <a:pPr>
              <a:defRPr/>
            </a:pPr>
            <a:fld id="{5656273B-89E4-43AA-9276-1996EBE479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cordis.europa.eu/project/rcn/221381/factsheet/en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olfe@physis.b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3400" y="1381019"/>
            <a:ext cx="794385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400" dirty="0" smtClean="0">
                <a:solidFill>
                  <a:srgbClr val="3333FF"/>
                </a:solidFill>
                <a:latin typeface="Verdana" panose="020B0604030504040204" pitchFamily="34" charset="0"/>
              </a:rPr>
              <a:t>RISE </a:t>
            </a:r>
            <a:r>
              <a:rPr lang="ru-RU" altLang="ru-RU" sz="240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В БЕЛАРУСИ: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ОПЫТ РЕАЛИЗАЦИИ ПРОЕКТА</a:t>
            </a:r>
            <a:endParaRPr lang="en-US" altLang="ru-RU" sz="240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solidFill>
                  <a:srgbClr val="FF3300"/>
                </a:solidFill>
                <a:latin typeface="Verdana" panose="020B060403050404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solidFill>
                  <a:srgbClr val="FF3300"/>
                </a:solidFill>
                <a:latin typeface="Verdana" panose="020B0604030504040204" pitchFamily="34" charset="0"/>
              </a:rPr>
              <a:t>«</a:t>
            </a:r>
            <a:r>
              <a:rPr lang="en-US" altLang="ru-RU" sz="2400" dirty="0" smtClean="0">
                <a:solidFill>
                  <a:srgbClr val="FF3300"/>
                </a:solidFill>
                <a:latin typeface="Verdana" panose="020B0604030504040204" pitchFamily="34" charset="0"/>
              </a:rPr>
              <a:t>ATLANTIC – ADVANCED THEORETICAL NETWORK FOR MODELLING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2400" dirty="0" smtClean="0">
                <a:solidFill>
                  <a:srgbClr val="FF3300"/>
                </a:solidFill>
                <a:latin typeface="Verdana" panose="020B0604030504040204" pitchFamily="34" charset="0"/>
              </a:rPr>
              <a:t>LIGHT MATTER INTERACTION»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ru-RU" sz="1800" dirty="0" smtClean="0"/>
              <a:t> </a:t>
            </a:r>
            <a:endParaRPr lang="en-US" altLang="ru-RU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12" y="110426"/>
            <a:ext cx="6192738" cy="108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4" descr="HORIZON_2020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013325"/>
            <a:ext cx="1476375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095875"/>
            <a:ext cx="1030288" cy="102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42" descr="Belarus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6"/>
          <a:stretch>
            <a:fillRect/>
          </a:stretch>
        </p:blipFill>
        <p:spPr bwMode="auto">
          <a:xfrm>
            <a:off x="2730500" y="188913"/>
            <a:ext cx="576263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981575"/>
            <a:ext cx="16383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25" y="4981575"/>
            <a:ext cx="15494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146675"/>
            <a:ext cx="1433512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Box 1"/>
          <p:cNvSpPr txBox="1">
            <a:spLocks noChangeArrowheads="1"/>
          </p:cNvSpPr>
          <p:nvPr/>
        </p:nvSpPr>
        <p:spPr bwMode="auto">
          <a:xfrm>
            <a:off x="3571875" y="347663"/>
            <a:ext cx="2087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000" dirty="0">
                <a:solidFill>
                  <a:srgbClr val="3333FF"/>
                </a:solidFill>
              </a:rPr>
              <a:t>SPMRC NASB</a:t>
            </a:r>
            <a:endParaRPr lang="ru-RU" altLang="ru-RU" sz="2000" dirty="0">
              <a:solidFill>
                <a:srgbClr val="3333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6337" y="498843"/>
            <a:ext cx="1013148" cy="3536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17971" y="3966342"/>
            <a:ext cx="7395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1800" b="0" dirty="0" smtClean="0">
                <a:solidFill>
                  <a:srgbClr val="6600CC"/>
                </a:solidFill>
                <a:latin typeface="Verdana" panose="020B0604030504040204" pitchFamily="34" charset="0"/>
              </a:rPr>
              <a:t>Ольга ФЕДОТОВА </a:t>
            </a:r>
            <a:endParaRPr lang="en-US" altLang="ru-RU" sz="1800" b="0" dirty="0" smtClean="0">
              <a:solidFill>
                <a:srgbClr val="6600CC"/>
              </a:solidFill>
              <a:latin typeface="Verdana" panose="020B0604030504040204" pitchFamily="34" charset="0"/>
            </a:endParaRPr>
          </a:p>
          <a:p>
            <a:pPr algn="ctr" eaLnBrk="1" hangingPunct="1"/>
            <a:r>
              <a:rPr lang="ru-RU" altLang="ru-RU" sz="18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НПЦ НАН Беларуси по материаловедению</a:t>
            </a:r>
            <a:endParaRPr lang="ru-RU" altLang="ru-RU" sz="800" b="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95288" y="404813"/>
            <a:ext cx="8640762" cy="575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Ожидаемые результаты:</a:t>
            </a:r>
            <a:r>
              <a:rPr lang="ru-RU" altLang="ru-RU" sz="2400" b="0" dirty="0" smtClean="0">
                <a:solidFill>
                  <a:srgbClr val="3333FF"/>
                </a:solidFill>
              </a:rPr>
              <a:t> </a:t>
            </a:r>
            <a:endParaRPr lang="en-US" altLang="ru-RU" sz="2400" b="0" dirty="0" smtClean="0">
              <a:solidFill>
                <a:srgbClr val="3333FF"/>
              </a:solidFill>
            </a:endParaRPr>
          </a:p>
          <a:p>
            <a:pPr algn="just">
              <a:buFontTx/>
              <a:buNone/>
              <a:defRPr/>
            </a:pPr>
            <a:endParaRPr lang="ru-RU" sz="2000" b="0" i="1" dirty="0" smtClean="0"/>
          </a:p>
          <a:p>
            <a:pPr algn="just">
              <a:defRPr/>
            </a:pPr>
            <a:r>
              <a:rPr lang="ru-RU" sz="2000" b="0" dirty="0" smtClean="0"/>
              <a:t>  В рамках проекта будут разработаны новые формализмы, подходы, </a:t>
            </a:r>
          </a:p>
          <a:p>
            <a:pPr algn="just">
              <a:buFontTx/>
              <a:buNone/>
              <a:defRPr/>
            </a:pPr>
            <a:r>
              <a:rPr lang="ru-RU" sz="2000" b="0" dirty="0" smtClean="0"/>
              <a:t>  а также новейшие приложения: </a:t>
            </a:r>
          </a:p>
          <a:p>
            <a:pPr algn="just">
              <a:buFontTx/>
              <a:buNone/>
              <a:defRPr/>
            </a:pPr>
            <a:endParaRPr lang="ru-RU" sz="2000" b="0" dirty="0" smtClean="0"/>
          </a:p>
          <a:p>
            <a:pPr marL="892175" indent="174625" algn="just">
              <a:defRPr/>
            </a:pPr>
            <a:r>
              <a:rPr lang="ru-RU" sz="2000" b="0" dirty="0" smtClean="0"/>
              <a:t> конверсия лазерной частоты</a:t>
            </a:r>
            <a:r>
              <a:rPr lang="en-US" sz="2000" b="0" dirty="0" smtClean="0"/>
              <a:t> </a:t>
            </a:r>
            <a:r>
              <a:rPr lang="ru-RU" sz="2000" b="0" dirty="0" err="1" smtClean="0"/>
              <a:t>наноструктурами</a:t>
            </a:r>
            <a:r>
              <a:rPr lang="ru-RU" sz="2000" b="0" dirty="0" smtClean="0"/>
              <a:t>, </a:t>
            </a:r>
          </a:p>
          <a:p>
            <a:pPr marL="892175" indent="174625" algn="just">
              <a:defRPr/>
            </a:pPr>
            <a:r>
              <a:rPr lang="ru-RU" sz="2000" b="0" dirty="0" smtClean="0"/>
              <a:t> генерация высших гармоник, </a:t>
            </a:r>
          </a:p>
          <a:p>
            <a:pPr marL="892175" indent="174625" algn="just">
              <a:defRPr/>
            </a:pPr>
            <a:r>
              <a:rPr lang="ru-RU" sz="2000" b="0" dirty="0" smtClean="0"/>
              <a:t> </a:t>
            </a:r>
            <a:r>
              <a:rPr lang="ru-RU" sz="2000" b="0" dirty="0" err="1" smtClean="0"/>
              <a:t>эффектиная</a:t>
            </a:r>
            <a:r>
              <a:rPr lang="ru-RU" sz="2000" b="0" dirty="0" smtClean="0"/>
              <a:t> генерация ТГц-волн, </a:t>
            </a:r>
          </a:p>
          <a:p>
            <a:pPr marL="892175" indent="174625" algn="just">
              <a:defRPr/>
            </a:pPr>
            <a:r>
              <a:rPr lang="ru-RU" sz="2000" b="0" dirty="0" smtClean="0"/>
              <a:t> лазерное </a:t>
            </a:r>
            <a:r>
              <a:rPr lang="ru-RU" sz="2000" b="0" dirty="0" err="1" smtClean="0"/>
              <a:t>наноструктурирование</a:t>
            </a:r>
            <a:r>
              <a:rPr lang="ru-RU" sz="2000" b="0" dirty="0" smtClean="0"/>
              <a:t> </a:t>
            </a:r>
            <a:r>
              <a:rPr lang="en-US" sz="2000" b="0" dirty="0" smtClean="0"/>
              <a:t>LIPSS</a:t>
            </a:r>
            <a:r>
              <a:rPr lang="ru-RU" sz="2000" b="0" dirty="0" smtClean="0"/>
              <a:t>, </a:t>
            </a:r>
          </a:p>
          <a:p>
            <a:pPr marL="892175" indent="174625" algn="just">
              <a:defRPr/>
            </a:pPr>
            <a:r>
              <a:rPr lang="ru-RU" sz="2000" b="0" dirty="0" smtClean="0"/>
              <a:t> функциональные материалы, </a:t>
            </a:r>
          </a:p>
          <a:p>
            <a:pPr marL="892175" indent="174625" algn="just">
              <a:defRPr/>
            </a:pPr>
            <a:r>
              <a:rPr lang="ru-RU" sz="2000" b="0" dirty="0" smtClean="0"/>
              <a:t> сложные материалы, </a:t>
            </a:r>
          </a:p>
          <a:p>
            <a:pPr marL="892175" algn="just">
              <a:buFontTx/>
              <a:buNone/>
              <a:defRPr/>
            </a:pPr>
            <a:endParaRPr lang="ru-RU" sz="2000" b="0" dirty="0" smtClean="0"/>
          </a:p>
          <a:p>
            <a:pPr marL="893763" algn="just">
              <a:defRPr/>
            </a:pPr>
            <a:r>
              <a:rPr lang="ru-RU" sz="2000" b="0" dirty="0" smtClean="0"/>
              <a:t> включен тренинг молодых специалистов</a:t>
            </a:r>
          </a:p>
          <a:p>
            <a:pPr algn="just">
              <a:defRPr/>
            </a:pPr>
            <a:endParaRPr lang="ru-RU" sz="2000" b="0" dirty="0" smtClean="0"/>
          </a:p>
          <a:p>
            <a:pPr>
              <a:buFontTx/>
              <a:buNone/>
              <a:defRPr/>
            </a:pPr>
            <a:r>
              <a:rPr lang="en-US" sz="2000" b="0" dirty="0" smtClean="0">
                <a:hlinkClick r:id="rId2"/>
              </a:rPr>
              <a:t>https://cordis.europa.eu/project/rcn/221381/factsheet/en</a:t>
            </a:r>
            <a:endParaRPr lang="en-US" sz="20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02" y="1340768"/>
            <a:ext cx="8657398" cy="37633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35672" y="476672"/>
            <a:ext cx="4024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smtClean="0">
                <a:solidFill>
                  <a:srgbClr val="0D0DFF"/>
                </a:solidFill>
                <a:latin typeface="Source Sans Pro"/>
              </a:rPr>
              <a:t>TUTO</a:t>
            </a:r>
            <a:r>
              <a:rPr lang="en-US" cap="all" dirty="0" smtClean="0">
                <a:solidFill>
                  <a:srgbClr val="0D0DFF"/>
                </a:solidFill>
              </a:rPr>
              <a:t>TUTORIALS</a:t>
            </a:r>
            <a:r>
              <a:rPr lang="ru-RU" cap="all" dirty="0" smtClean="0">
                <a:solidFill>
                  <a:srgbClr val="0D0DFF"/>
                </a:solidFill>
              </a:rPr>
              <a:t> </a:t>
            </a:r>
            <a:r>
              <a:rPr lang="en-US" cap="all" dirty="0" smtClean="0">
                <a:solidFill>
                  <a:srgbClr val="0D0DFF"/>
                </a:solidFill>
              </a:rPr>
              <a:t>/</a:t>
            </a:r>
            <a:r>
              <a:rPr lang="ru-RU" cap="all" dirty="0" smtClean="0">
                <a:solidFill>
                  <a:srgbClr val="0D0DFF"/>
                </a:solidFill>
              </a:rPr>
              <a:t> </a:t>
            </a:r>
            <a:r>
              <a:rPr lang="en-US" cap="all" dirty="0" smtClean="0">
                <a:solidFill>
                  <a:srgbClr val="0D0DFF"/>
                </a:solidFill>
              </a:rPr>
              <a:t>TRAININGS</a:t>
            </a:r>
            <a:endParaRPr lang="en-US" cap="all" dirty="0">
              <a:solidFill>
                <a:srgbClr val="0D0DFF"/>
              </a:solidFill>
            </a:endParaRPr>
          </a:p>
          <a:p>
            <a:pPr algn="ctr"/>
            <a:r>
              <a:rPr lang="en-US" cap="all" dirty="0" smtClean="0">
                <a:solidFill>
                  <a:srgbClr val="FFFFFF"/>
                </a:solidFill>
                <a:latin typeface="Source Sans Pro"/>
              </a:rPr>
              <a:t>RIALS/TRAININGS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5690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188640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err="1" smtClean="0">
                <a:solidFill>
                  <a:srgbClr val="0D0DFF"/>
                </a:solidFill>
                <a:latin typeface="Source Sans Pro"/>
              </a:rPr>
              <a:t>excellence</a:t>
            </a:r>
            <a:r>
              <a:rPr lang="en-US" cap="all" dirty="0" err="1" smtClean="0">
                <a:solidFill>
                  <a:srgbClr val="FFFFFF"/>
                </a:solidFill>
                <a:latin typeface="Source Sans Pro"/>
              </a:rPr>
              <a:t>RIAS</a:t>
            </a:r>
            <a:r>
              <a:rPr lang="en-US" cap="all" dirty="0" smtClean="0">
                <a:solidFill>
                  <a:srgbClr val="FFFFFF"/>
                </a:solidFill>
                <a:latin typeface="Source Sans Pro"/>
              </a:rPr>
              <a:t>/TRAININGS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692696"/>
            <a:ext cx="7467600" cy="60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4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6632"/>
            <a:ext cx="7848600" cy="3390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42" y="3573016"/>
            <a:ext cx="6981403" cy="304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9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642937"/>
            <a:ext cx="8658225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4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312331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NewRomanPS-BoldMT"/>
              </a:rPr>
              <a:t>Research methodology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NewRomanPS-BoldMT"/>
              </a:rPr>
              <a:t>In WP1 </a:t>
            </a:r>
            <a:r>
              <a:rPr lang="en-US" b="0" dirty="0" smtClean="0">
                <a:solidFill>
                  <a:srgbClr val="0D0DFF"/>
                </a:solidFill>
                <a:latin typeface="TimesNewRomanPSMT"/>
              </a:rPr>
              <a:t>we </a:t>
            </a:r>
            <a:r>
              <a:rPr lang="en-US" b="0" dirty="0">
                <a:solidFill>
                  <a:srgbClr val="0D0DFF"/>
                </a:solidFill>
                <a:latin typeface="TimesNewRomanPSMT"/>
              </a:rPr>
              <a:t>will introduce the description of laser light propagation inside materials away from equilibrium </a:t>
            </a:r>
            <a:r>
              <a:rPr lang="en-US" b="0" dirty="0" smtClean="0">
                <a:solidFill>
                  <a:srgbClr val="0D0DFF"/>
                </a:solidFill>
                <a:latin typeface="TimesNewRomanPSMT"/>
              </a:rPr>
              <a:t>to study </a:t>
            </a:r>
            <a:r>
              <a:rPr lang="en-US" b="0" dirty="0">
                <a:solidFill>
                  <a:srgbClr val="0D0DFF"/>
                </a:solidFill>
                <a:latin typeface="TimesNewRomanPSMT"/>
              </a:rPr>
              <a:t>the generation of novel frequencies (via high-harmonic and THz wave generation). At the microscopic level</a:t>
            </a:r>
          </a:p>
          <a:p>
            <a:r>
              <a:rPr lang="en-US" b="0" dirty="0">
                <a:solidFill>
                  <a:srgbClr val="0D0DFF"/>
                </a:solidFill>
                <a:latin typeface="TimesNewRomanPSMT"/>
              </a:rPr>
              <a:t>we plan to achieve this via coupling Maxwell equation with the Time-Dependent Schrödinger Equation (TDSE). </a:t>
            </a:r>
            <a:r>
              <a:rPr lang="en-US" b="0" dirty="0" smtClean="0">
                <a:solidFill>
                  <a:srgbClr val="0D0DFF"/>
                </a:solidFill>
                <a:latin typeface="TimesNewRomanPSMT"/>
              </a:rPr>
              <a:t>At the </a:t>
            </a:r>
            <a:r>
              <a:rPr lang="en-US" b="0" dirty="0">
                <a:solidFill>
                  <a:srgbClr val="0D0DFF"/>
                </a:solidFill>
                <a:latin typeface="TimesNewRomanPSMT"/>
              </a:rPr>
              <a:t>macroscopic level, we will account for the heterogeneity of laser-irradiated materials made with </a:t>
            </a:r>
            <a:r>
              <a:rPr lang="en-US" b="0" dirty="0" smtClean="0">
                <a:solidFill>
                  <a:srgbClr val="0D0DFF"/>
                </a:solidFill>
                <a:latin typeface="TimesNewRomanPSMT"/>
              </a:rPr>
              <a:t>different  composites </a:t>
            </a:r>
            <a:r>
              <a:rPr lang="en-US" b="0" dirty="0">
                <a:solidFill>
                  <a:srgbClr val="0D0DFF"/>
                </a:solidFill>
                <a:latin typeface="TimesNewRomanPSMT"/>
              </a:rPr>
              <a:t>and geometries (such as nanoparticles and heterogeneous structures)</a:t>
            </a:r>
            <a:endParaRPr lang="ru-RU" dirty="0">
              <a:solidFill>
                <a:srgbClr val="0D0D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868037"/>
            <a:ext cx="84221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NewRomanPS-BoldMT"/>
              </a:rPr>
              <a:t>In </a:t>
            </a:r>
            <a:r>
              <a:rPr lang="en-US" dirty="0">
                <a:latin typeface="TimesNewRomanPS-BoldMT"/>
              </a:rPr>
              <a:t>WP2 </a:t>
            </a:r>
            <a:r>
              <a:rPr lang="en-US" b="0" dirty="0">
                <a:solidFill>
                  <a:srgbClr val="0D0DFF"/>
                </a:solidFill>
                <a:latin typeface="TimesNewRomanPS-BoldMT"/>
              </a:rPr>
              <a:t>Interfacing the TD-DFT and the kinetic equations with a well-established </a:t>
            </a:r>
            <a:endParaRPr lang="en-US" b="0" dirty="0" smtClean="0">
              <a:solidFill>
                <a:srgbClr val="0D0DFF"/>
              </a:solidFill>
              <a:latin typeface="TimesNewRomanPS-BoldMT"/>
            </a:endParaRPr>
          </a:p>
          <a:p>
            <a:r>
              <a:rPr lang="en-US" b="0" dirty="0" smtClean="0">
                <a:solidFill>
                  <a:srgbClr val="0D0DFF"/>
                </a:solidFill>
                <a:latin typeface="TimesNewRomanPS-BoldMT"/>
              </a:rPr>
              <a:t>quantum </a:t>
            </a:r>
            <a:r>
              <a:rPr lang="en-US" b="0" dirty="0">
                <a:solidFill>
                  <a:srgbClr val="0D0DFF"/>
                </a:solidFill>
                <a:latin typeface="TimesNewRomanPS-BoldMT"/>
              </a:rPr>
              <a:t>Boltzmann equation </a:t>
            </a:r>
            <a:r>
              <a:rPr lang="en-US" b="0" dirty="0" smtClean="0">
                <a:solidFill>
                  <a:srgbClr val="0D0DFF"/>
                </a:solidFill>
                <a:latin typeface="TimesNewRomanPS-BoldMT"/>
              </a:rPr>
              <a:t>code will </a:t>
            </a:r>
            <a:r>
              <a:rPr lang="en-US" b="0" dirty="0">
                <a:solidFill>
                  <a:srgbClr val="0D0DFF"/>
                </a:solidFill>
                <a:latin typeface="TimesNewRomanPS-BoldMT"/>
              </a:rPr>
              <a:t>be developed at NBU</a:t>
            </a:r>
            <a:r>
              <a:rPr lang="en-US" dirty="0" smtClean="0">
                <a:solidFill>
                  <a:srgbClr val="0D0DFF"/>
                </a:solidFill>
                <a:latin typeface="TimesNewRomanPS-BoldMT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627" y="4293096"/>
            <a:ext cx="840941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Управление </a:t>
            </a:r>
            <a:r>
              <a:rPr lang="en-US" dirty="0" smtClean="0">
                <a:solidFill>
                  <a:srgbClr val="00B050"/>
                </a:solidFill>
                <a:latin typeface="TimesNewRomanPS-BoldMT"/>
              </a:rPr>
              <a:t>WP</a:t>
            </a:r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:</a:t>
            </a:r>
          </a:p>
          <a:p>
            <a:endParaRPr lang="ru-RU" dirty="0">
              <a:solidFill>
                <a:srgbClr val="00B050"/>
              </a:solidFill>
              <a:latin typeface="TimesNewRomanPS-BoldMT"/>
            </a:endParaRPr>
          </a:p>
          <a:p>
            <a:r>
              <a:rPr lang="en-US" dirty="0">
                <a:solidFill>
                  <a:srgbClr val="00B050"/>
                </a:solidFill>
                <a:latin typeface="TimesNewRomanPS-BoldMT"/>
              </a:rPr>
              <a:t>WP </a:t>
            </a:r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1- общая связующая задача и</a:t>
            </a:r>
            <a:r>
              <a:rPr lang="en-US" dirty="0" smtClean="0">
                <a:solidFill>
                  <a:srgbClr val="00B050"/>
                </a:solidFill>
                <a:latin typeface="TimesNewRomanPS-BoldMT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общий код с отдельными модулями, 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каждая команда работает над своим и объединяет</a:t>
            </a:r>
          </a:p>
          <a:p>
            <a:r>
              <a:rPr lang="en-US" dirty="0">
                <a:solidFill>
                  <a:srgbClr val="00B050"/>
                </a:solidFill>
                <a:latin typeface="TimesNewRomanPS-BoldMT"/>
              </a:rPr>
              <a:t>WP </a:t>
            </a:r>
            <a:r>
              <a:rPr lang="en-US" dirty="0" smtClean="0">
                <a:solidFill>
                  <a:srgbClr val="00B050"/>
                </a:solidFill>
                <a:latin typeface="TimesNewRomanPS-BoldMT"/>
              </a:rPr>
              <a:t>4 </a:t>
            </a:r>
            <a:r>
              <a:rPr lang="ru-RU" dirty="0" smtClean="0">
                <a:solidFill>
                  <a:srgbClr val="00B050"/>
                </a:solidFill>
                <a:latin typeface="TimesNewRomanPS-BoldMT"/>
              </a:rPr>
              <a:t>- каждая команда работает напрямую с лидером </a:t>
            </a:r>
            <a:r>
              <a:rPr lang="en-US" dirty="0" smtClean="0">
                <a:solidFill>
                  <a:srgbClr val="00B050"/>
                </a:solidFill>
                <a:latin typeface="TimesNewRomanPS-BoldMT"/>
              </a:rPr>
              <a:t>WP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04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smtClean="0">
                <a:solidFill>
                  <a:srgbClr val="0D0DFF"/>
                </a:solidFill>
                <a:latin typeface="Source Sans Pro"/>
              </a:rPr>
              <a:t>WP Structure</a:t>
            </a:r>
            <a:r>
              <a:rPr lang="en-US" cap="all" dirty="0" smtClean="0">
                <a:solidFill>
                  <a:srgbClr val="FFFFFF"/>
                </a:solidFill>
                <a:latin typeface="Source Sans Pro"/>
              </a:rPr>
              <a:t>/TRAININGS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701988"/>
            <a:ext cx="7812360" cy="17102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47" y="2132856"/>
            <a:ext cx="7843549" cy="423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err="1" smtClean="0">
                <a:solidFill>
                  <a:srgbClr val="0D0DFF"/>
                </a:solidFill>
                <a:latin typeface="Source Sans Pro"/>
              </a:rPr>
              <a:t>Deliverables</a:t>
            </a:r>
            <a:r>
              <a:rPr lang="en-US" cap="all" dirty="0" err="1" smtClean="0">
                <a:solidFill>
                  <a:srgbClr val="FFFFFF"/>
                </a:solidFill>
                <a:latin typeface="Source Sans Pro"/>
              </a:rPr>
              <a:t>INS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18231"/>
          <a:stretch/>
        </p:blipFill>
        <p:spPr>
          <a:xfrm>
            <a:off x="611560" y="692697"/>
            <a:ext cx="778025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4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err="1" smtClean="0">
                <a:solidFill>
                  <a:srgbClr val="0D0DFF"/>
                </a:solidFill>
                <a:latin typeface="Source Sans Pro"/>
              </a:rPr>
              <a:t>Deliverables</a:t>
            </a:r>
            <a:r>
              <a:rPr lang="en-US" cap="all" dirty="0" err="1" smtClean="0">
                <a:solidFill>
                  <a:srgbClr val="FFFFFF"/>
                </a:solidFill>
                <a:latin typeface="Source Sans Pro"/>
              </a:rPr>
              <a:t>IINGS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7900367" cy="529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7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cap="all" dirty="0" err="1" smtClean="0">
                <a:solidFill>
                  <a:srgbClr val="0D0DFF"/>
                </a:solidFill>
                <a:latin typeface="Source Sans Pro"/>
              </a:rPr>
              <a:t>MIlESTONes</a:t>
            </a:r>
            <a:r>
              <a:rPr lang="en-US" cap="all" dirty="0" err="1" smtClean="0">
                <a:solidFill>
                  <a:srgbClr val="FFFFFF"/>
                </a:solidFill>
                <a:latin typeface="Source Sans Pro"/>
              </a:rPr>
              <a:t>INGS</a:t>
            </a:r>
            <a:endParaRPr lang="en-US" cap="all" dirty="0">
              <a:solidFill>
                <a:srgbClr val="FFFFFF"/>
              </a:solidFill>
              <a:latin typeface="Source Sans Pro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34" y="773189"/>
            <a:ext cx="809625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606" y="2636912"/>
            <a:ext cx="812482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9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80" name="Rectangle 12"/>
          <p:cNvSpPr>
            <a:spLocks noChangeArrowheads="1"/>
          </p:cNvSpPr>
          <p:nvPr/>
        </p:nvSpPr>
        <p:spPr bwMode="auto">
          <a:xfrm>
            <a:off x="288130" y="928709"/>
            <a:ext cx="842486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n-US" sz="2800" b="0" dirty="0">
                <a:solidFill>
                  <a:srgbClr val="FF0000"/>
                </a:solidFill>
              </a:rPr>
              <a:t>“Advanced theoretical network for modeling</a:t>
            </a:r>
          </a:p>
          <a:p>
            <a:pPr algn="ctr" eaLnBrk="1" hangingPunct="1">
              <a:defRPr/>
            </a:pPr>
            <a:r>
              <a:rPr lang="en-US" sz="2800" b="0" dirty="0">
                <a:solidFill>
                  <a:srgbClr val="FF0000"/>
                </a:solidFill>
              </a:rPr>
              <a:t> light -matter interaction”</a:t>
            </a:r>
          </a:p>
          <a:p>
            <a:pPr algn="ctr" eaLnBrk="1" hangingPunct="1">
              <a:defRPr/>
            </a:pPr>
            <a:r>
              <a:rPr lang="ru-RU" sz="2400" b="0" dirty="0" smtClean="0">
                <a:solidFill>
                  <a:srgbClr val="00B050"/>
                </a:solidFill>
                <a:cs typeface="Arial" panose="020B0604020202020204" pitchFamily="34" charset="0"/>
              </a:rPr>
              <a:t>«</a:t>
            </a:r>
            <a:r>
              <a:rPr lang="ru-RU" sz="2400" b="0" dirty="0">
                <a:solidFill>
                  <a:srgbClr val="00B050"/>
                </a:solidFill>
                <a:cs typeface="Arial" panose="020B0604020202020204" pitchFamily="34" charset="0"/>
              </a:rPr>
              <a:t>Усовершенствованная теоретическая сеть по моделированию взаимодействия света с веществом</a:t>
            </a:r>
            <a:r>
              <a:rPr lang="ru-RU" sz="2400" b="0" dirty="0" smtClean="0">
                <a:solidFill>
                  <a:srgbClr val="00B050"/>
                </a:solidFill>
                <a:cs typeface="Arial" panose="020B0604020202020204" pitchFamily="34" charset="0"/>
              </a:rPr>
              <a:t>»</a:t>
            </a:r>
            <a:endParaRPr lang="en-US" sz="2400" b="0" dirty="0" smtClean="0">
              <a:solidFill>
                <a:srgbClr val="00B050"/>
              </a:solidFill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en-US" altLang="ru-RU" sz="2400" dirty="0" smtClean="0">
              <a:solidFill>
                <a:srgbClr val="6600CC"/>
              </a:solidFill>
            </a:endParaRPr>
          </a:p>
          <a:p>
            <a:pPr algn="ctr" eaLnBrk="1" hangingPunct="1">
              <a:defRPr/>
            </a:pPr>
            <a:r>
              <a:rPr lang="ru-RU" altLang="ru-RU" sz="2400" dirty="0" err="1" smtClean="0">
                <a:solidFill>
                  <a:srgbClr val="6600CC"/>
                </a:solidFill>
              </a:rPr>
              <a:t>Call</a:t>
            </a:r>
            <a:r>
              <a:rPr lang="ru-RU" altLang="ru-RU" sz="2400" dirty="0" smtClean="0">
                <a:solidFill>
                  <a:srgbClr val="6600CC"/>
                </a:solidFill>
              </a:rPr>
              <a:t> </a:t>
            </a:r>
            <a:r>
              <a:rPr lang="en-US" altLang="ru-RU" sz="2400" dirty="0">
                <a:solidFill>
                  <a:srgbClr val="6600CC"/>
                </a:solidFill>
              </a:rPr>
              <a:t>H2020-MSCA-RISE-</a:t>
            </a:r>
            <a:r>
              <a:rPr lang="ru-RU" altLang="ru-RU" sz="2400" dirty="0">
                <a:solidFill>
                  <a:srgbClr val="6600CC"/>
                </a:solidFill>
              </a:rPr>
              <a:t>201</a:t>
            </a:r>
            <a:r>
              <a:rPr lang="en-US" altLang="ru-RU" sz="2400" dirty="0">
                <a:solidFill>
                  <a:srgbClr val="6600CC"/>
                </a:solidFill>
              </a:rPr>
              <a:t>8  GA №  823897</a:t>
            </a:r>
            <a:endParaRPr lang="ru-RU" altLang="ru-RU" sz="2400" b="0" dirty="0">
              <a:solidFill>
                <a:srgbClr val="6600CC"/>
              </a:solidFill>
            </a:endParaRPr>
          </a:p>
          <a:p>
            <a:pPr algn="ctr" eaLnBrk="1" hangingPunct="1">
              <a:defRPr/>
            </a:pPr>
            <a:endParaRPr lang="ru-RU" sz="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1" hangingPunct="1">
              <a:defRPr/>
            </a:pPr>
            <a:r>
              <a:rPr lang="ru-RU" sz="2400" b="0" dirty="0" smtClean="0">
                <a:solidFill>
                  <a:srgbClr val="0070C0"/>
                </a:solidFill>
                <a:latin typeface="Arial" charset="0"/>
              </a:rPr>
              <a:t>Финансирование </a:t>
            </a:r>
            <a:endParaRPr lang="en-US" sz="2400" b="0" dirty="0">
              <a:solidFill>
                <a:srgbClr val="0070C0"/>
              </a:solidFill>
              <a:latin typeface="Arial" charset="0"/>
            </a:endParaRPr>
          </a:p>
          <a:p>
            <a:pPr algn="ctr" eaLnBrk="1" hangingPunct="1">
              <a:defRPr/>
            </a:pPr>
            <a:r>
              <a:rPr lang="en-US" sz="2400" b="0" dirty="0" smtClean="0">
                <a:solidFill>
                  <a:srgbClr val="0070C0"/>
                </a:solidFill>
                <a:latin typeface="Arial" charset="0"/>
              </a:rPr>
              <a:t>Overall </a:t>
            </a:r>
            <a:r>
              <a:rPr lang="en-US" sz="2400" b="0" dirty="0">
                <a:solidFill>
                  <a:srgbClr val="0070C0"/>
                </a:solidFill>
                <a:latin typeface="Arial" charset="0"/>
              </a:rPr>
              <a:t>budget: € 929 200</a:t>
            </a:r>
          </a:p>
          <a:p>
            <a:pPr algn="ctr" eaLnBrk="1" hangingPunct="1">
              <a:defRPr/>
            </a:pPr>
            <a:r>
              <a:rPr lang="en-US" sz="2400" b="0" dirty="0" smtClean="0">
                <a:solidFill>
                  <a:srgbClr val="0070C0"/>
                </a:solidFill>
                <a:latin typeface="Arial" charset="0"/>
              </a:rPr>
              <a:t>EU </a:t>
            </a:r>
            <a:r>
              <a:rPr lang="en-US" sz="2400" b="0" dirty="0">
                <a:solidFill>
                  <a:srgbClr val="0070C0"/>
                </a:solidFill>
                <a:latin typeface="Arial" charset="0"/>
              </a:rPr>
              <a:t>contribution € 874 000</a:t>
            </a:r>
            <a:endParaRPr lang="en-US" sz="2800" b="0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</a:endParaRPr>
          </a:p>
          <a:p>
            <a:pPr algn="ctr" eaLnBrk="1" hangingPunct="1">
              <a:defRPr/>
            </a:pPr>
            <a:r>
              <a:rPr lang="ru-RU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150 </a:t>
            </a: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person-months</a:t>
            </a:r>
            <a:endParaRPr lang="ru-RU" sz="2400" b="0" dirty="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(</a:t>
            </a:r>
            <a:r>
              <a:rPr lang="ru-RU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НПЦ - 87 400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Е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UR,</a:t>
            </a:r>
            <a:r>
              <a:rPr lang="ru-RU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1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9</a:t>
            </a:r>
            <a:r>
              <a:rPr lang="ru-RU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n-US" sz="2400" b="0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person-months</a:t>
            </a: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algn="ctr" eaLnBrk="1" hangingPunct="1">
              <a:defRPr/>
            </a:pPr>
            <a:endParaRPr lang="en-US" sz="2400" b="0" dirty="0" smtClean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Duration: </a:t>
            </a: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rPr>
              <a:t>4 years since March 2</a:t>
            </a:r>
            <a:r>
              <a:rPr lang="ru-RU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rPr>
              <a:t>0</a:t>
            </a:r>
            <a:r>
              <a:rPr lang="en-US" sz="2400" b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anose="020B0606020202030204" pitchFamily="34" charset="0"/>
              </a:rPr>
              <a:t>19 until February 2023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075" name="Rectangle 15"/>
          <p:cNvSpPr>
            <a:spLocks noChangeArrowheads="1"/>
          </p:cNvSpPr>
          <p:nvPr/>
        </p:nvSpPr>
        <p:spPr bwMode="auto">
          <a:xfrm>
            <a:off x="1619672" y="126356"/>
            <a:ext cx="64807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latin typeface="Arial" charset="0"/>
              </a:rPr>
              <a:t>H2020 – MSCA – RISE - ATLANTIC</a:t>
            </a:r>
            <a:endParaRPr lang="ru-RU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766" y="265086"/>
            <a:ext cx="8229600" cy="2016224"/>
          </a:xfrm>
        </p:spPr>
        <p:txBody>
          <a:bodyPr/>
          <a:lstStyle/>
          <a:p>
            <a:r>
              <a:rPr lang="ru-RU" sz="1800" dirty="0" smtClean="0">
                <a:solidFill>
                  <a:srgbClr val="00B050"/>
                </a:solidFill>
              </a:rPr>
              <a:t>Проблемы:  </a:t>
            </a:r>
            <a:br>
              <a:rPr lang="ru-RU" sz="1800" dirty="0" smtClean="0">
                <a:solidFill>
                  <a:srgbClr val="00B050"/>
                </a:solidFill>
              </a:rPr>
            </a:br>
            <a:r>
              <a:rPr lang="en-US" sz="1800" dirty="0" smtClean="0">
                <a:solidFill>
                  <a:srgbClr val="00B050"/>
                </a:solidFill>
              </a:rPr>
              <a:t/>
            </a:r>
            <a:br>
              <a:rPr lang="en-US" sz="1800" dirty="0" smtClean="0">
                <a:solidFill>
                  <a:srgbClr val="00B050"/>
                </a:solidFill>
              </a:rPr>
            </a:br>
            <a:r>
              <a:rPr lang="ru-RU" sz="1800" dirty="0" smtClean="0">
                <a:solidFill>
                  <a:srgbClr val="00B050"/>
                </a:solidFill>
              </a:rPr>
              <a:t>- договоренности о взаимопомощи между координатором и другими командами, участвующими в менеджменте  (как правило, ЕС), </a:t>
            </a:r>
            <a:r>
              <a:rPr lang="en-US" sz="1800" dirty="0" smtClean="0">
                <a:solidFill>
                  <a:srgbClr val="00B050"/>
                </a:solidFill>
              </a:rPr>
              <a:t/>
            </a:r>
            <a:br>
              <a:rPr lang="en-US" sz="1800" dirty="0" smtClean="0">
                <a:solidFill>
                  <a:srgbClr val="00B050"/>
                </a:solidFill>
              </a:rPr>
            </a:br>
            <a:r>
              <a:rPr lang="ru-RU" sz="1800" dirty="0" smtClean="0">
                <a:solidFill>
                  <a:srgbClr val="00B050"/>
                </a:solidFill>
              </a:rPr>
              <a:t>- </a:t>
            </a:r>
            <a:r>
              <a:rPr lang="en-US" sz="1800" dirty="0" smtClean="0">
                <a:solidFill>
                  <a:srgbClr val="00B050"/>
                </a:solidFill>
              </a:rPr>
              <a:t>time-management</a:t>
            </a:r>
            <a:endParaRPr lang="ru-RU" sz="1800" dirty="0">
              <a:solidFill>
                <a:srgbClr val="00B05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47766" y="2636912"/>
            <a:ext cx="8229600" cy="338437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1800" b="0" kern="0" dirty="0" smtClean="0">
                <a:solidFill>
                  <a:srgbClr val="00B050"/>
                </a:solidFill>
              </a:rPr>
              <a:t>Польза:  </a:t>
            </a:r>
          </a:p>
          <a:p>
            <a:r>
              <a:rPr lang="ru-RU" sz="1800" b="0" kern="0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kern="0" dirty="0" smtClean="0">
                <a:solidFill>
                  <a:srgbClr val="00B050"/>
                </a:solidFill>
              </a:rPr>
              <a:t>Повышение научного  уровня, обретение новых навыков и методик</a:t>
            </a:r>
          </a:p>
          <a:p>
            <a:endParaRPr lang="ru-RU" sz="1800" b="0" kern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kern="0" dirty="0" smtClean="0">
                <a:solidFill>
                  <a:srgbClr val="00B050"/>
                </a:solidFill>
              </a:rPr>
              <a:t>Расширение </a:t>
            </a:r>
            <a:r>
              <a:rPr lang="ru-RU" sz="1800" b="0" kern="0" dirty="0">
                <a:solidFill>
                  <a:srgbClr val="00B050"/>
                </a:solidFill>
              </a:rPr>
              <a:t>кругозора, </a:t>
            </a:r>
            <a:r>
              <a:rPr lang="ru-RU" sz="1800" b="0" kern="0" dirty="0" smtClean="0">
                <a:solidFill>
                  <a:srgbClr val="00B050"/>
                </a:solidFill>
              </a:rPr>
              <a:t>поездки, работа в мировых научных центрах</a:t>
            </a:r>
          </a:p>
          <a:p>
            <a:r>
              <a:rPr lang="ru-RU" sz="1800" b="0" kern="0" dirty="0" smtClean="0">
                <a:solidFill>
                  <a:srgbClr val="00B050"/>
                </a:solidFill>
              </a:rPr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kern="0" dirty="0" smtClean="0">
                <a:solidFill>
                  <a:srgbClr val="00B050"/>
                </a:solidFill>
              </a:rPr>
              <a:t>Работа в крупной команде - </a:t>
            </a:r>
            <a:r>
              <a:rPr lang="en-US" sz="1800" b="0" kern="0" dirty="0" smtClean="0">
                <a:solidFill>
                  <a:srgbClr val="00B050"/>
                </a:solidFill>
              </a:rPr>
              <a:t>&gt;  </a:t>
            </a:r>
            <a:r>
              <a:rPr lang="ru-RU" sz="1800" b="0" kern="0" dirty="0" smtClean="0">
                <a:solidFill>
                  <a:srgbClr val="00B050"/>
                </a:solidFill>
              </a:rPr>
              <a:t>Новые возможности  для публикаций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b="0" kern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kern="0" dirty="0" smtClean="0">
                <a:solidFill>
                  <a:srgbClr val="00B050"/>
                </a:solidFill>
              </a:rPr>
              <a:t>Новые наработки для более крупных проектов (</a:t>
            </a:r>
            <a:r>
              <a:rPr lang="en-US" sz="1800" b="0" kern="0" dirty="0" smtClean="0">
                <a:solidFill>
                  <a:srgbClr val="00B050"/>
                </a:solidFill>
              </a:rPr>
              <a:t>FET Open</a:t>
            </a:r>
            <a:r>
              <a:rPr lang="en-US" sz="1800" b="0" kern="0" smtClean="0">
                <a:solidFill>
                  <a:srgbClr val="00B050"/>
                </a:solidFill>
              </a:rPr>
              <a:t>, etc.</a:t>
            </a:r>
            <a:r>
              <a:rPr lang="ru-RU" sz="1800" b="0" kern="0" smtClean="0">
                <a:solidFill>
                  <a:srgbClr val="00B050"/>
                </a:solidFill>
              </a:rPr>
              <a:t>)</a:t>
            </a:r>
            <a:endParaRPr lang="ru-RU" sz="1800" b="0" kern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b="0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917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048"/>
          <p:cNvSpPr txBox="1">
            <a:spLocks noChangeArrowheads="1"/>
          </p:cNvSpPr>
          <p:nvPr/>
        </p:nvSpPr>
        <p:spPr bwMode="auto">
          <a:xfrm>
            <a:off x="539552" y="692696"/>
            <a:ext cx="8137525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3600" b="0" dirty="0">
                <a:solidFill>
                  <a:srgbClr val="3333FF"/>
                </a:solidFill>
              </a:rPr>
              <a:t>Благодарю за </a:t>
            </a:r>
            <a:r>
              <a:rPr lang="ru-RU" altLang="ru-RU" sz="3600" b="0" dirty="0" smtClean="0">
                <a:solidFill>
                  <a:srgbClr val="3333FF"/>
                </a:solidFill>
              </a:rPr>
              <a:t>внимание!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0" dirty="0" smtClean="0">
                <a:solidFill>
                  <a:srgbClr val="FFC301"/>
                </a:solidFill>
              </a:rPr>
              <a:t>Thanks a lot for your attention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 sz="3600" b="0" dirty="0" smtClean="0">
                <a:solidFill>
                  <a:srgbClr val="FFC301"/>
                </a:solidFill>
              </a:rPr>
              <a:t>and good luck!</a:t>
            </a:r>
            <a:endParaRPr lang="ru-RU" altLang="ru-RU" sz="3600" b="0" dirty="0" smtClean="0">
              <a:solidFill>
                <a:srgbClr val="FFC301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sz="1200" dirty="0">
              <a:solidFill>
                <a:srgbClr val="3333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Olga </a:t>
            </a:r>
            <a:r>
              <a:rPr lang="en-US" altLang="ru-RU" sz="1400" b="0" dirty="0" err="1" smtClean="0">
                <a:solidFill>
                  <a:srgbClr val="3333FF"/>
                </a:solidFill>
              </a:rPr>
              <a:t>Fedotova</a:t>
            </a:r>
            <a:endParaRPr lang="en-US" altLang="ru-RU" sz="1400" b="0" dirty="0" smtClean="0">
              <a:solidFill>
                <a:srgbClr val="3333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PhD, Senior Researcher,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Solid State Theory Laboratory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endParaRPr lang="en-US" altLang="ru-RU" sz="1400" b="0" dirty="0" smtClean="0">
              <a:solidFill>
                <a:srgbClr val="3333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Scientific-Practical Material Research Centre,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Belarus National Academy of Sciences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19 </a:t>
            </a:r>
            <a:r>
              <a:rPr lang="en-US" altLang="ru-RU" sz="1400" b="0" dirty="0" err="1" smtClean="0">
                <a:solidFill>
                  <a:srgbClr val="3333FF"/>
                </a:solidFill>
              </a:rPr>
              <a:t>P.Brovki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str., BY-220072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0" dirty="0" smtClean="0">
                <a:solidFill>
                  <a:srgbClr val="3333FF"/>
                </a:solidFill>
              </a:rPr>
              <a:t>        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Associate Professor,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Computer Modeling Department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400" b="0" dirty="0" smtClean="0">
                <a:solidFill>
                  <a:srgbClr val="3333FF"/>
                </a:solidFill>
              </a:rPr>
              <a:t>        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Physics Faculty,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Belarusian State University, 4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err="1" smtClean="0">
                <a:solidFill>
                  <a:srgbClr val="3333FF"/>
                </a:solidFill>
              </a:rPr>
              <a:t>Nezalezhnasci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</a:t>
            </a:r>
            <a:r>
              <a:rPr lang="en-US" altLang="ru-RU" sz="1400" b="0" dirty="0" err="1" smtClean="0">
                <a:solidFill>
                  <a:srgbClr val="3333FF"/>
                </a:solidFill>
              </a:rPr>
              <a:t>ave.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, BY-220030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Minsk, Belarus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1400" b="0" dirty="0" smtClean="0">
                <a:solidFill>
                  <a:srgbClr val="3333FF"/>
                </a:solidFill>
              </a:rPr>
              <a:t>E-mail: </a:t>
            </a:r>
            <a:r>
              <a:rPr lang="en-US" altLang="ru-RU" sz="1400" b="0" dirty="0" smtClean="0">
                <a:solidFill>
                  <a:srgbClr val="3333FF"/>
                </a:solidFill>
                <a:hlinkClick r:id="rId2"/>
              </a:rPr>
              <a:t>olfe@physis.by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 Phone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: 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+375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29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 </a:t>
            </a:r>
            <a:r>
              <a:rPr lang="ru-RU" altLang="ru-RU" sz="1400" b="0" dirty="0" smtClean="0">
                <a:solidFill>
                  <a:srgbClr val="3333FF"/>
                </a:solidFill>
              </a:rPr>
              <a:t>7</a:t>
            </a:r>
            <a:r>
              <a:rPr lang="en-US" altLang="ru-RU" sz="1400" b="0" dirty="0" smtClean="0">
                <a:solidFill>
                  <a:srgbClr val="3333FF"/>
                </a:solidFill>
              </a:rPr>
              <a:t>60 60 51</a:t>
            </a:r>
            <a:endParaRPr lang="ru-RU" altLang="ru-RU" sz="3600" dirty="0" smtClean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 advTm="202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0" y="18864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ru-RU" altLang="ru-RU" sz="20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История подготовки </a:t>
            </a:r>
            <a:endParaRPr lang="en-US" sz="2000" b="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11560" y="773415"/>
            <a:ext cx="3816424" cy="2154436"/>
          </a:xfrm>
          <a:prstGeom prst="rect">
            <a:avLst/>
          </a:prstGeom>
          <a:solidFill>
            <a:srgbClr val="27E0F9">
              <a:alpha val="22000"/>
            </a:srgbClr>
          </a:solidFill>
        </p:spPr>
        <p:txBody>
          <a:bodyPr wrap="square" rtlCol="0">
            <a:spAutoFit/>
          </a:bodyPr>
          <a:lstStyle/>
          <a:p>
            <a:endParaRPr lang="ru-RU" b="0" dirty="0"/>
          </a:p>
          <a:p>
            <a:pPr algn="ctr"/>
            <a:r>
              <a:rPr lang="en-US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A</a:t>
            </a:r>
            <a:r>
              <a:rPr lang="ru-RU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прель 2015:  </a:t>
            </a:r>
          </a:p>
          <a:p>
            <a:pPr algn="ctr"/>
            <a:endParaRPr lang="ru-RU" sz="1400" b="0" dirty="0" smtClean="0">
              <a:solidFill>
                <a:srgbClr val="9D3BFF"/>
              </a:solidFill>
              <a:latin typeface="Verdana" panose="020B060403050404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1400" b="0" dirty="0" err="1" smtClean="0">
                <a:solidFill>
                  <a:srgbClr val="3333FF"/>
                </a:solidFill>
                <a:latin typeface="Verdana" panose="020B0604030504040204" pitchFamily="34" charset="0"/>
              </a:rPr>
              <a:t>ResearchGate</a:t>
            </a:r>
            <a:r>
              <a:rPr lang="ru-RU" sz="1400" b="0" dirty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 Е-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mails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Skype calls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 </a:t>
            </a:r>
            <a:endParaRPr lang="en-US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2 недели плотной работы  и остановка за 2 дня до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deadline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– слишком сырая заявка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85100" y="773415"/>
            <a:ext cx="3816424" cy="2154436"/>
          </a:xfrm>
          <a:prstGeom prst="rect">
            <a:avLst/>
          </a:prstGeom>
          <a:solidFill>
            <a:srgbClr val="0CF48B">
              <a:alpha val="34000"/>
            </a:srgbClr>
          </a:solidFill>
        </p:spPr>
        <p:txBody>
          <a:bodyPr wrap="square" rtlCol="0">
            <a:spAutoFit/>
          </a:bodyPr>
          <a:lstStyle/>
          <a:p>
            <a:endParaRPr lang="ru-RU" b="0" dirty="0"/>
          </a:p>
          <a:p>
            <a:pPr algn="ctr"/>
            <a:r>
              <a:rPr lang="ru-RU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Март-апрель 201</a:t>
            </a:r>
            <a:r>
              <a:rPr lang="en-US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6</a:t>
            </a:r>
            <a:r>
              <a:rPr lang="ru-RU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:  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Е-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mails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Skype calls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Месяц плотной работы и остановка за 1 день до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deadline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–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«сыроватая» заявка</a:t>
            </a:r>
          </a:p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8820472" y="1124744"/>
            <a:ext cx="396355" cy="4920357"/>
            <a:chOff x="8640762" y="1340768"/>
            <a:chExt cx="396355" cy="4920357"/>
          </a:xfrm>
        </p:grpSpPr>
        <p:cxnSp>
          <p:nvCxnSpPr>
            <p:cNvPr id="4" name="Прямая со стрелкой 3"/>
            <p:cNvCxnSpPr/>
            <p:nvPr/>
          </p:nvCxnSpPr>
          <p:spPr bwMode="auto">
            <a:xfrm>
              <a:off x="8640762" y="1340768"/>
              <a:ext cx="0" cy="492035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D0D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8748465" y="5517232"/>
              <a:ext cx="2886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i="1" dirty="0" smtClean="0">
                  <a:solidFill>
                    <a:srgbClr val="00B050"/>
                  </a:solidFill>
                </a:rPr>
                <a:t>t</a:t>
              </a:r>
              <a:endParaRPr lang="ru-RU" b="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39552" y="3269883"/>
            <a:ext cx="3888432" cy="2246769"/>
          </a:xfrm>
          <a:prstGeom prst="rect">
            <a:avLst/>
          </a:prstGeom>
          <a:solidFill>
            <a:srgbClr val="00CC00">
              <a:alpha val="22000"/>
            </a:srgbClr>
          </a:solidFill>
        </p:spPr>
        <p:txBody>
          <a:bodyPr wrap="square" rtlCol="0">
            <a:spAutoFit/>
          </a:bodyPr>
          <a:lstStyle/>
          <a:p>
            <a:endParaRPr lang="ru-RU" b="0" dirty="0"/>
          </a:p>
          <a:p>
            <a:pPr algn="ctr"/>
            <a:r>
              <a:rPr lang="ru-RU" sz="1400" b="0" dirty="0" smtClean="0">
                <a:solidFill>
                  <a:srgbClr val="9D3BFF"/>
                </a:solidFill>
                <a:latin typeface="Verdana" panose="020B0604030504040204" pitchFamily="34" charset="0"/>
              </a:rPr>
              <a:t>Январь- Март  2017:  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Е-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mails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Skype calls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3333FF"/>
                </a:solidFill>
                <a:latin typeface="Verdana" panose="020B0604030504040204" pitchFamily="34" charset="0"/>
              </a:rPr>
              <a:t>Google Docs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2 месяца работы  и остановка за месяц до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deadline</a:t>
            </a:r>
            <a:endParaRPr lang="en-US" sz="1400" b="0" dirty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endParaRPr lang="ru-RU" sz="20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25563" y="3269883"/>
            <a:ext cx="3816424" cy="2369880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square" rtlCol="0">
            <a:spAutoFit/>
          </a:bodyPr>
          <a:lstStyle/>
          <a:p>
            <a:endParaRPr lang="ru-RU" b="0" dirty="0"/>
          </a:p>
          <a:p>
            <a:pPr algn="ctr"/>
            <a:r>
              <a:rPr lang="ru-RU" sz="1400" b="0" dirty="0" smtClean="0">
                <a:solidFill>
                  <a:srgbClr val="FF0000"/>
                </a:solidFill>
                <a:latin typeface="Verdana" panose="020B0604030504040204" pitchFamily="34" charset="0"/>
              </a:rPr>
              <a:t>Январь - Март 2018:  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Е-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mails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Skype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&amp; Zoom  calls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3333FF"/>
                </a:solidFill>
                <a:latin typeface="Verdana" panose="020B0604030504040204" pitchFamily="34" charset="0"/>
              </a:rPr>
              <a:t>Google Docs</a:t>
            </a:r>
          </a:p>
          <a:p>
            <a:pPr algn="ctr"/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2 </a:t>
            </a:r>
            <a:r>
              <a:rPr lang="ru-RU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Месяца очень  плотной работы  и подача заявки </a:t>
            </a:r>
            <a:r>
              <a:rPr lang="en-US" sz="14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ATLANTIC </a:t>
            </a:r>
            <a:r>
              <a:rPr lang="en-US" sz="1400" b="0" dirty="0">
                <a:solidFill>
                  <a:srgbClr val="3333FF"/>
                </a:solidFill>
                <a:latin typeface="Verdana" panose="020B0604030504040204" pitchFamily="34" charset="0"/>
              </a:rPr>
              <a:t>(Panel ENG - Information Science and Engineering)</a:t>
            </a:r>
            <a:endParaRPr lang="ru-RU" sz="14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6075076"/>
            <a:ext cx="3907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Парные события: одновременная подготовка и подача еще одной заявки </a:t>
            </a:r>
            <a:r>
              <a:rPr lang="en-US" sz="12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QUADRAPHOTON </a:t>
            </a:r>
            <a:endParaRPr lang="ru-RU" sz="1200" b="0" dirty="0" smtClean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12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с другим консорциумом (</a:t>
            </a:r>
            <a:r>
              <a:rPr lang="en-US" sz="12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PHY panel</a:t>
            </a:r>
            <a:r>
              <a:rPr lang="ru-RU" sz="1200" b="0" dirty="0" smtClean="0">
                <a:solidFill>
                  <a:srgbClr val="3333FF"/>
                </a:solidFill>
                <a:latin typeface="Verdana" panose="020B0604030504040204" pitchFamily="34" charset="0"/>
              </a:rPr>
              <a:t>)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>
            <a:off x="1835696" y="3068960"/>
            <a:ext cx="51125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33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Прямая со стрелкой 13"/>
          <p:cNvCxnSpPr/>
          <p:nvPr/>
        </p:nvCxnSpPr>
        <p:spPr bwMode="auto">
          <a:xfrm>
            <a:off x="1835696" y="5805264"/>
            <a:ext cx="511256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33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32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475656" y="152053"/>
            <a:ext cx="6712554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ctr" eaLnBrk="1" hangingPunct="1">
              <a:spcBef>
                <a:spcPct val="50000"/>
              </a:spcBef>
              <a:defRPr/>
            </a:pPr>
            <a:r>
              <a:rPr lang="ru-RU" altLang="ru-RU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Важность </a:t>
            </a:r>
            <a:r>
              <a:rPr lang="ru-RU" altLang="ru-RU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координатора</a:t>
            </a:r>
            <a:r>
              <a:rPr lang="ru-RU" altLang="ru-RU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:</a:t>
            </a:r>
          </a:p>
          <a:p>
            <a:pPr marL="457200" indent="-457200" eaLnBrk="1" hangingPunct="1">
              <a:spcBef>
                <a:spcPct val="50000"/>
              </a:spcBef>
              <a:buFontTx/>
              <a:buChar char="-"/>
              <a:defRPr/>
            </a:pPr>
            <a:r>
              <a:rPr lang="en-US" altLang="ru-RU" sz="2400" b="0" dirty="0">
                <a:solidFill>
                  <a:srgbClr val="3333FF"/>
                </a:solidFill>
                <a:latin typeface="Arial Narrow" panose="020B0606020202030204" pitchFamily="34" charset="0"/>
              </a:rPr>
              <a:t>High </a:t>
            </a:r>
            <a:r>
              <a:rPr lang="en-US" alt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Citation </a:t>
            </a:r>
            <a:r>
              <a:rPr lang="en-US" altLang="ru-RU" sz="2400" b="0" dirty="0">
                <a:solidFill>
                  <a:srgbClr val="3333FF"/>
                </a:solidFill>
                <a:latin typeface="Arial Narrow" panose="020B0606020202030204" pitchFamily="34" charset="0"/>
              </a:rPr>
              <a:t>Index </a:t>
            </a:r>
            <a:endParaRPr lang="en-US" altLang="ru-RU" sz="2400" b="0" dirty="0" smtClean="0">
              <a:solidFill>
                <a:srgbClr val="3333FF"/>
              </a:solidFill>
              <a:latin typeface="Arial Narrow" panose="020B0606020202030204" pitchFamily="34" charset="0"/>
            </a:endParaRPr>
          </a:p>
          <a:p>
            <a:pPr marL="457200" indent="-457200" eaLnBrk="1" hangingPunct="1">
              <a:spcBef>
                <a:spcPct val="50000"/>
              </a:spcBef>
              <a:buFontTx/>
              <a:buChar char="-"/>
              <a:defRPr/>
            </a:pPr>
            <a:r>
              <a:rPr lang="en-US" alt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Experience in Coordination EC Projects </a:t>
            </a:r>
            <a:r>
              <a:rPr lang="ru-RU" alt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endParaRPr lang="en-US" sz="2400" b="0" dirty="0" smtClean="0"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850560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3333FF"/>
                </a:solidFill>
                <a:latin typeface="+mj-lt"/>
              </a:rPr>
              <a:t>Консорциум:    </a:t>
            </a:r>
          </a:p>
          <a:p>
            <a:pPr algn="ctr"/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EC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AC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TC </a:t>
            </a:r>
            <a:endParaRPr lang="ru-RU" sz="2400" b="0" dirty="0" smtClean="0">
              <a:solidFill>
                <a:srgbClr val="3333FF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Academy only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endParaRPr lang="ru-RU" sz="2400" b="0" dirty="0">
              <a:solidFill>
                <a:srgbClr val="3333FF"/>
              </a:solidFill>
              <a:latin typeface="Verdana" panose="020B0604030504040204" pitchFamily="34" charset="0"/>
            </a:endParaRPr>
          </a:p>
          <a:p>
            <a:pPr algn="ctr"/>
            <a:r>
              <a:rPr lang="ru-RU" sz="2400" b="0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Особенности включения </a:t>
            </a:r>
            <a:r>
              <a:rPr lang="en-US" sz="2400" b="0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SME</a:t>
            </a:r>
            <a:r>
              <a:rPr lang="ru-RU" sz="2400" b="0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:</a:t>
            </a:r>
            <a:endParaRPr lang="en-US" sz="2400" b="0" dirty="0" smtClean="0">
              <a:solidFill>
                <a:srgbClr val="00B050"/>
              </a:solidFill>
              <a:latin typeface="Arial Narrow" panose="020B0606020202030204" pitchFamily="34" charset="0"/>
            </a:endParaRPr>
          </a:p>
          <a:p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2015 -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Франция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–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готовность участвовать, тематика не очень «гладко» вписывалась в проект;</a:t>
            </a:r>
            <a:endParaRPr lang="en-US" sz="2400" b="0" dirty="0">
              <a:solidFill>
                <a:srgbClr val="3333FF"/>
              </a:solidFill>
              <a:latin typeface="Arial Narrow" panose="020B0606020202030204" pitchFamily="34" charset="0"/>
            </a:endParaRPr>
          </a:p>
          <a:p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2016 –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Италия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–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готовность только принимать командируемых; </a:t>
            </a:r>
          </a:p>
          <a:p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2018 - 2019 Германия -  </a:t>
            </a:r>
            <a:r>
              <a:rPr lang="en-US" sz="2400" b="0" dirty="0" err="1" smtClean="0">
                <a:solidFill>
                  <a:srgbClr val="3333FF"/>
                </a:solidFill>
                <a:latin typeface="Arial Narrow" panose="020B0606020202030204" pitchFamily="34" charset="0"/>
              </a:rPr>
              <a:t>JCMwave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– готовили общую заявку, включили совместные задачи, отказались за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 </a:t>
            </a:r>
            <a:r>
              <a:rPr 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2 недели до </a:t>
            </a:r>
            <a:r>
              <a:rPr lang="en-US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submission</a:t>
            </a:r>
            <a:r>
              <a:rPr lang="ru-RU" b="0" dirty="0"/>
              <a:t>;</a:t>
            </a:r>
            <a:endParaRPr lang="ru-RU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79512" y="5636212"/>
            <a:ext cx="8784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ctr" eaLnBrk="1" hangingPunct="1">
              <a:spcBef>
                <a:spcPct val="50000"/>
              </a:spcBef>
              <a:defRPr/>
            </a:pPr>
            <a:r>
              <a:rPr lang="ru-RU" altLang="ru-RU" sz="2400" dirty="0">
                <a:solidFill>
                  <a:srgbClr val="3333FF"/>
                </a:solidFill>
                <a:latin typeface="Arial Narrow" panose="020B0606020202030204" pitchFamily="34" charset="0"/>
              </a:rPr>
              <a:t>Облачные технологии </a:t>
            </a:r>
            <a:r>
              <a:rPr lang="ru-RU" alt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- удобство и многократное ускорение </a:t>
            </a:r>
          </a:p>
          <a:p>
            <a:pPr algn="ctr" eaLnBrk="1" hangingPunct="1">
              <a:spcBef>
                <a:spcPct val="50000"/>
              </a:spcBef>
              <a:buNone/>
              <a:defRPr/>
            </a:pPr>
            <a:r>
              <a:rPr lang="ru-RU" altLang="ru-RU" sz="2400" b="0" dirty="0" smtClean="0">
                <a:solidFill>
                  <a:srgbClr val="3333FF"/>
                </a:solidFill>
                <a:latin typeface="Arial Narrow" panose="020B0606020202030204" pitchFamily="34" charset="0"/>
              </a:rPr>
              <a:t>при подготовке документов с совместным доступом</a:t>
            </a:r>
            <a:endParaRPr lang="ru-RU" altLang="ru-RU" dirty="0" smtClean="0">
              <a:solidFill>
                <a:srgbClr val="3333FF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3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08045"/>
            <a:ext cx="6480720" cy="214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104877"/>
            <a:ext cx="8016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0" dirty="0" smtClean="0">
                <a:solidFill>
                  <a:srgbClr val="3333FF"/>
                </a:solidFill>
              </a:rPr>
              <a:t>Консорциум на момент подачи заявки</a:t>
            </a:r>
            <a:r>
              <a:rPr lang="en-US" sz="1600" b="0" dirty="0" smtClean="0">
                <a:solidFill>
                  <a:srgbClr val="3333FF"/>
                </a:solidFill>
              </a:rPr>
              <a:t> </a:t>
            </a:r>
            <a:r>
              <a:rPr lang="ru-RU" sz="1600" b="0" dirty="0" smtClean="0">
                <a:solidFill>
                  <a:srgbClr val="3333FF"/>
                </a:solidFill>
              </a:rPr>
              <a:t>и через полгода после старта проекта</a:t>
            </a:r>
            <a:endParaRPr lang="ru-RU" sz="1600" b="0" dirty="0">
              <a:solidFill>
                <a:srgbClr val="3333FF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 bwMode="auto">
          <a:xfrm>
            <a:off x="2483768" y="2420888"/>
            <a:ext cx="0" cy="287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23528" y="273942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9D3BFF"/>
                </a:solidFill>
              </a:rPr>
              <a:t>Вышли из состава в мае 2019</a:t>
            </a:r>
            <a:endParaRPr lang="ru-RU" sz="1400" dirty="0"/>
          </a:p>
          <a:p>
            <a:r>
              <a:rPr lang="ru-RU" sz="1400" dirty="0" smtClean="0">
                <a:solidFill>
                  <a:srgbClr val="FF0000"/>
                </a:solidFill>
              </a:rPr>
              <a:t> ОЧЕНЬ МНОГО РАБОТЫ !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0402" y="2865064"/>
            <a:ext cx="31314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0" dirty="0" smtClean="0"/>
              <a:t>Добавилась команда из Аргентины  в августе 2019 в связи с пере</a:t>
            </a:r>
            <a:r>
              <a:rPr lang="ru-RU" sz="1400" b="0" dirty="0"/>
              <a:t>в</a:t>
            </a:r>
            <a:r>
              <a:rPr lang="ru-RU" sz="1400" b="0" dirty="0" smtClean="0"/>
              <a:t>одом в другой университет </a:t>
            </a:r>
            <a:endParaRPr lang="ru-RU" sz="1400" b="0" dirty="0"/>
          </a:p>
        </p:txBody>
      </p:sp>
      <p:cxnSp>
        <p:nvCxnSpPr>
          <p:cNvPr id="19" name="Прямая со стрелкой 18"/>
          <p:cNvCxnSpPr/>
          <p:nvPr/>
        </p:nvCxnSpPr>
        <p:spPr bwMode="auto">
          <a:xfrm flipH="1">
            <a:off x="2375756" y="3399445"/>
            <a:ext cx="5744" cy="2455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55158" y="3282219"/>
            <a:ext cx="2808312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0DFF"/>
                </a:solidFill>
                <a:latin typeface="Times New Roman" panose="02020603050405020304" pitchFamily="18" charset="0"/>
              </a:rPr>
              <a:t>Re-routing of Tasks!</a:t>
            </a:r>
            <a:endParaRPr lang="ru-RU" dirty="0">
              <a:solidFill>
                <a:srgbClr val="0D0D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0630" y="376225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D0DFF"/>
                </a:solidFill>
                <a:latin typeface="Times New Roman" panose="02020603050405020304" pitchFamily="18" charset="0"/>
              </a:rPr>
              <a:t> Предусмотреть в описании рисков!</a:t>
            </a:r>
            <a:endParaRPr lang="ru-RU" dirty="0">
              <a:solidFill>
                <a:srgbClr val="0D0DFF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 bwMode="auto">
          <a:xfrm>
            <a:off x="7884368" y="3552563"/>
            <a:ext cx="0" cy="4709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5098639" y="403071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0DFF"/>
                </a:solidFill>
                <a:latin typeface="Times New Roman" panose="02020603050405020304" pitchFamily="18" charset="0"/>
              </a:rPr>
              <a:t>New Consortium Agreement (CA)!</a:t>
            </a:r>
            <a:endParaRPr lang="ru-RU" dirty="0">
              <a:solidFill>
                <a:srgbClr val="0D0D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519280"/>
            <a:ext cx="5304974" cy="216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743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7"/>
          <p:cNvGrpSpPr>
            <a:grpSpLocks/>
          </p:cNvGrpSpPr>
          <p:nvPr/>
        </p:nvGrpSpPr>
        <p:grpSpPr bwMode="auto">
          <a:xfrm>
            <a:off x="395288" y="-358775"/>
            <a:ext cx="8353425" cy="1200150"/>
            <a:chOff x="286" y="-473"/>
            <a:chExt cx="5839" cy="1235"/>
          </a:xfrm>
        </p:grpSpPr>
        <p:pic>
          <p:nvPicPr>
            <p:cNvPr id="417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" y="124"/>
              <a:ext cx="1359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5" name="Rectangle 6"/>
            <p:cNvSpPr>
              <a:spLocks noChangeArrowheads="1"/>
            </p:cNvSpPr>
            <p:nvPr/>
          </p:nvSpPr>
          <p:spPr bwMode="auto">
            <a:xfrm>
              <a:off x="4341" y="-473"/>
              <a:ext cx="1784" cy="1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400">
                  <a:solidFill>
                    <a:srgbClr val="FF3300"/>
                  </a:solidFill>
                </a:rPr>
                <a:t>                                RISE-ATLANTIC</a:t>
              </a:r>
              <a:endParaRPr lang="en-US" altLang="ru-RU" sz="1800"/>
            </a:p>
          </p:txBody>
        </p:sp>
      </p:grpSp>
      <p:graphicFrame>
        <p:nvGraphicFramePr>
          <p:cNvPr id="696629" name="Group 3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852013"/>
              </p:ext>
            </p:extLst>
          </p:nvPr>
        </p:nvGraphicFramePr>
        <p:xfrm>
          <a:off x="323850" y="841375"/>
          <a:ext cx="8424863" cy="5883279"/>
        </p:xfrm>
        <a:graphic>
          <a:graphicData uri="http://schemas.openxmlformats.org/drawingml/2006/table">
            <a:tbl>
              <a:tblPr/>
              <a:tblGrid>
                <a:gridCol w="796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7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Партнеры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 Bulgarian University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(София)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координатор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Болгария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HiLASE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 высокоинтенсивных лазеров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Института физики Чешской Академии Наук (Прага)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Чехия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Max-Born Institute for Nonlinear Optics and Short Pulse Spectroscopy (MBI)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(Берлин)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Imperial College London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Великобритания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The Queen’s University of Belfast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Великобритания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CNRS – Laboratoire Physique Théorique (LPT, Toulouse)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Франция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Ассоциированные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партнеры 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НПЦ НАН Беларуси по материаловедению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Беларусь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Белорусский государственный университет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Беларусь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Ташкентский государственный университет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Узбекистан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Новосибирский государственный университет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РФ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Tsukuba University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Япония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7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Univ. National of </a:t>
                      </a:r>
                      <a:r>
                        <a:rPr kumimoji="0" lang="en-US" sz="16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Cuyo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Аргентина</a:t>
                      </a:r>
                      <a:endParaRPr kumimoji="0" lang="ru-RU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National University of Cordoba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Аргентина</a:t>
                      </a: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53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University of Buenos Aires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Аргентина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1438" marR="91438"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169" name="Rectangle 256"/>
          <p:cNvSpPr>
            <a:spLocks noChangeArrowheads="1"/>
          </p:cNvSpPr>
          <p:nvPr/>
        </p:nvSpPr>
        <p:spPr bwMode="auto">
          <a:xfrm>
            <a:off x="0" y="5607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0"/>
          </a:p>
        </p:txBody>
      </p:sp>
      <p:pic>
        <p:nvPicPr>
          <p:cNvPr id="4170" name="Picture 42" descr="Belarus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6"/>
          <a:stretch>
            <a:fillRect/>
          </a:stretch>
        </p:blipFill>
        <p:spPr bwMode="auto">
          <a:xfrm>
            <a:off x="1077913" y="215900"/>
            <a:ext cx="2889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99176" cy="418058"/>
          </a:xfrm>
        </p:spPr>
        <p:txBody>
          <a:bodyPr/>
          <a:lstStyle/>
          <a:p>
            <a:r>
              <a:rPr lang="en-US" sz="2400" dirty="0">
                <a:solidFill>
                  <a:srgbClr val="3333FF"/>
                </a:solidFill>
              </a:rPr>
              <a:t>Map of the </a:t>
            </a:r>
            <a:r>
              <a:rPr lang="en-US" sz="2400" dirty="0" err="1">
                <a:solidFill>
                  <a:srgbClr val="3333FF"/>
                </a:solidFill>
              </a:rPr>
              <a:t>secondments</a:t>
            </a:r>
            <a:endParaRPr lang="ru-RU" sz="2400" dirty="0">
              <a:solidFill>
                <a:srgbClr val="3333F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25" y="980728"/>
            <a:ext cx="864443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62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23528" y="260648"/>
            <a:ext cx="8424936" cy="461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b="0" dirty="0">
                <a:solidFill>
                  <a:srgbClr val="3333FF"/>
                </a:solidFill>
                <a:latin typeface="Verdana" panose="020B0604030504040204" pitchFamily="34" charset="0"/>
              </a:rPr>
              <a:t>Цель проекта</a:t>
            </a:r>
            <a:r>
              <a:rPr lang="ru-RU" altLang="ru-RU" sz="2400" b="0" dirty="0">
                <a:solidFill>
                  <a:srgbClr val="3333FF"/>
                </a:solidFill>
              </a:rPr>
              <a:t>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ru-RU" sz="2400" b="0" dirty="0" smtClean="0">
              <a:solidFill>
                <a:srgbClr val="3333FF"/>
              </a:solidFill>
            </a:endParaRPr>
          </a:p>
          <a:p>
            <a:pPr algn="just">
              <a:buFontTx/>
              <a:buNone/>
            </a:pPr>
            <a:r>
              <a:rPr lang="ru-RU" altLang="ru-RU" sz="2000" b="0" dirty="0"/>
              <a:t>	Развитие </a:t>
            </a:r>
            <a:r>
              <a:rPr lang="ru-RU" altLang="ru-RU" sz="2000" b="0" u="sng" dirty="0"/>
              <a:t>передовых теоретических моделей</a:t>
            </a:r>
            <a:r>
              <a:rPr lang="ru-RU" altLang="ru-RU" sz="2000" b="0" dirty="0"/>
              <a:t> взаимодействия лазерного излучения  с веществом, способствуя развитию новых теорий:</a:t>
            </a:r>
          </a:p>
          <a:p>
            <a:pPr algn="just">
              <a:buFontTx/>
              <a:buNone/>
            </a:pPr>
            <a:endParaRPr lang="ru-RU" altLang="ru-RU" sz="2000" b="0" dirty="0"/>
          </a:p>
          <a:p>
            <a:pPr lvl="1" algn="just"/>
            <a:r>
              <a:rPr lang="ru-RU" altLang="ru-RU" sz="1600" b="0" dirty="0"/>
              <a:t>Объединение передовых моделей с временными масштабами </a:t>
            </a:r>
            <a:r>
              <a:rPr lang="ru-RU" altLang="ru-RU" sz="1600" b="0" u="sng" dirty="0"/>
              <a:t>от </a:t>
            </a:r>
            <a:r>
              <a:rPr lang="ru-RU" altLang="ru-RU" sz="1600" b="0" u="sng" dirty="0" err="1"/>
              <a:t>аттосекунд</a:t>
            </a:r>
            <a:r>
              <a:rPr lang="ru-RU" altLang="ru-RU" sz="1600" b="0" u="sng" dirty="0"/>
              <a:t> до микросекунд</a:t>
            </a:r>
            <a:r>
              <a:rPr lang="ru-RU" altLang="ru-RU" sz="1600" b="0" dirty="0"/>
              <a:t> и пространственными масштабами </a:t>
            </a:r>
            <a:r>
              <a:rPr lang="ru-RU" altLang="ru-RU" sz="1600" b="0" u="sng" dirty="0"/>
              <a:t>от нанометров до миллиметров</a:t>
            </a:r>
            <a:r>
              <a:rPr lang="ru-RU" altLang="ru-RU" sz="1600" b="0" dirty="0"/>
              <a:t>  с целью описания переходных случаев, которые до сих пор оставались необъясненными;</a:t>
            </a:r>
          </a:p>
          <a:p>
            <a:pPr lvl="1" algn="just"/>
            <a:endParaRPr lang="ru-RU" altLang="ru-RU" sz="1600" b="0" dirty="0"/>
          </a:p>
          <a:p>
            <a:pPr lvl="1" algn="just"/>
            <a:r>
              <a:rPr lang="ru-RU" altLang="ru-RU" sz="1600" b="0" dirty="0"/>
              <a:t>Построение иерархии и математического формализма, позволяющей построить последовательную модель явления от описания из первых принципов до макроскопических масштабов в рамках единого </a:t>
            </a:r>
            <a:r>
              <a:rPr lang="ru-RU" altLang="ru-RU" sz="1600" b="0" dirty="0" smtClean="0"/>
              <a:t>подхода</a:t>
            </a:r>
            <a:endParaRPr lang="ru-RU" altLang="ru-RU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3528" y="404664"/>
            <a:ext cx="8640763" cy="46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sz="2000" b="0" i="1" dirty="0" smtClean="0"/>
              <a:t> </a:t>
            </a:r>
            <a:r>
              <a:rPr lang="ru-RU" sz="1800" b="0" i="1" dirty="0" err="1" smtClean="0">
                <a:solidFill>
                  <a:srgbClr val="0D0DFF"/>
                </a:solidFill>
              </a:rPr>
              <a:t>Междисциплинарность</a:t>
            </a:r>
            <a:r>
              <a:rPr lang="ru-RU" sz="1800" b="0" i="1" dirty="0" smtClean="0">
                <a:solidFill>
                  <a:srgbClr val="0D0DFF"/>
                </a:solidFill>
              </a:rPr>
              <a:t> -</a:t>
            </a:r>
          </a:p>
          <a:p>
            <a:pPr algn="ctr">
              <a:buFontTx/>
              <a:buNone/>
              <a:defRPr/>
            </a:pPr>
            <a:r>
              <a:rPr lang="ru-RU" sz="1800" b="0" i="1" dirty="0" smtClean="0"/>
              <a:t>в основе проекта, </a:t>
            </a:r>
          </a:p>
          <a:p>
            <a:pPr algn="ctr">
              <a:buFontTx/>
              <a:buNone/>
              <a:defRPr/>
            </a:pPr>
            <a:r>
              <a:rPr lang="ru-RU" sz="1800" b="0" i="1" dirty="0" smtClean="0"/>
              <a:t>поскольку он объединяет несколько областей науки: </a:t>
            </a:r>
          </a:p>
          <a:p>
            <a:pPr algn="just">
              <a:defRPr/>
            </a:pPr>
            <a:endParaRPr lang="ru-RU" sz="1800" b="0" i="1" dirty="0" smtClean="0"/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сверхбыстрые явления, </a:t>
            </a:r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нелинейную оптику, </a:t>
            </a:r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физику конденсированных сред, </a:t>
            </a:r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квантовую химию, </a:t>
            </a:r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материаловедение, </a:t>
            </a:r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 smtClean="0"/>
              <a:t> обработку лазерных материалов;</a:t>
            </a:r>
            <a:endParaRPr lang="en-US" sz="1800" b="0" i="1" dirty="0" smtClean="0"/>
          </a:p>
          <a:p>
            <a:pPr marL="627063" indent="-176213">
              <a:spcAft>
                <a:spcPts val="600"/>
              </a:spcAft>
              <a:defRPr/>
            </a:pPr>
            <a:r>
              <a:rPr lang="ru-RU" sz="1800" b="0" i="1" dirty="0"/>
              <a:t> </a:t>
            </a:r>
            <a:r>
              <a:rPr lang="ru-RU" sz="1800" b="0" i="1" dirty="0" smtClean="0"/>
              <a:t>численное моделирование физических процессов </a:t>
            </a:r>
          </a:p>
          <a:p>
            <a:pPr>
              <a:defRPr/>
            </a:pPr>
            <a:endParaRPr lang="ru-RU" sz="2000" b="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9384</TotalTime>
  <Words>946</Words>
  <Application>Microsoft Office PowerPoint</Application>
  <PresentationFormat>Экран (4:3)</PresentationFormat>
  <Paragraphs>192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Arial Narrow</vt:lpstr>
      <vt:lpstr>Source Sans Pro</vt:lpstr>
      <vt:lpstr>Times New Roman</vt:lpstr>
      <vt:lpstr>TimesNewRomanPS-BoldMT</vt:lpstr>
      <vt:lpstr>TimesNewRomanPSMT</vt:lpstr>
      <vt:lpstr>Verdana</vt:lpstr>
      <vt:lpstr>Wingdings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Map of the secondments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Проблемы:    - договоренности о взаимопомощи между координатором и другими командами, участвующими в менеджменте  (как правило, ЕС),  - time-management</vt:lpstr>
      <vt:lpstr>Презентация PowerPoint</vt:lpstr>
    </vt:vector>
  </TitlesOfParts>
  <Company>bsu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fedotov</dc:creator>
  <cp:lastModifiedBy>sovet bsuir</cp:lastModifiedBy>
  <cp:revision>400</cp:revision>
  <dcterms:created xsi:type="dcterms:W3CDTF">2004-10-28T08:08:50Z</dcterms:created>
  <dcterms:modified xsi:type="dcterms:W3CDTF">2020-01-27T13:10:44Z</dcterms:modified>
</cp:coreProperties>
</file>