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20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21.xml" ContentType="application/vnd.openxmlformats-officedocument.presentationml.notesSl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notesSlides/notesSlide22.xml" ContentType="application/vnd.openxmlformats-officedocument.presentationml.notesSlide+xml"/>
  <Override PartName="/ppt/theme/themeOverride21.xml" ContentType="application/vnd.openxmlformats-officedocument.themeOverride+xml"/>
  <Override PartName="/ppt/notesSlides/notesSlide23.xml" ContentType="application/vnd.openxmlformats-officedocument.presentationml.notesSlide+xml"/>
  <Override PartName="/ppt/theme/themeOverride22.xml" ContentType="application/vnd.openxmlformats-officedocument.themeOverride+xml"/>
  <Override PartName="/ppt/notesSlides/notesSlide24.xml" ContentType="application/vnd.openxmlformats-officedocument.presentationml.notesSl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8" r:id="rId2"/>
    <p:sldMasterId id="2147483666" r:id="rId3"/>
    <p:sldMasterId id="2147483746" r:id="rId4"/>
  </p:sldMasterIdLst>
  <p:notesMasterIdLst>
    <p:notesMasterId r:id="rId40"/>
  </p:notesMasterIdLst>
  <p:sldIdLst>
    <p:sldId id="261" r:id="rId5"/>
    <p:sldId id="258" r:id="rId6"/>
    <p:sldId id="337" r:id="rId7"/>
    <p:sldId id="338" r:id="rId8"/>
    <p:sldId id="339" r:id="rId9"/>
    <p:sldId id="340" r:id="rId10"/>
    <p:sldId id="334" r:id="rId11"/>
    <p:sldId id="263" r:id="rId12"/>
    <p:sldId id="265" r:id="rId13"/>
    <p:sldId id="313" r:id="rId14"/>
    <p:sldId id="266" r:id="rId15"/>
    <p:sldId id="315" r:id="rId16"/>
    <p:sldId id="305" r:id="rId17"/>
    <p:sldId id="310" r:id="rId18"/>
    <p:sldId id="309" r:id="rId19"/>
    <p:sldId id="319" r:id="rId20"/>
    <p:sldId id="307" r:id="rId21"/>
    <p:sldId id="312" r:id="rId22"/>
    <p:sldId id="267" r:id="rId23"/>
    <p:sldId id="323" r:id="rId24"/>
    <p:sldId id="306" r:id="rId25"/>
    <p:sldId id="328" r:id="rId26"/>
    <p:sldId id="308" r:id="rId27"/>
    <p:sldId id="270" r:id="rId28"/>
    <p:sldId id="324" r:id="rId29"/>
    <p:sldId id="318" r:id="rId30"/>
    <p:sldId id="271" r:id="rId31"/>
    <p:sldId id="325" r:id="rId32"/>
    <p:sldId id="327" r:id="rId33"/>
    <p:sldId id="336" r:id="rId34"/>
    <p:sldId id="331" r:id="rId35"/>
    <p:sldId id="332" r:id="rId36"/>
    <p:sldId id="333" r:id="rId37"/>
    <p:sldId id="335" r:id="rId38"/>
    <p:sldId id="329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5C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59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56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C195E6-549E-4527-A036-5251006E1F42}" type="datetimeFigureOut">
              <a:rPr lang="en-GB" smtClean="0"/>
              <a:t>27/01/2020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FEBEB7-6BFE-419E-BDAC-22B359F3E6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6553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de-DE" smtClean="0"/>
              <a:t>Document: </a:t>
            </a:r>
            <a:r>
              <a:rPr lang="en-US" altLang="de-DE" smtClean="0"/>
              <a:t>Energy-related activities in other H2020 WPs</a:t>
            </a:r>
          </a:p>
          <a:p>
            <a:r>
              <a:rPr lang="en-US" altLang="de-DE" smtClean="0"/>
              <a:t>Slide: Other funding</a:t>
            </a:r>
            <a:endParaRPr lang="en-GB" altLang="de-DE" smtClean="0"/>
          </a:p>
        </p:txBody>
      </p:sp>
      <p:sp>
        <p:nvSpPr>
          <p:cNvPr id="5222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fld id="{2AB2D6A4-F852-4520-A393-DE3125795B22}" type="slidenum">
              <a:rPr lang="de-DE" altLang="de-DE" sz="1200" smtClean="0"/>
              <a:pPr/>
              <a:t>3</a:t>
            </a:fld>
            <a:endParaRPr lang="de-DE" altLang="de-DE" sz="1200" smtClean="0"/>
          </a:p>
        </p:txBody>
      </p:sp>
    </p:spTree>
    <p:extLst>
      <p:ext uri="{BB962C8B-B14F-4D97-AF65-F5344CB8AC3E}">
        <p14:creationId xmlns:p14="http://schemas.microsoft.com/office/powerpoint/2010/main" val="5513402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A8C2C071-85DA-4FED-ACB8-EF1852BF38F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426CACB-55A0-43ED-B013-61BD40839892}" type="slidenum">
              <a:rPr lang="it-IT" altLang="it-IT"/>
              <a:pPr>
                <a:spcBef>
                  <a:spcPct val="0"/>
                </a:spcBef>
              </a:pPr>
              <a:t>14</a:t>
            </a:fld>
            <a:endParaRPr lang="it-IT" altLang="it-IT"/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C733C021-13CC-4A0A-91BA-CEA9294A3E0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59D421E5-799D-40B4-88E1-1B70133F0D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457200" eaLnBrk="1" hangingPunct="1"/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1106679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A8C2C071-85DA-4FED-ACB8-EF1852BF38F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426CACB-55A0-43ED-B013-61BD40839892}" type="slidenum">
              <a:rPr lang="it-IT" altLang="it-IT"/>
              <a:pPr>
                <a:spcBef>
                  <a:spcPct val="0"/>
                </a:spcBef>
              </a:pPr>
              <a:t>15</a:t>
            </a:fld>
            <a:endParaRPr lang="it-IT" altLang="it-IT"/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C733C021-13CC-4A0A-91BA-CEA9294A3E0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59D421E5-799D-40B4-88E1-1B70133F0D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457200" eaLnBrk="1" hangingPunct="1"/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3753350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A8C2C071-85DA-4FED-ACB8-EF1852BF38F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426CACB-55A0-43ED-B013-61BD40839892}" type="slidenum">
              <a:rPr lang="it-IT" altLang="it-IT"/>
              <a:pPr>
                <a:spcBef>
                  <a:spcPct val="0"/>
                </a:spcBef>
              </a:pPr>
              <a:t>16</a:t>
            </a:fld>
            <a:endParaRPr lang="it-IT" altLang="it-IT"/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C733C021-13CC-4A0A-91BA-CEA9294A3E0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59D421E5-799D-40B4-88E1-1B70133F0D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457200" eaLnBrk="1" hangingPunct="1"/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0782087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A8C2C071-85DA-4FED-ACB8-EF1852BF38F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426CACB-55A0-43ED-B013-61BD40839892}" type="slidenum">
              <a:rPr lang="it-IT" altLang="it-IT"/>
              <a:pPr>
                <a:spcBef>
                  <a:spcPct val="0"/>
                </a:spcBef>
              </a:pPr>
              <a:t>17</a:t>
            </a:fld>
            <a:endParaRPr lang="it-IT" altLang="it-IT"/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C733C021-13CC-4A0A-91BA-CEA9294A3E0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59D421E5-799D-40B4-88E1-1B70133F0D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457200" eaLnBrk="1" hangingPunct="1"/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0558228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A8C2C071-85DA-4FED-ACB8-EF1852BF38F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426CACB-55A0-43ED-B013-61BD40839892}" type="slidenum">
              <a:rPr lang="it-IT" altLang="it-IT"/>
              <a:pPr>
                <a:spcBef>
                  <a:spcPct val="0"/>
                </a:spcBef>
              </a:pPr>
              <a:t>18</a:t>
            </a:fld>
            <a:endParaRPr lang="it-IT" altLang="it-IT"/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C733C021-13CC-4A0A-91BA-CEA9294A3E0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59D421E5-799D-40B4-88E1-1B70133F0D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457200" eaLnBrk="1" hangingPunct="1"/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501212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>
            <a:extLst>
              <a:ext uri="{FF2B5EF4-FFF2-40B4-BE49-F238E27FC236}">
                <a16:creationId xmlns:a16="http://schemas.microsoft.com/office/drawing/2014/main" id="{E81F1204-AE14-49F0-9725-5C3E0DE9FC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2C77157-C923-4E94-9269-A6BFD18C99F8}" type="slidenum">
              <a:rPr lang="it-IT" altLang="it-IT"/>
              <a:pPr>
                <a:spcBef>
                  <a:spcPct val="0"/>
                </a:spcBef>
              </a:pPr>
              <a:t>19</a:t>
            </a:fld>
            <a:endParaRPr lang="it-IT" altLang="it-IT"/>
          </a:p>
        </p:txBody>
      </p:sp>
      <p:sp>
        <p:nvSpPr>
          <p:cNvPr id="8195" name="Slide Image Placeholder 1">
            <a:extLst>
              <a:ext uri="{FF2B5EF4-FFF2-40B4-BE49-F238E27FC236}">
                <a16:creationId xmlns:a16="http://schemas.microsoft.com/office/drawing/2014/main" id="{42EBE682-ECF4-4E07-BC8F-51E0E490771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8196" name="Notes Placeholder 2">
            <a:extLst>
              <a:ext uri="{FF2B5EF4-FFF2-40B4-BE49-F238E27FC236}">
                <a16:creationId xmlns:a16="http://schemas.microsoft.com/office/drawing/2014/main" id="{B545A9F6-E597-40C9-940A-E852F228B9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785" tIns="44892" rIns="89785" bIns="44892"/>
          <a:lstStyle/>
          <a:p>
            <a:pPr defTabSz="457200" eaLnBrk="1" hangingPunct="1"/>
            <a:endParaRPr lang="en-US" altLang="en-US"/>
          </a:p>
        </p:txBody>
      </p:sp>
      <p:sp>
        <p:nvSpPr>
          <p:cNvPr id="8197" name="Slide Number Placeholder 3">
            <a:extLst>
              <a:ext uri="{FF2B5EF4-FFF2-40B4-BE49-F238E27FC236}">
                <a16:creationId xmlns:a16="http://schemas.microsoft.com/office/drawing/2014/main" id="{34614CCB-A9BD-4CBD-AE9A-7E5F4DACC2E1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785" tIns="44892" rIns="89785" bIns="44892" anchor="b"/>
          <a:lstStyle>
            <a:lvl1pPr defTabSz="457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57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57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57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57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570A5D43-EB12-4BC4-9C5C-A46BFEED38AE}" type="slidenum">
              <a:rPr lang="en-GB" altLang="en-US" sz="1100">
                <a:solidFill>
                  <a:srgbClr val="000000"/>
                </a:solidFill>
                <a:ea typeface="MS PGothic" panose="020B0600070205080204" pitchFamily="34" charset="-128"/>
              </a:rPr>
              <a:pPr algn="r">
                <a:spcBef>
                  <a:spcPct val="0"/>
                </a:spcBef>
              </a:pPr>
              <a:t>19</a:t>
            </a:fld>
            <a:endParaRPr lang="en-GB" altLang="en-US" sz="110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699344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>
            <a:extLst>
              <a:ext uri="{FF2B5EF4-FFF2-40B4-BE49-F238E27FC236}">
                <a16:creationId xmlns:a16="http://schemas.microsoft.com/office/drawing/2014/main" id="{E81F1204-AE14-49F0-9725-5C3E0DE9FC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2C77157-C923-4E94-9269-A6BFD18C99F8}" type="slidenum">
              <a:rPr lang="it-IT" altLang="it-IT"/>
              <a:pPr>
                <a:spcBef>
                  <a:spcPct val="0"/>
                </a:spcBef>
              </a:pPr>
              <a:t>20</a:t>
            </a:fld>
            <a:endParaRPr lang="it-IT" altLang="it-IT"/>
          </a:p>
        </p:txBody>
      </p:sp>
      <p:sp>
        <p:nvSpPr>
          <p:cNvPr id="8195" name="Slide Image Placeholder 1">
            <a:extLst>
              <a:ext uri="{FF2B5EF4-FFF2-40B4-BE49-F238E27FC236}">
                <a16:creationId xmlns:a16="http://schemas.microsoft.com/office/drawing/2014/main" id="{42EBE682-ECF4-4E07-BC8F-51E0E490771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8196" name="Notes Placeholder 2">
            <a:extLst>
              <a:ext uri="{FF2B5EF4-FFF2-40B4-BE49-F238E27FC236}">
                <a16:creationId xmlns:a16="http://schemas.microsoft.com/office/drawing/2014/main" id="{B545A9F6-E597-40C9-940A-E852F228B9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785" tIns="44892" rIns="89785" bIns="44892"/>
          <a:lstStyle/>
          <a:p>
            <a:pPr defTabSz="457200" eaLnBrk="1" hangingPunct="1"/>
            <a:endParaRPr lang="en-US" altLang="en-US"/>
          </a:p>
        </p:txBody>
      </p:sp>
      <p:sp>
        <p:nvSpPr>
          <p:cNvPr id="8197" name="Slide Number Placeholder 3">
            <a:extLst>
              <a:ext uri="{FF2B5EF4-FFF2-40B4-BE49-F238E27FC236}">
                <a16:creationId xmlns:a16="http://schemas.microsoft.com/office/drawing/2014/main" id="{34614CCB-A9BD-4CBD-AE9A-7E5F4DACC2E1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785" tIns="44892" rIns="89785" bIns="44892" anchor="b"/>
          <a:lstStyle>
            <a:lvl1pPr defTabSz="457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57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57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57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57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570A5D43-EB12-4BC4-9C5C-A46BFEED38AE}" type="slidenum">
              <a:rPr lang="en-GB" altLang="en-US" sz="1100">
                <a:solidFill>
                  <a:srgbClr val="000000"/>
                </a:solidFill>
                <a:ea typeface="MS PGothic" panose="020B0600070205080204" pitchFamily="34" charset="-128"/>
              </a:rPr>
              <a:pPr algn="r">
                <a:spcBef>
                  <a:spcPct val="0"/>
                </a:spcBef>
              </a:pPr>
              <a:t>20</a:t>
            </a:fld>
            <a:endParaRPr lang="en-GB" altLang="en-US" sz="110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249622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A8C2C071-85DA-4FED-ACB8-EF1852BF38F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426CACB-55A0-43ED-B013-61BD40839892}" type="slidenum">
              <a:rPr lang="it-IT" altLang="it-IT"/>
              <a:pPr>
                <a:spcBef>
                  <a:spcPct val="0"/>
                </a:spcBef>
              </a:pPr>
              <a:t>21</a:t>
            </a:fld>
            <a:endParaRPr lang="it-IT" altLang="it-IT"/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C733C021-13CC-4A0A-91BA-CEA9294A3E0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59D421E5-799D-40B4-88E1-1B70133F0D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457200" eaLnBrk="1" hangingPunct="1"/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835920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A8C2C071-85DA-4FED-ACB8-EF1852BF38F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426CACB-55A0-43ED-B013-61BD40839892}" type="slidenum">
              <a:rPr lang="it-IT" altLang="it-IT"/>
              <a:pPr>
                <a:spcBef>
                  <a:spcPct val="0"/>
                </a:spcBef>
              </a:pPr>
              <a:t>22</a:t>
            </a:fld>
            <a:endParaRPr lang="it-IT" altLang="it-IT"/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C733C021-13CC-4A0A-91BA-CEA9294A3E0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59D421E5-799D-40B4-88E1-1B70133F0D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457200" eaLnBrk="1" hangingPunct="1"/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108524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A8C2C071-85DA-4FED-ACB8-EF1852BF38F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426CACB-55A0-43ED-B013-61BD40839892}" type="slidenum">
              <a:rPr lang="it-IT" altLang="it-IT"/>
              <a:pPr>
                <a:spcBef>
                  <a:spcPct val="0"/>
                </a:spcBef>
              </a:pPr>
              <a:t>23</a:t>
            </a:fld>
            <a:endParaRPr lang="it-IT" altLang="it-IT"/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C733C021-13CC-4A0A-91BA-CEA9294A3E0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59D421E5-799D-40B4-88E1-1B70133F0D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457200" eaLnBrk="1" hangingPunct="1"/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94413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2588" y="685800"/>
            <a:ext cx="6094412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4988"/>
            <a:ext cx="5486400" cy="41132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Char char="•"/>
            </a:pPr>
            <a:r>
              <a:rPr lang="fr-BE" smtClean="0"/>
              <a:t>Organisations localised in 67 countries all over the world have been involved in funded Marie Curie projects in FP6 and FP7</a:t>
            </a:r>
          </a:p>
          <a:p>
            <a:pPr>
              <a:buFontTx/>
              <a:buChar char="•"/>
            </a:pPr>
            <a:r>
              <a:rPr lang="fr-BE" smtClean="0"/>
              <a:t>Most of the organisations are concentrated in Europe</a:t>
            </a:r>
          </a:p>
          <a:p>
            <a:pPr>
              <a:buFontTx/>
              <a:buChar char="•"/>
            </a:pPr>
            <a:r>
              <a:rPr lang="fr-BE" smtClean="0"/>
              <a:t>In particular as the graph shows, among the 12 main destinations 9 are EU Member States. </a:t>
            </a:r>
          </a:p>
          <a:p>
            <a:pPr>
              <a:buFontTx/>
              <a:buChar char="•"/>
            </a:pPr>
            <a:r>
              <a:rPr lang="fr-BE" smtClean="0"/>
              <a:t>2 Associated countries are also attractive destinations (Switzerland and Israel) </a:t>
            </a:r>
          </a:p>
          <a:p>
            <a:pPr>
              <a:buFontTx/>
              <a:buChar char="•"/>
            </a:pPr>
            <a:r>
              <a:rPr lang="fr-BE" smtClean="0"/>
              <a:t>The first third  country destination are the United States</a:t>
            </a:r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9187650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6713182B-5C22-4CD3-8B8F-736582AE8DA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D66FB4C-A06B-4F99-9A71-E096AA1B8D09}" type="slidenum">
              <a:rPr lang="it-IT" altLang="it-IT"/>
              <a:pPr>
                <a:spcBef>
                  <a:spcPct val="0"/>
                </a:spcBef>
              </a:pPr>
              <a:t>24</a:t>
            </a:fld>
            <a:endParaRPr lang="it-IT" altLang="it-IT"/>
          </a:p>
        </p:txBody>
      </p:sp>
      <p:sp>
        <p:nvSpPr>
          <p:cNvPr id="14339" name="Slide Image Placeholder 1">
            <a:extLst>
              <a:ext uri="{FF2B5EF4-FFF2-40B4-BE49-F238E27FC236}">
                <a16:creationId xmlns:a16="http://schemas.microsoft.com/office/drawing/2014/main" id="{2409E2D5-7523-483F-A9A9-5D22D86ECC5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14340" name="Notes Placeholder 2">
            <a:extLst>
              <a:ext uri="{FF2B5EF4-FFF2-40B4-BE49-F238E27FC236}">
                <a16:creationId xmlns:a16="http://schemas.microsoft.com/office/drawing/2014/main" id="{8818696A-BF13-46B0-99A1-7DB22B4B91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785" tIns="44892" rIns="89785" bIns="44892"/>
          <a:lstStyle/>
          <a:p>
            <a:pPr defTabSz="457200" eaLnBrk="1" hangingPunct="1"/>
            <a:endParaRPr lang="en-US" altLang="en-US"/>
          </a:p>
        </p:txBody>
      </p:sp>
      <p:sp>
        <p:nvSpPr>
          <p:cNvPr id="14341" name="Slide Number Placeholder 3">
            <a:extLst>
              <a:ext uri="{FF2B5EF4-FFF2-40B4-BE49-F238E27FC236}">
                <a16:creationId xmlns:a16="http://schemas.microsoft.com/office/drawing/2014/main" id="{DC463F1B-D560-4AF9-8C92-777E1903750A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785" tIns="44892" rIns="89785" bIns="44892" anchor="b"/>
          <a:lstStyle>
            <a:lvl1pPr defTabSz="457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57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57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57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57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4DB3FCE5-E096-4E47-A1AF-917B9033BAEB}" type="slidenum">
              <a:rPr lang="en-GB" altLang="en-US" sz="1100">
                <a:solidFill>
                  <a:srgbClr val="000000"/>
                </a:solidFill>
                <a:ea typeface="MS PGothic" panose="020B0600070205080204" pitchFamily="34" charset="-128"/>
              </a:rPr>
              <a:pPr algn="r">
                <a:spcBef>
                  <a:spcPct val="0"/>
                </a:spcBef>
              </a:pPr>
              <a:t>24</a:t>
            </a:fld>
            <a:endParaRPr lang="en-GB" altLang="en-US" sz="110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829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6713182B-5C22-4CD3-8B8F-736582AE8DA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D66FB4C-A06B-4F99-9A71-E096AA1B8D09}" type="slidenum">
              <a:rPr lang="it-IT" altLang="it-IT"/>
              <a:pPr>
                <a:spcBef>
                  <a:spcPct val="0"/>
                </a:spcBef>
              </a:pPr>
              <a:t>25</a:t>
            </a:fld>
            <a:endParaRPr lang="it-IT" altLang="it-IT"/>
          </a:p>
        </p:txBody>
      </p:sp>
      <p:sp>
        <p:nvSpPr>
          <p:cNvPr id="14339" name="Slide Image Placeholder 1">
            <a:extLst>
              <a:ext uri="{FF2B5EF4-FFF2-40B4-BE49-F238E27FC236}">
                <a16:creationId xmlns:a16="http://schemas.microsoft.com/office/drawing/2014/main" id="{2409E2D5-7523-483F-A9A9-5D22D86ECC5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14340" name="Notes Placeholder 2">
            <a:extLst>
              <a:ext uri="{FF2B5EF4-FFF2-40B4-BE49-F238E27FC236}">
                <a16:creationId xmlns:a16="http://schemas.microsoft.com/office/drawing/2014/main" id="{8818696A-BF13-46B0-99A1-7DB22B4B91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785" tIns="44892" rIns="89785" bIns="44892"/>
          <a:lstStyle/>
          <a:p>
            <a:pPr defTabSz="457200" eaLnBrk="1" hangingPunct="1"/>
            <a:endParaRPr lang="en-US" altLang="en-US"/>
          </a:p>
        </p:txBody>
      </p:sp>
      <p:sp>
        <p:nvSpPr>
          <p:cNvPr id="14341" name="Slide Number Placeholder 3">
            <a:extLst>
              <a:ext uri="{FF2B5EF4-FFF2-40B4-BE49-F238E27FC236}">
                <a16:creationId xmlns:a16="http://schemas.microsoft.com/office/drawing/2014/main" id="{DC463F1B-D560-4AF9-8C92-777E1903750A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785" tIns="44892" rIns="89785" bIns="44892" anchor="b"/>
          <a:lstStyle>
            <a:lvl1pPr defTabSz="457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57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57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57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57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4DB3FCE5-E096-4E47-A1AF-917B9033BAEB}" type="slidenum">
              <a:rPr lang="en-GB" altLang="en-US" sz="1100">
                <a:solidFill>
                  <a:srgbClr val="000000"/>
                </a:solidFill>
                <a:ea typeface="MS PGothic" panose="020B0600070205080204" pitchFamily="34" charset="-128"/>
              </a:rPr>
              <a:pPr algn="r">
                <a:spcBef>
                  <a:spcPct val="0"/>
                </a:spcBef>
              </a:pPr>
              <a:t>25</a:t>
            </a:fld>
            <a:endParaRPr lang="en-GB" altLang="en-US" sz="110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3147895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10D9B927-7F83-4BB2-93D9-825711D53B3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2B48DDB-0679-49F1-8D79-42F09D19753A}" type="slidenum">
              <a:rPr lang="it-IT" altLang="it-IT"/>
              <a:pPr>
                <a:spcBef>
                  <a:spcPct val="0"/>
                </a:spcBef>
              </a:pPr>
              <a:t>27</a:t>
            </a:fld>
            <a:endParaRPr lang="it-IT" altLang="it-IT"/>
          </a:p>
        </p:txBody>
      </p:sp>
      <p:sp>
        <p:nvSpPr>
          <p:cNvPr id="16387" name="Slide Image Placeholder 1">
            <a:extLst>
              <a:ext uri="{FF2B5EF4-FFF2-40B4-BE49-F238E27FC236}">
                <a16:creationId xmlns:a16="http://schemas.microsoft.com/office/drawing/2014/main" id="{549ECEB1-B354-413B-A08E-59D046B147C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16388" name="Notes Placeholder 2">
            <a:extLst>
              <a:ext uri="{FF2B5EF4-FFF2-40B4-BE49-F238E27FC236}">
                <a16:creationId xmlns:a16="http://schemas.microsoft.com/office/drawing/2014/main" id="{CE23269F-41B0-4445-AEA5-2D871C1616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785" tIns="44892" rIns="89785" bIns="44892"/>
          <a:lstStyle/>
          <a:p>
            <a:pPr defTabSz="457200" eaLnBrk="1" hangingPunct="1"/>
            <a:endParaRPr lang="en-US" altLang="en-US"/>
          </a:p>
        </p:txBody>
      </p:sp>
      <p:sp>
        <p:nvSpPr>
          <p:cNvPr id="16389" name="Slide Number Placeholder 3">
            <a:extLst>
              <a:ext uri="{FF2B5EF4-FFF2-40B4-BE49-F238E27FC236}">
                <a16:creationId xmlns:a16="http://schemas.microsoft.com/office/drawing/2014/main" id="{D3783222-398B-46BD-8EBD-C25AF4DFB5B6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785" tIns="44892" rIns="89785" bIns="44892" anchor="b"/>
          <a:lstStyle>
            <a:lvl1pPr defTabSz="457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57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57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57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57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6D7985E1-70F6-4C7B-B4B5-9D7C276F4BDA}" type="slidenum">
              <a:rPr lang="en-GB" altLang="en-US" sz="1100">
                <a:solidFill>
                  <a:srgbClr val="000000"/>
                </a:solidFill>
                <a:ea typeface="MS PGothic" panose="020B0600070205080204" pitchFamily="34" charset="-128"/>
              </a:rPr>
              <a:pPr algn="r">
                <a:spcBef>
                  <a:spcPct val="0"/>
                </a:spcBef>
              </a:pPr>
              <a:t>27</a:t>
            </a:fld>
            <a:endParaRPr lang="en-GB" altLang="en-US" sz="110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942542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10D9B927-7F83-4BB2-93D9-825711D53B3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2B48DDB-0679-49F1-8D79-42F09D19753A}" type="slidenum">
              <a:rPr lang="it-IT" altLang="it-IT"/>
              <a:pPr>
                <a:spcBef>
                  <a:spcPct val="0"/>
                </a:spcBef>
              </a:pPr>
              <a:t>28</a:t>
            </a:fld>
            <a:endParaRPr lang="it-IT" altLang="it-IT"/>
          </a:p>
        </p:txBody>
      </p:sp>
      <p:sp>
        <p:nvSpPr>
          <p:cNvPr id="16387" name="Slide Image Placeholder 1">
            <a:extLst>
              <a:ext uri="{FF2B5EF4-FFF2-40B4-BE49-F238E27FC236}">
                <a16:creationId xmlns:a16="http://schemas.microsoft.com/office/drawing/2014/main" id="{549ECEB1-B354-413B-A08E-59D046B147C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16388" name="Notes Placeholder 2">
            <a:extLst>
              <a:ext uri="{FF2B5EF4-FFF2-40B4-BE49-F238E27FC236}">
                <a16:creationId xmlns:a16="http://schemas.microsoft.com/office/drawing/2014/main" id="{CE23269F-41B0-4445-AEA5-2D871C1616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785" tIns="44892" rIns="89785" bIns="44892"/>
          <a:lstStyle/>
          <a:p>
            <a:pPr defTabSz="457200" eaLnBrk="1" hangingPunct="1"/>
            <a:endParaRPr lang="en-US" altLang="en-US"/>
          </a:p>
        </p:txBody>
      </p:sp>
      <p:sp>
        <p:nvSpPr>
          <p:cNvPr id="16389" name="Slide Number Placeholder 3">
            <a:extLst>
              <a:ext uri="{FF2B5EF4-FFF2-40B4-BE49-F238E27FC236}">
                <a16:creationId xmlns:a16="http://schemas.microsoft.com/office/drawing/2014/main" id="{D3783222-398B-46BD-8EBD-C25AF4DFB5B6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785" tIns="44892" rIns="89785" bIns="44892" anchor="b"/>
          <a:lstStyle>
            <a:lvl1pPr defTabSz="457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57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57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57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57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6D7985E1-70F6-4C7B-B4B5-9D7C276F4BDA}" type="slidenum">
              <a:rPr lang="en-GB" altLang="en-US" sz="1100">
                <a:solidFill>
                  <a:srgbClr val="000000"/>
                </a:solidFill>
                <a:ea typeface="MS PGothic" panose="020B0600070205080204" pitchFamily="34" charset="-128"/>
              </a:rPr>
              <a:pPr algn="r">
                <a:spcBef>
                  <a:spcPct val="0"/>
                </a:spcBef>
              </a:pPr>
              <a:t>28</a:t>
            </a:fld>
            <a:endParaRPr lang="en-GB" altLang="en-US" sz="110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1848887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10D9B927-7F83-4BB2-93D9-825711D53B3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2B48DDB-0679-49F1-8D79-42F09D19753A}" type="slidenum">
              <a:rPr lang="it-IT" altLang="it-IT"/>
              <a:pPr>
                <a:spcBef>
                  <a:spcPct val="0"/>
                </a:spcBef>
              </a:pPr>
              <a:t>29</a:t>
            </a:fld>
            <a:endParaRPr lang="it-IT" altLang="it-IT"/>
          </a:p>
        </p:txBody>
      </p:sp>
      <p:sp>
        <p:nvSpPr>
          <p:cNvPr id="16387" name="Slide Image Placeholder 1">
            <a:extLst>
              <a:ext uri="{FF2B5EF4-FFF2-40B4-BE49-F238E27FC236}">
                <a16:creationId xmlns:a16="http://schemas.microsoft.com/office/drawing/2014/main" id="{549ECEB1-B354-413B-A08E-59D046B147C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16388" name="Notes Placeholder 2">
            <a:extLst>
              <a:ext uri="{FF2B5EF4-FFF2-40B4-BE49-F238E27FC236}">
                <a16:creationId xmlns:a16="http://schemas.microsoft.com/office/drawing/2014/main" id="{CE23269F-41B0-4445-AEA5-2D871C1616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785" tIns="44892" rIns="89785" bIns="44892"/>
          <a:lstStyle/>
          <a:p>
            <a:pPr defTabSz="457200" eaLnBrk="1" hangingPunct="1"/>
            <a:endParaRPr lang="en-US" altLang="en-US"/>
          </a:p>
        </p:txBody>
      </p:sp>
      <p:sp>
        <p:nvSpPr>
          <p:cNvPr id="16389" name="Slide Number Placeholder 3">
            <a:extLst>
              <a:ext uri="{FF2B5EF4-FFF2-40B4-BE49-F238E27FC236}">
                <a16:creationId xmlns:a16="http://schemas.microsoft.com/office/drawing/2014/main" id="{D3783222-398B-46BD-8EBD-C25AF4DFB5B6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785" tIns="44892" rIns="89785" bIns="44892" anchor="b"/>
          <a:lstStyle>
            <a:lvl1pPr defTabSz="457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57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57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57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57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6D7985E1-70F6-4C7B-B4B5-9D7C276F4BDA}" type="slidenum">
              <a:rPr lang="en-GB" altLang="en-US" sz="1100">
                <a:solidFill>
                  <a:srgbClr val="000000"/>
                </a:solidFill>
                <a:ea typeface="MS PGothic" panose="020B0600070205080204" pitchFamily="34" charset="-128"/>
              </a:rPr>
              <a:pPr algn="r">
                <a:spcBef>
                  <a:spcPct val="0"/>
                </a:spcBef>
              </a:pPr>
              <a:t>29</a:t>
            </a:fld>
            <a:endParaRPr lang="en-GB" altLang="en-US" sz="110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032092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2588" y="685800"/>
            <a:ext cx="6094412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4988"/>
            <a:ext cx="5486400" cy="41132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Char char="•"/>
            </a:pPr>
            <a:r>
              <a:rPr lang="fr-BE" smtClean="0"/>
              <a:t>Marie Curie actions have a strong international dimension and they are open to researchers of any nationality</a:t>
            </a:r>
          </a:p>
          <a:p>
            <a:pPr>
              <a:buFontTx/>
              <a:buChar char="•"/>
            </a:pPr>
            <a:r>
              <a:rPr lang="fr-BE" smtClean="0"/>
              <a:t>Based on the collected data of the FP6 and FP7 fellows, from 127 different nationalities have participated in the Marie Curie actions</a:t>
            </a:r>
          </a:p>
          <a:p>
            <a:pPr>
              <a:buFontTx/>
              <a:buChar char="•"/>
            </a:pPr>
            <a:r>
              <a:rPr lang="fr-BE" smtClean="0"/>
              <a:t>Out of the total number of funded FP6 and FP7 fellows, more than 40% have a European nationality. </a:t>
            </a:r>
          </a:p>
          <a:p>
            <a:pPr>
              <a:buFontTx/>
              <a:buChar char="•"/>
            </a:pPr>
            <a:r>
              <a:rPr lang="fr-BE" smtClean="0"/>
              <a:t>Researchers of Asian nationality are also actively participating in the Marie Curie actions, followed by North American, Oceania and Latin America</a:t>
            </a:r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4066835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A8C2C071-85DA-4FED-ACB8-EF1852BF38F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426CACB-55A0-43ED-B013-61BD40839892}" type="slidenum">
              <a:rPr lang="it-IT" altLang="it-IT"/>
              <a:pPr>
                <a:spcBef>
                  <a:spcPct val="0"/>
                </a:spcBef>
              </a:pPr>
              <a:t>8</a:t>
            </a:fld>
            <a:endParaRPr lang="it-IT" altLang="it-IT"/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C733C021-13CC-4A0A-91BA-CEA9294A3E0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59D421E5-799D-40B4-88E1-1B70133F0D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457200" eaLnBrk="1" hangingPunct="1"/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0901985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A8C2C071-85DA-4FED-ACB8-EF1852BF38F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426CACB-55A0-43ED-B013-61BD40839892}" type="slidenum">
              <a:rPr lang="it-IT" altLang="it-IT"/>
              <a:pPr>
                <a:spcBef>
                  <a:spcPct val="0"/>
                </a:spcBef>
              </a:pPr>
              <a:t>9</a:t>
            </a:fld>
            <a:endParaRPr lang="it-IT" altLang="it-IT"/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C733C021-13CC-4A0A-91BA-CEA9294A3E0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59D421E5-799D-40B4-88E1-1B70133F0D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457200" eaLnBrk="1" hangingPunct="1"/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8626875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A8C2C071-85DA-4FED-ACB8-EF1852BF38F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426CACB-55A0-43ED-B013-61BD40839892}" type="slidenum">
              <a:rPr lang="it-IT" altLang="it-IT"/>
              <a:pPr>
                <a:spcBef>
                  <a:spcPct val="0"/>
                </a:spcBef>
              </a:pPr>
              <a:t>10</a:t>
            </a:fld>
            <a:endParaRPr lang="it-IT" altLang="it-IT"/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C733C021-13CC-4A0A-91BA-CEA9294A3E0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59D421E5-799D-40B4-88E1-1B70133F0D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457200" eaLnBrk="1" hangingPunct="1"/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8819644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A8C2C071-85DA-4FED-ACB8-EF1852BF38F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426CACB-55A0-43ED-B013-61BD40839892}" type="slidenum">
              <a:rPr lang="it-IT" altLang="it-IT"/>
              <a:pPr>
                <a:spcBef>
                  <a:spcPct val="0"/>
                </a:spcBef>
              </a:pPr>
              <a:t>11</a:t>
            </a:fld>
            <a:endParaRPr lang="it-IT" altLang="it-IT"/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C733C021-13CC-4A0A-91BA-CEA9294A3E0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59D421E5-799D-40B4-88E1-1B70133F0D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457200" eaLnBrk="1" hangingPunct="1"/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27607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A8C2C071-85DA-4FED-ACB8-EF1852BF38F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426CACB-55A0-43ED-B013-61BD40839892}" type="slidenum">
              <a:rPr lang="it-IT" altLang="it-IT"/>
              <a:pPr>
                <a:spcBef>
                  <a:spcPct val="0"/>
                </a:spcBef>
              </a:pPr>
              <a:t>12</a:t>
            </a:fld>
            <a:endParaRPr lang="it-IT" altLang="it-IT"/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C733C021-13CC-4A0A-91BA-CEA9294A3E0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59D421E5-799D-40B4-88E1-1B70133F0D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457200" eaLnBrk="1" hangingPunct="1"/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5010870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A8C2C071-85DA-4FED-ACB8-EF1852BF38F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426CACB-55A0-43ED-B013-61BD40839892}" type="slidenum">
              <a:rPr lang="it-IT" altLang="it-IT"/>
              <a:pPr>
                <a:spcBef>
                  <a:spcPct val="0"/>
                </a:spcBef>
              </a:pPr>
              <a:t>13</a:t>
            </a:fld>
            <a:endParaRPr lang="it-IT" altLang="it-IT"/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C733C021-13CC-4A0A-91BA-CEA9294A3E0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59D421E5-799D-40B4-88E1-1B70133F0D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457200" eaLnBrk="1" hangingPunct="1"/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5057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E9B2E-F898-42E4-80A2-035FED3360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094" y="182562"/>
            <a:ext cx="7336353" cy="48236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CA32B1-BFF1-4ED1-8595-DAC14C653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36325-3F17-487A-9018-654CA77CB6BD}" type="datetime1">
              <a:rPr lang="en-GB" smtClean="0"/>
              <a:t>27/01/2020</a:t>
            </a:fld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44ED72-9742-4EC8-A3A0-EB165C77890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519045-BFF6-4EC1-B924-DDF9E574DB3D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27CD81-A7E6-49C6-9191-0296A443F45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EB1B433-594C-4C97-A932-D7FCFB88647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889125" y="1697038"/>
            <a:ext cx="9300243" cy="33448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54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4097-C614-4AC9-9CC4-914DB61D858A}" type="datetime1">
              <a:rPr lang="en-GB" smtClean="0"/>
              <a:t>27/01/2020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AE2AD-B814-42DE-89D2-0BE8A8EBB56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984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984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4097-C614-4AC9-9CC4-914DB61D858A}" type="datetime1">
              <a:rPr lang="en-GB" smtClean="0"/>
              <a:t>27/01/2020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AE2AD-B814-42DE-89D2-0BE8A8EBB563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741949" y="4045691"/>
            <a:ext cx="4709160" cy="1059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4097-C614-4AC9-9CC4-914DB61D858A}" type="datetime1">
              <a:rPr lang="en-GB" smtClean="0"/>
              <a:t>27/01/2020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AE2AD-B814-42DE-89D2-0BE8A8EBB56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4097-C614-4AC9-9CC4-914DB61D858A}" type="datetime1">
              <a:rPr lang="en-GB" smtClean="0"/>
              <a:t>27/01/2020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AE2AD-B814-42DE-89D2-0BE8A8EBB56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080"/>
            <a:ext cx="2852928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792080"/>
            <a:ext cx="7620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130553"/>
            <a:ext cx="2852928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4097-C614-4AC9-9CC4-914DB61D858A}" type="datetime1">
              <a:rPr lang="en-GB" smtClean="0"/>
              <a:t>27/01/2020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AE2AD-B814-42DE-89D2-0BE8A8EBB563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912152" y="3579942"/>
            <a:ext cx="5577840" cy="211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480"/>
            <a:ext cx="2856907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1480" y="838201"/>
            <a:ext cx="787252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133600"/>
            <a:ext cx="2852928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4097-C614-4AC9-9CC4-914DB61D858A}" type="datetime1">
              <a:rPr lang="en-GB" smtClean="0"/>
              <a:t>27/01/2020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AE2AD-B814-42DE-89D2-0BE8A8EBB56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4097-C614-4AC9-9CC4-914DB61D858A}" type="datetime1">
              <a:rPr lang="en-GB" smtClean="0"/>
              <a:t>27/01/2020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AE2AD-B814-42DE-89D2-0BE8A8EBB56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09600"/>
            <a:ext cx="27432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80264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4097-C614-4AC9-9CC4-914DB61D858A}" type="datetime1">
              <a:rPr lang="en-GB" smtClean="0"/>
              <a:t>27/01/2020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AE2AD-B814-42DE-89D2-0BE8A8EBB56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B6BFD3-F28B-460F-ABA6-539150979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FFA28-7E80-4100-AF23-2F221ED052D3}" type="datetime1">
              <a:rPr lang="en-GB" smtClean="0"/>
              <a:t>27/01/2020</a:t>
            </a:fld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6E399D-889E-4CA1-BCFE-EF87DCC55C6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AAE2AD-B814-42DE-89D2-0BE8A8EBB563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6" name="Picture 5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FA49A8D1-8865-45C3-AD95-150458E73D0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489" y="1766570"/>
            <a:ext cx="4919027" cy="1852717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71FA65FA-4A1C-440E-B9BA-89035BA0332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94407" y="3980991"/>
            <a:ext cx="6845060" cy="732257"/>
          </a:xfrm>
          <a:prstGeom prst="rect">
            <a:avLst/>
          </a:prstGeom>
        </p:spPr>
        <p:txBody>
          <a:bodyPr anchor="b"/>
          <a:lstStyle>
            <a:lvl1pPr algn="ctr">
              <a:defRPr sz="4000">
                <a:latin typeface="Eras Medium ITC" panose="020B0602030504020804" pitchFamily="34" charset="0"/>
              </a:defRPr>
            </a:lvl1pPr>
          </a:lstStyle>
          <a:p>
            <a:r>
              <a:rPr lang="en-GB" dirty="0"/>
              <a:t>Click to add presentation title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46FDE52-9D4A-40A3-946B-36D5C1629E5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407441" y="5342022"/>
            <a:ext cx="4632024" cy="489024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latin typeface="Eras Medium ITC" panose="020B06020305040208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add presenters name</a:t>
            </a:r>
            <a:endParaRPr lang="en-GB" dirty="0"/>
          </a:p>
          <a:p>
            <a:endParaRPr lang="en-GB" dirty="0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0892930E-1B7C-4728-9B73-42F60142F87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79895" y="4713159"/>
            <a:ext cx="4459572" cy="58414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>
                <a:latin typeface="Eras Medium ITC" panose="020B0602030504020804" pitchFamily="34" charset="0"/>
              </a:defRPr>
            </a:lvl1pPr>
          </a:lstStyle>
          <a:p>
            <a:pPr lvl="0"/>
            <a:r>
              <a:rPr lang="en-GB" dirty="0"/>
              <a:t>Venue and time</a:t>
            </a:r>
          </a:p>
        </p:txBody>
      </p:sp>
      <p:sp>
        <p:nvSpPr>
          <p:cNvPr id="24" name="Footer Placeholder 4">
            <a:extLst>
              <a:ext uri="{FF2B5EF4-FFF2-40B4-BE49-F238E27FC236}">
                <a16:creationId xmlns:a16="http://schemas.microsoft.com/office/drawing/2014/main" id="{4C22A265-FD9D-4C43-9022-314C43DCA4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0" y="6497060"/>
            <a:ext cx="4114800" cy="231729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12253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0A5997-F4C9-42CA-86F4-4639365A7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0BF4-2CB0-4ACB-AC24-9CF1312658CC}" type="datetime1">
              <a:rPr lang="en-GB" smtClean="0"/>
              <a:t>27/01/2020</a:t>
            </a:fld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737D5E-DBA7-4253-ADF8-ACED07C64DB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AAE2AD-B814-42DE-89D2-0BE8A8EBB56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9C313F-F888-4973-8CC0-671F320E376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04537" y="6538919"/>
            <a:ext cx="4114800" cy="231729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4085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1FE22-F53A-4552-986F-8549604F2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727622-BC69-432B-9D32-4D73A5CDD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41E32-2055-4744-A1BD-0E110CF2B210}" type="datetime1">
              <a:rPr lang="en-GB" smtClean="0"/>
              <a:t>27/01/2020</a:t>
            </a:fld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E19842-773D-4762-89B5-46EF5018B1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519045-BFF6-4EC1-B924-DDF9E574DB3D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59E9A5-762B-46CA-BBEC-F917F0C582B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87045D4-E246-4448-9775-BCB5727874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41157" y="2069766"/>
            <a:ext cx="5057275" cy="3200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36B85AC-B9B6-43E1-A6F0-3B94B318D10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071184" y="2105483"/>
            <a:ext cx="5282616" cy="3200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43565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E9B2E-F898-42E4-80A2-035FED3360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094" y="182562"/>
            <a:ext cx="7336353" cy="48236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CA32B1-BFF1-4ED1-8595-DAC14C653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36325-3F17-487A-9018-654CA77CB6BD}" type="datetime1">
              <a:rPr lang="en-GB" smtClean="0"/>
              <a:t>27/01/2020</a:t>
            </a:fld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44ED72-9742-4EC8-A3A0-EB165C77890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519045-BFF6-4EC1-B924-DDF9E574DB3D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27CD81-A7E6-49C6-9191-0296A443F45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EB1B433-594C-4C97-A932-D7FCFB88647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889125" y="1697038"/>
            <a:ext cx="9300243" cy="33448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547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747B506-589C-44CD-81A4-8EFA5211B990}"/>
              </a:ext>
            </a:extLst>
          </p:cNvPr>
          <p:cNvSpPr/>
          <p:nvPr userDrawn="1"/>
        </p:nvSpPr>
        <p:spPr>
          <a:xfrm>
            <a:off x="0" y="6010515"/>
            <a:ext cx="12192000" cy="847493"/>
          </a:xfrm>
          <a:prstGeom prst="rect">
            <a:avLst/>
          </a:prstGeom>
          <a:solidFill>
            <a:srgbClr val="165C7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43C4F1-B55C-4711-8327-BBEA6EA2DC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B47D27EA-7AB1-4897-B5EB-6D3FBB54406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2" y="2899106"/>
            <a:ext cx="3535340" cy="1331561"/>
          </a:xfrm>
          <a:prstGeom prst="rect">
            <a:avLst/>
          </a:prstGeom>
        </p:spPr>
      </p:pic>
      <p:sp>
        <p:nvSpPr>
          <p:cNvPr id="5" name="Title 9">
            <a:extLst>
              <a:ext uri="{FF2B5EF4-FFF2-40B4-BE49-F238E27FC236}">
                <a16:creationId xmlns:a16="http://schemas.microsoft.com/office/drawing/2014/main" id="{2F45112D-5E47-4241-9D38-26D6F707143E}"/>
              </a:ext>
            </a:extLst>
          </p:cNvPr>
          <p:cNvSpPr txBox="1">
            <a:spLocks/>
          </p:cNvSpPr>
          <p:nvPr userDrawn="1"/>
        </p:nvSpPr>
        <p:spPr>
          <a:xfrm>
            <a:off x="2908831" y="1703373"/>
            <a:ext cx="6699069" cy="747456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ln>
                  <a:noFill/>
                </a:ln>
                <a:solidFill>
                  <a:schemeClr val="tx1"/>
                </a:solidFill>
                <a:latin typeface="Eras Medium ITC" panose="020B0602030504020804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Thanks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1275622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313959-5C55-4F1D-B224-90AFFA9AF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8DE92-4512-42BA-8A4D-C555B96EFC29}" type="datetime1">
              <a:rPr lang="en-GB" smtClean="0"/>
              <a:t>27/01/2020</a:t>
            </a:fld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B4BDDE-A47D-49B1-9C0B-93326B990DE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519045-BFF6-4EC1-B924-DDF9E574DB3D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C34ED0-65EB-4945-AAA4-D497C3F63E2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5C42239-06A3-4F93-80FA-41CBAD433D4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660525" y="1804988"/>
            <a:ext cx="4764088" cy="2971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1FDEA84-43AE-40A3-8BD7-030C9CB660D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026275" y="1804988"/>
            <a:ext cx="4764088" cy="2971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2820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D8EF8510-A4F9-47B1-B42E-C55410C9ECE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05643-A947-4490-8988-BEC3F0EE2BDB}" type="datetime1">
              <a:rPr lang="en-GB" altLang="it-IT" smtClean="0"/>
              <a:t>27/01/2020</a:t>
            </a:fld>
            <a:endParaRPr lang="it-IT" altLang="it-IT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715A0B5C-F4E4-49AE-985A-BCDF2E565CA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F82618B8-54C3-4936-BD1B-FEC7243DBCC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53460F-4842-4D3E-9A90-DC68674D7543}" type="slidenum">
              <a:rPr lang="it-IT" altLang="it-IT"/>
              <a:pPr>
                <a:defRPr/>
              </a:pPr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922284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747B506-589C-44CD-81A4-8EFA5211B990}"/>
              </a:ext>
            </a:extLst>
          </p:cNvPr>
          <p:cNvSpPr/>
          <p:nvPr userDrawn="1"/>
        </p:nvSpPr>
        <p:spPr>
          <a:xfrm>
            <a:off x="0" y="6010515"/>
            <a:ext cx="12192000" cy="847493"/>
          </a:xfrm>
          <a:prstGeom prst="rect">
            <a:avLst/>
          </a:prstGeom>
          <a:solidFill>
            <a:srgbClr val="165C7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43C4F1-B55C-4711-8327-BBEA6EA2DC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B47D27EA-7AB1-4897-B5EB-6D3FBB54406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459" y="2763223"/>
            <a:ext cx="3535340" cy="1331561"/>
          </a:xfrm>
          <a:prstGeom prst="rect">
            <a:avLst/>
          </a:prstGeom>
        </p:spPr>
      </p:pic>
      <p:sp>
        <p:nvSpPr>
          <p:cNvPr id="5" name="Title 9">
            <a:extLst>
              <a:ext uri="{FF2B5EF4-FFF2-40B4-BE49-F238E27FC236}">
                <a16:creationId xmlns:a16="http://schemas.microsoft.com/office/drawing/2014/main" id="{2F45112D-5E47-4241-9D38-26D6F707143E}"/>
              </a:ext>
            </a:extLst>
          </p:cNvPr>
          <p:cNvSpPr txBox="1">
            <a:spLocks/>
          </p:cNvSpPr>
          <p:nvPr userDrawn="1"/>
        </p:nvSpPr>
        <p:spPr>
          <a:xfrm>
            <a:off x="2908831" y="1703373"/>
            <a:ext cx="6699069" cy="747456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ln>
                  <a:noFill/>
                </a:ln>
                <a:solidFill>
                  <a:schemeClr val="tx1"/>
                </a:solidFill>
                <a:latin typeface="Eras Medium ITC" panose="020B0602030504020804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Thanks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069079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747B506-589C-44CD-81A4-8EFA5211B990}"/>
              </a:ext>
            </a:extLst>
          </p:cNvPr>
          <p:cNvSpPr/>
          <p:nvPr userDrawn="1"/>
        </p:nvSpPr>
        <p:spPr>
          <a:xfrm>
            <a:off x="0" y="6010515"/>
            <a:ext cx="12192000" cy="847493"/>
          </a:xfrm>
          <a:prstGeom prst="rect">
            <a:avLst/>
          </a:prstGeom>
          <a:solidFill>
            <a:srgbClr val="165C7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43C4F1-B55C-4711-8327-BBEA6EA2DC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B47D27EA-7AB1-4897-B5EB-6D3FBB54406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2" y="2899106"/>
            <a:ext cx="3535340" cy="1331561"/>
          </a:xfrm>
          <a:prstGeom prst="rect">
            <a:avLst/>
          </a:prstGeom>
        </p:spPr>
      </p:pic>
      <p:sp>
        <p:nvSpPr>
          <p:cNvPr id="5" name="Title 9">
            <a:extLst>
              <a:ext uri="{FF2B5EF4-FFF2-40B4-BE49-F238E27FC236}">
                <a16:creationId xmlns:a16="http://schemas.microsoft.com/office/drawing/2014/main" id="{2F45112D-5E47-4241-9D38-26D6F707143E}"/>
              </a:ext>
            </a:extLst>
          </p:cNvPr>
          <p:cNvSpPr txBox="1">
            <a:spLocks/>
          </p:cNvSpPr>
          <p:nvPr userDrawn="1"/>
        </p:nvSpPr>
        <p:spPr>
          <a:xfrm>
            <a:off x="2908831" y="1703373"/>
            <a:ext cx="6699069" cy="747456"/>
          </a:xfrm>
          <a:prstGeom prst="rect">
            <a:avLst/>
          </a:prstGeom>
          <a:ln>
            <a:noFill/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ln>
                  <a:noFill/>
                </a:ln>
                <a:solidFill>
                  <a:schemeClr val="tx1"/>
                </a:solidFill>
                <a:latin typeface="Eras Medium ITC" panose="020B0602030504020804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Thanks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04137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71601"/>
            <a:ext cx="104648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505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4097-C614-4AC9-9CC4-914DB61D858A}" type="datetime1">
              <a:rPr lang="en-GB" smtClean="0"/>
              <a:t>27/01/2020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AE2AD-B814-42DE-89D2-0BE8A8EBB563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>
            <a:off x="914400" y="3398520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4097-C614-4AC9-9CC4-914DB61D858A}" type="datetime1">
              <a:rPr lang="en-GB" smtClean="0"/>
              <a:t>27/01/2020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AE2AD-B814-42DE-89D2-0BE8A8EBB56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362201"/>
            <a:ext cx="103632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626865"/>
            <a:ext cx="103632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4097-C614-4AC9-9CC4-914DB61D858A}" type="datetime1">
              <a:rPr lang="en-GB" smtClean="0"/>
              <a:t>27/01/2020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AE2AD-B814-42DE-89D2-0BE8A8EBB563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975360" y="4599432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hyperlink" Target="mailto:katia.insogna@innotecuk.com" TargetMode="External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FB8202C-2962-428F-B65E-D2ECBD8DF7B4}"/>
              </a:ext>
            </a:extLst>
          </p:cNvPr>
          <p:cNvSpPr/>
          <p:nvPr userDrawn="1"/>
        </p:nvSpPr>
        <p:spPr>
          <a:xfrm>
            <a:off x="-5111" y="1"/>
            <a:ext cx="12192000" cy="847493"/>
          </a:xfrm>
          <a:prstGeom prst="rect">
            <a:avLst/>
          </a:prstGeom>
          <a:solidFill>
            <a:srgbClr val="165C7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10">
            <a:extLst>
              <a:ext uri="{FF2B5EF4-FFF2-40B4-BE49-F238E27FC236}">
                <a16:creationId xmlns:a16="http://schemas.microsoft.com/office/drawing/2014/main" id="{4F8E2895-5B37-4D34-A8EA-0C8AE142530B}"/>
              </a:ext>
            </a:extLst>
          </p:cNvPr>
          <p:cNvSpPr/>
          <p:nvPr userDrawn="1"/>
        </p:nvSpPr>
        <p:spPr>
          <a:xfrm rot="21302953">
            <a:off x="-90452" y="-616889"/>
            <a:ext cx="12271169" cy="1507306"/>
          </a:xfrm>
          <a:custGeom>
            <a:avLst/>
            <a:gdLst>
              <a:gd name="connsiteX0" fmla="*/ 0 w 12192000"/>
              <a:gd name="connsiteY0" fmla="*/ 0 h 847493"/>
              <a:gd name="connsiteX1" fmla="*/ 12192000 w 12192000"/>
              <a:gd name="connsiteY1" fmla="*/ 0 h 847493"/>
              <a:gd name="connsiteX2" fmla="*/ 12192000 w 12192000"/>
              <a:gd name="connsiteY2" fmla="*/ 847493 h 847493"/>
              <a:gd name="connsiteX3" fmla="*/ 0 w 12192000"/>
              <a:gd name="connsiteY3" fmla="*/ 847493 h 847493"/>
              <a:gd name="connsiteX4" fmla="*/ 0 w 12192000"/>
              <a:gd name="connsiteY4" fmla="*/ 0 h 847493"/>
              <a:gd name="connsiteX0" fmla="*/ 198670 w 12192000"/>
              <a:gd name="connsiteY0" fmla="*/ 0 h 1848845"/>
              <a:gd name="connsiteX1" fmla="*/ 12192000 w 12192000"/>
              <a:gd name="connsiteY1" fmla="*/ 1001352 h 1848845"/>
              <a:gd name="connsiteX2" fmla="*/ 12192000 w 12192000"/>
              <a:gd name="connsiteY2" fmla="*/ 1848845 h 1848845"/>
              <a:gd name="connsiteX3" fmla="*/ 0 w 12192000"/>
              <a:gd name="connsiteY3" fmla="*/ 1848845 h 1848845"/>
              <a:gd name="connsiteX4" fmla="*/ 198670 w 12192000"/>
              <a:gd name="connsiteY4" fmla="*/ 0 h 1848845"/>
              <a:gd name="connsiteX0" fmla="*/ 187561 w 12192000"/>
              <a:gd name="connsiteY0" fmla="*/ 0 h 1849807"/>
              <a:gd name="connsiteX1" fmla="*/ 12192000 w 12192000"/>
              <a:gd name="connsiteY1" fmla="*/ 1002314 h 1849807"/>
              <a:gd name="connsiteX2" fmla="*/ 12192000 w 12192000"/>
              <a:gd name="connsiteY2" fmla="*/ 1849807 h 1849807"/>
              <a:gd name="connsiteX3" fmla="*/ 0 w 12192000"/>
              <a:gd name="connsiteY3" fmla="*/ 1849807 h 1849807"/>
              <a:gd name="connsiteX4" fmla="*/ 187561 w 12192000"/>
              <a:gd name="connsiteY4" fmla="*/ 0 h 1849807"/>
              <a:gd name="connsiteX0" fmla="*/ 163418 w 12167857"/>
              <a:gd name="connsiteY0" fmla="*/ 0 h 1849807"/>
              <a:gd name="connsiteX1" fmla="*/ 12167857 w 12167857"/>
              <a:gd name="connsiteY1" fmla="*/ 1002314 h 1849807"/>
              <a:gd name="connsiteX2" fmla="*/ 12167857 w 12167857"/>
              <a:gd name="connsiteY2" fmla="*/ 1849807 h 1849807"/>
              <a:gd name="connsiteX3" fmla="*/ 0 w 12167857"/>
              <a:gd name="connsiteY3" fmla="*/ 1829512 h 1849807"/>
              <a:gd name="connsiteX4" fmla="*/ 163418 w 12167857"/>
              <a:gd name="connsiteY4" fmla="*/ 0 h 1849807"/>
              <a:gd name="connsiteX0" fmla="*/ 163418 w 12167857"/>
              <a:gd name="connsiteY0" fmla="*/ 0 h 1849807"/>
              <a:gd name="connsiteX1" fmla="*/ 12167857 w 12167857"/>
              <a:gd name="connsiteY1" fmla="*/ 1002314 h 1849807"/>
              <a:gd name="connsiteX2" fmla="*/ 12167857 w 12167857"/>
              <a:gd name="connsiteY2" fmla="*/ 1849807 h 1849807"/>
              <a:gd name="connsiteX3" fmla="*/ 0 w 12167857"/>
              <a:gd name="connsiteY3" fmla="*/ 1829512 h 1849807"/>
              <a:gd name="connsiteX4" fmla="*/ 163418 w 12167857"/>
              <a:gd name="connsiteY4" fmla="*/ 0 h 1849807"/>
              <a:gd name="connsiteX0" fmla="*/ 163418 w 12167857"/>
              <a:gd name="connsiteY0" fmla="*/ 0 h 1849807"/>
              <a:gd name="connsiteX1" fmla="*/ 12167857 w 12167857"/>
              <a:gd name="connsiteY1" fmla="*/ 1002314 h 1849807"/>
              <a:gd name="connsiteX2" fmla="*/ 12167857 w 12167857"/>
              <a:gd name="connsiteY2" fmla="*/ 1849807 h 1849807"/>
              <a:gd name="connsiteX3" fmla="*/ 0 w 12167857"/>
              <a:gd name="connsiteY3" fmla="*/ 1829512 h 1849807"/>
              <a:gd name="connsiteX4" fmla="*/ 163418 w 12167857"/>
              <a:gd name="connsiteY4" fmla="*/ 0 h 1849807"/>
              <a:gd name="connsiteX0" fmla="*/ 168271 w 12172710"/>
              <a:gd name="connsiteY0" fmla="*/ 0 h 1849807"/>
              <a:gd name="connsiteX1" fmla="*/ 12172710 w 12172710"/>
              <a:gd name="connsiteY1" fmla="*/ 1002314 h 1849807"/>
              <a:gd name="connsiteX2" fmla="*/ 12172710 w 12172710"/>
              <a:gd name="connsiteY2" fmla="*/ 1849807 h 1849807"/>
              <a:gd name="connsiteX3" fmla="*/ 4853 w 12172710"/>
              <a:gd name="connsiteY3" fmla="*/ 1829512 h 1849807"/>
              <a:gd name="connsiteX4" fmla="*/ 168271 w 12172710"/>
              <a:gd name="connsiteY4" fmla="*/ 0 h 1849807"/>
              <a:gd name="connsiteX0" fmla="*/ 168271 w 12172710"/>
              <a:gd name="connsiteY0" fmla="*/ 0 h 1849807"/>
              <a:gd name="connsiteX1" fmla="*/ 12172710 w 12172710"/>
              <a:gd name="connsiteY1" fmla="*/ 1002314 h 1849807"/>
              <a:gd name="connsiteX2" fmla="*/ 12172710 w 12172710"/>
              <a:gd name="connsiteY2" fmla="*/ 1849807 h 1849807"/>
              <a:gd name="connsiteX3" fmla="*/ 4853 w 12172710"/>
              <a:gd name="connsiteY3" fmla="*/ 1829512 h 1849807"/>
              <a:gd name="connsiteX4" fmla="*/ 168271 w 12172710"/>
              <a:gd name="connsiteY4" fmla="*/ 0 h 1849807"/>
              <a:gd name="connsiteX0" fmla="*/ 170676 w 12175115"/>
              <a:gd name="connsiteY0" fmla="*/ 0 h 1849807"/>
              <a:gd name="connsiteX1" fmla="*/ 12175115 w 12175115"/>
              <a:gd name="connsiteY1" fmla="*/ 1002314 h 1849807"/>
              <a:gd name="connsiteX2" fmla="*/ 12175115 w 12175115"/>
              <a:gd name="connsiteY2" fmla="*/ 1849807 h 1849807"/>
              <a:gd name="connsiteX3" fmla="*/ 7258 w 12175115"/>
              <a:gd name="connsiteY3" fmla="*/ 1829512 h 1849807"/>
              <a:gd name="connsiteX4" fmla="*/ 170676 w 12175115"/>
              <a:gd name="connsiteY4" fmla="*/ 0 h 1849807"/>
              <a:gd name="connsiteX0" fmla="*/ 120877 w 12125316"/>
              <a:gd name="connsiteY0" fmla="*/ 0 h 1849807"/>
              <a:gd name="connsiteX1" fmla="*/ 12125316 w 12125316"/>
              <a:gd name="connsiteY1" fmla="*/ 1002314 h 1849807"/>
              <a:gd name="connsiteX2" fmla="*/ 12125316 w 12125316"/>
              <a:gd name="connsiteY2" fmla="*/ 1849807 h 1849807"/>
              <a:gd name="connsiteX3" fmla="*/ 13007 w 12125316"/>
              <a:gd name="connsiteY3" fmla="*/ 1834324 h 1849807"/>
              <a:gd name="connsiteX4" fmla="*/ 120877 w 12125316"/>
              <a:gd name="connsiteY4" fmla="*/ 0 h 1849807"/>
              <a:gd name="connsiteX0" fmla="*/ 113378 w 12127002"/>
              <a:gd name="connsiteY0" fmla="*/ 0 h 1872988"/>
              <a:gd name="connsiteX1" fmla="*/ 12127002 w 12127002"/>
              <a:gd name="connsiteY1" fmla="*/ 1025495 h 1872988"/>
              <a:gd name="connsiteX2" fmla="*/ 12127002 w 12127002"/>
              <a:gd name="connsiteY2" fmla="*/ 1872988 h 1872988"/>
              <a:gd name="connsiteX3" fmla="*/ 14693 w 12127002"/>
              <a:gd name="connsiteY3" fmla="*/ 1857505 h 1872988"/>
              <a:gd name="connsiteX4" fmla="*/ 113378 w 12127002"/>
              <a:gd name="connsiteY4" fmla="*/ 0 h 1872988"/>
              <a:gd name="connsiteX0" fmla="*/ 120876 w 12134500"/>
              <a:gd name="connsiteY0" fmla="*/ 0 h 1872988"/>
              <a:gd name="connsiteX1" fmla="*/ 12134500 w 12134500"/>
              <a:gd name="connsiteY1" fmla="*/ 1025495 h 1872988"/>
              <a:gd name="connsiteX2" fmla="*/ 12134500 w 12134500"/>
              <a:gd name="connsiteY2" fmla="*/ 1872988 h 1872988"/>
              <a:gd name="connsiteX3" fmla="*/ 13006 w 12134500"/>
              <a:gd name="connsiteY3" fmla="*/ 1834324 h 1872988"/>
              <a:gd name="connsiteX4" fmla="*/ 120876 w 12134500"/>
              <a:gd name="connsiteY4" fmla="*/ 0 h 1872988"/>
              <a:gd name="connsiteX0" fmla="*/ 120876 w 12298257"/>
              <a:gd name="connsiteY0" fmla="*/ 0 h 1872988"/>
              <a:gd name="connsiteX1" fmla="*/ 12298257 w 12298257"/>
              <a:gd name="connsiteY1" fmla="*/ 1073259 h 1872988"/>
              <a:gd name="connsiteX2" fmla="*/ 12134500 w 12298257"/>
              <a:gd name="connsiteY2" fmla="*/ 1872988 h 1872988"/>
              <a:gd name="connsiteX3" fmla="*/ 13006 w 12298257"/>
              <a:gd name="connsiteY3" fmla="*/ 1834324 h 1872988"/>
              <a:gd name="connsiteX4" fmla="*/ 120876 w 12298257"/>
              <a:gd name="connsiteY4" fmla="*/ 0 h 1872988"/>
              <a:gd name="connsiteX0" fmla="*/ 120876 w 12298257"/>
              <a:gd name="connsiteY0" fmla="*/ 0 h 1868616"/>
              <a:gd name="connsiteX1" fmla="*/ 12298257 w 12298257"/>
              <a:gd name="connsiteY1" fmla="*/ 1073259 h 1868616"/>
              <a:gd name="connsiteX2" fmla="*/ 12213230 w 12298257"/>
              <a:gd name="connsiteY2" fmla="*/ 1868616 h 1868616"/>
              <a:gd name="connsiteX3" fmla="*/ 13006 w 12298257"/>
              <a:gd name="connsiteY3" fmla="*/ 1834324 h 1868616"/>
              <a:gd name="connsiteX4" fmla="*/ 120876 w 12298257"/>
              <a:gd name="connsiteY4" fmla="*/ 0 h 1868616"/>
              <a:gd name="connsiteX0" fmla="*/ 120876 w 12298257"/>
              <a:gd name="connsiteY0" fmla="*/ 0 h 1868616"/>
              <a:gd name="connsiteX1" fmla="*/ 12298257 w 12298257"/>
              <a:gd name="connsiteY1" fmla="*/ 1073259 h 1868616"/>
              <a:gd name="connsiteX2" fmla="*/ 12213230 w 12298257"/>
              <a:gd name="connsiteY2" fmla="*/ 1868616 h 1868616"/>
              <a:gd name="connsiteX3" fmla="*/ 13006 w 12298257"/>
              <a:gd name="connsiteY3" fmla="*/ 1834324 h 1868616"/>
              <a:gd name="connsiteX4" fmla="*/ 120876 w 12298257"/>
              <a:gd name="connsiteY4" fmla="*/ 0 h 1868616"/>
              <a:gd name="connsiteX0" fmla="*/ 111849 w 12289230"/>
              <a:gd name="connsiteY0" fmla="*/ 0 h 1868616"/>
              <a:gd name="connsiteX1" fmla="*/ 12289230 w 12289230"/>
              <a:gd name="connsiteY1" fmla="*/ 1073259 h 1868616"/>
              <a:gd name="connsiteX2" fmla="*/ 12204203 w 12289230"/>
              <a:gd name="connsiteY2" fmla="*/ 1868616 h 1868616"/>
              <a:gd name="connsiteX3" fmla="*/ 15088 w 12289230"/>
              <a:gd name="connsiteY3" fmla="*/ 1835286 h 1868616"/>
              <a:gd name="connsiteX4" fmla="*/ 111849 w 12289230"/>
              <a:gd name="connsiteY4" fmla="*/ 0 h 1868616"/>
              <a:gd name="connsiteX0" fmla="*/ 111849 w 12289230"/>
              <a:gd name="connsiteY0" fmla="*/ 0 h 1868616"/>
              <a:gd name="connsiteX1" fmla="*/ 12289230 w 12289230"/>
              <a:gd name="connsiteY1" fmla="*/ 1073259 h 1868616"/>
              <a:gd name="connsiteX2" fmla="*/ 12204203 w 12289230"/>
              <a:gd name="connsiteY2" fmla="*/ 1868616 h 1868616"/>
              <a:gd name="connsiteX3" fmla="*/ 15088 w 12289230"/>
              <a:gd name="connsiteY3" fmla="*/ 1835286 h 1868616"/>
              <a:gd name="connsiteX4" fmla="*/ 111849 w 12289230"/>
              <a:gd name="connsiteY4" fmla="*/ 0 h 1868616"/>
              <a:gd name="connsiteX0" fmla="*/ 111849 w 12289230"/>
              <a:gd name="connsiteY0" fmla="*/ 0 h 1868616"/>
              <a:gd name="connsiteX1" fmla="*/ 12289230 w 12289230"/>
              <a:gd name="connsiteY1" fmla="*/ 1073259 h 1868616"/>
              <a:gd name="connsiteX2" fmla="*/ 12204203 w 12289230"/>
              <a:gd name="connsiteY2" fmla="*/ 1868616 h 1868616"/>
              <a:gd name="connsiteX3" fmla="*/ 15088 w 12289230"/>
              <a:gd name="connsiteY3" fmla="*/ 1835286 h 1868616"/>
              <a:gd name="connsiteX4" fmla="*/ 111849 w 12289230"/>
              <a:gd name="connsiteY4" fmla="*/ 0 h 1868616"/>
              <a:gd name="connsiteX0" fmla="*/ 111849 w 12289230"/>
              <a:gd name="connsiteY0" fmla="*/ 0 h 1868616"/>
              <a:gd name="connsiteX1" fmla="*/ 12289230 w 12289230"/>
              <a:gd name="connsiteY1" fmla="*/ 1073259 h 1868616"/>
              <a:gd name="connsiteX2" fmla="*/ 12204203 w 12289230"/>
              <a:gd name="connsiteY2" fmla="*/ 1868616 h 1868616"/>
              <a:gd name="connsiteX3" fmla="*/ 15088 w 12289230"/>
              <a:gd name="connsiteY3" fmla="*/ 1835286 h 1868616"/>
              <a:gd name="connsiteX4" fmla="*/ 111849 w 12289230"/>
              <a:gd name="connsiteY4" fmla="*/ 0 h 1868616"/>
              <a:gd name="connsiteX0" fmla="*/ 90963 w 12268344"/>
              <a:gd name="connsiteY0" fmla="*/ 0 h 1868616"/>
              <a:gd name="connsiteX1" fmla="*/ 12268344 w 12268344"/>
              <a:gd name="connsiteY1" fmla="*/ 1073259 h 1868616"/>
              <a:gd name="connsiteX2" fmla="*/ 12183317 w 12268344"/>
              <a:gd name="connsiteY2" fmla="*/ 1868616 h 1868616"/>
              <a:gd name="connsiteX3" fmla="*/ 23073 w 12268344"/>
              <a:gd name="connsiteY3" fmla="*/ 1501997 h 1868616"/>
              <a:gd name="connsiteX4" fmla="*/ 90963 w 12268344"/>
              <a:gd name="connsiteY4" fmla="*/ 0 h 1868616"/>
              <a:gd name="connsiteX0" fmla="*/ 90963 w 12268344"/>
              <a:gd name="connsiteY0" fmla="*/ 0 h 1872226"/>
              <a:gd name="connsiteX1" fmla="*/ 12268344 w 12268344"/>
              <a:gd name="connsiteY1" fmla="*/ 1073259 h 1872226"/>
              <a:gd name="connsiteX2" fmla="*/ 12183317 w 12268344"/>
              <a:gd name="connsiteY2" fmla="*/ 1868616 h 1872226"/>
              <a:gd name="connsiteX3" fmla="*/ 23073 w 12268344"/>
              <a:gd name="connsiteY3" fmla="*/ 1501997 h 1872226"/>
              <a:gd name="connsiteX4" fmla="*/ 90963 w 12268344"/>
              <a:gd name="connsiteY4" fmla="*/ 0 h 1872226"/>
              <a:gd name="connsiteX0" fmla="*/ 90963 w 12268344"/>
              <a:gd name="connsiteY0" fmla="*/ 0 h 1597265"/>
              <a:gd name="connsiteX1" fmla="*/ 12268344 w 12268344"/>
              <a:gd name="connsiteY1" fmla="*/ 1073259 h 1597265"/>
              <a:gd name="connsiteX2" fmla="*/ 12218485 w 12268344"/>
              <a:gd name="connsiteY2" fmla="*/ 1591838 h 1597265"/>
              <a:gd name="connsiteX3" fmla="*/ 23073 w 12268344"/>
              <a:gd name="connsiteY3" fmla="*/ 1501997 h 1597265"/>
              <a:gd name="connsiteX4" fmla="*/ 90963 w 12268344"/>
              <a:gd name="connsiteY4" fmla="*/ 0 h 1597265"/>
              <a:gd name="connsiteX0" fmla="*/ 90963 w 12268344"/>
              <a:gd name="connsiteY0" fmla="*/ 0 h 1526374"/>
              <a:gd name="connsiteX1" fmla="*/ 12268344 w 12268344"/>
              <a:gd name="connsiteY1" fmla="*/ 1073259 h 1526374"/>
              <a:gd name="connsiteX2" fmla="*/ 12250767 w 12268344"/>
              <a:gd name="connsiteY2" fmla="*/ 1348389 h 1526374"/>
              <a:gd name="connsiteX3" fmla="*/ 23073 w 12268344"/>
              <a:gd name="connsiteY3" fmla="*/ 1501997 h 1526374"/>
              <a:gd name="connsiteX4" fmla="*/ 90963 w 12268344"/>
              <a:gd name="connsiteY4" fmla="*/ 0 h 1526374"/>
              <a:gd name="connsiteX0" fmla="*/ 90963 w 12268344"/>
              <a:gd name="connsiteY0" fmla="*/ 0 h 1526374"/>
              <a:gd name="connsiteX1" fmla="*/ 12268344 w 12268344"/>
              <a:gd name="connsiteY1" fmla="*/ 1073259 h 1526374"/>
              <a:gd name="connsiteX2" fmla="*/ 12250767 w 12268344"/>
              <a:gd name="connsiteY2" fmla="*/ 1348389 h 1526374"/>
              <a:gd name="connsiteX3" fmla="*/ 23073 w 12268344"/>
              <a:gd name="connsiteY3" fmla="*/ 1501997 h 1526374"/>
              <a:gd name="connsiteX4" fmla="*/ 90963 w 12268344"/>
              <a:gd name="connsiteY4" fmla="*/ 0 h 1526374"/>
              <a:gd name="connsiteX0" fmla="*/ 90963 w 12268344"/>
              <a:gd name="connsiteY0" fmla="*/ 0 h 1526374"/>
              <a:gd name="connsiteX1" fmla="*/ 12268344 w 12268344"/>
              <a:gd name="connsiteY1" fmla="*/ 1073259 h 1526374"/>
              <a:gd name="connsiteX2" fmla="*/ 12250767 w 12268344"/>
              <a:gd name="connsiteY2" fmla="*/ 1348389 h 1526374"/>
              <a:gd name="connsiteX3" fmla="*/ 23073 w 12268344"/>
              <a:gd name="connsiteY3" fmla="*/ 1501997 h 1526374"/>
              <a:gd name="connsiteX4" fmla="*/ 90963 w 12268344"/>
              <a:gd name="connsiteY4" fmla="*/ 0 h 1526374"/>
              <a:gd name="connsiteX0" fmla="*/ 98503 w 12264774"/>
              <a:gd name="connsiteY0" fmla="*/ 0 h 1525572"/>
              <a:gd name="connsiteX1" fmla="*/ 12264774 w 12264774"/>
              <a:gd name="connsiteY1" fmla="*/ 1072297 h 1525572"/>
              <a:gd name="connsiteX2" fmla="*/ 12247197 w 12264774"/>
              <a:gd name="connsiteY2" fmla="*/ 1347427 h 1525572"/>
              <a:gd name="connsiteX3" fmla="*/ 19503 w 12264774"/>
              <a:gd name="connsiteY3" fmla="*/ 1501035 h 1525572"/>
              <a:gd name="connsiteX4" fmla="*/ 98503 w 12264774"/>
              <a:gd name="connsiteY4" fmla="*/ 0 h 1525572"/>
              <a:gd name="connsiteX0" fmla="*/ 98503 w 12264774"/>
              <a:gd name="connsiteY0" fmla="*/ 0 h 1525572"/>
              <a:gd name="connsiteX1" fmla="*/ 12264774 w 12264774"/>
              <a:gd name="connsiteY1" fmla="*/ 1072297 h 1525572"/>
              <a:gd name="connsiteX2" fmla="*/ 12247197 w 12264774"/>
              <a:gd name="connsiteY2" fmla="*/ 1347427 h 1525572"/>
              <a:gd name="connsiteX3" fmla="*/ 19503 w 12264774"/>
              <a:gd name="connsiteY3" fmla="*/ 1501035 h 1525572"/>
              <a:gd name="connsiteX4" fmla="*/ 98503 w 12264774"/>
              <a:gd name="connsiteY4" fmla="*/ 0 h 1525572"/>
              <a:gd name="connsiteX0" fmla="*/ 104898 w 12271169"/>
              <a:gd name="connsiteY0" fmla="*/ 0 h 1507306"/>
              <a:gd name="connsiteX1" fmla="*/ 12271169 w 12271169"/>
              <a:gd name="connsiteY1" fmla="*/ 1072297 h 1507306"/>
              <a:gd name="connsiteX2" fmla="*/ 12253592 w 12271169"/>
              <a:gd name="connsiteY2" fmla="*/ 1347427 h 1507306"/>
              <a:gd name="connsiteX3" fmla="*/ 17140 w 12271169"/>
              <a:gd name="connsiteY3" fmla="*/ 1478932 h 1507306"/>
              <a:gd name="connsiteX4" fmla="*/ 104898 w 12271169"/>
              <a:gd name="connsiteY4" fmla="*/ 0 h 1507306"/>
              <a:gd name="connsiteX0" fmla="*/ 104898 w 12271169"/>
              <a:gd name="connsiteY0" fmla="*/ 0 h 1507306"/>
              <a:gd name="connsiteX1" fmla="*/ 12271169 w 12271169"/>
              <a:gd name="connsiteY1" fmla="*/ 1072297 h 1507306"/>
              <a:gd name="connsiteX2" fmla="*/ 12253592 w 12271169"/>
              <a:gd name="connsiteY2" fmla="*/ 1347427 h 1507306"/>
              <a:gd name="connsiteX3" fmla="*/ 17140 w 12271169"/>
              <a:gd name="connsiteY3" fmla="*/ 1478932 h 1507306"/>
              <a:gd name="connsiteX4" fmla="*/ 104898 w 12271169"/>
              <a:gd name="connsiteY4" fmla="*/ 0 h 1507306"/>
              <a:gd name="connsiteX0" fmla="*/ 104898 w 12271169"/>
              <a:gd name="connsiteY0" fmla="*/ 0 h 1507306"/>
              <a:gd name="connsiteX1" fmla="*/ 12271169 w 12271169"/>
              <a:gd name="connsiteY1" fmla="*/ 1072297 h 1507306"/>
              <a:gd name="connsiteX2" fmla="*/ 12253592 w 12271169"/>
              <a:gd name="connsiteY2" fmla="*/ 1347427 h 1507306"/>
              <a:gd name="connsiteX3" fmla="*/ 17140 w 12271169"/>
              <a:gd name="connsiteY3" fmla="*/ 1478932 h 1507306"/>
              <a:gd name="connsiteX4" fmla="*/ 104898 w 12271169"/>
              <a:gd name="connsiteY4" fmla="*/ 0 h 1507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71169" h="1507306">
                <a:moveTo>
                  <a:pt x="104898" y="0"/>
                </a:moveTo>
                <a:lnTo>
                  <a:pt x="12271169" y="1072297"/>
                </a:lnTo>
                <a:lnTo>
                  <a:pt x="12253592" y="1347427"/>
                </a:lnTo>
                <a:cubicBezTo>
                  <a:pt x="12280732" y="1410797"/>
                  <a:pt x="6097526" y="1405791"/>
                  <a:pt x="17140" y="1478932"/>
                </a:cubicBezTo>
                <a:cubicBezTo>
                  <a:pt x="-15607" y="1488348"/>
                  <a:pt x="-9070" y="1813525"/>
                  <a:pt x="104898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E65CA9-D615-40D9-9000-E4D199C1B1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92053" y="635635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4ECFB-3CFD-484F-8068-E6A67DB8617F}" type="datetime1">
              <a:rPr lang="en-GB" smtClean="0"/>
              <a:t>27/01/2020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AB4A57-5D48-4BBE-A1CA-B9B8FBEC4C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519045-BFF6-4EC1-B924-DDF9E574DB3D}" type="slidenum">
              <a:rPr lang="en-GB" smtClean="0"/>
              <a:t>‹#›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83F1007-D689-4D93-A8CA-F4D9ECC683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0" y="6578650"/>
            <a:ext cx="4114800" cy="182603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5A339F2-A09F-478E-9CF6-005CBCAE46FC}"/>
              </a:ext>
            </a:extLst>
          </p:cNvPr>
          <p:cNvSpPr/>
          <p:nvPr userDrawn="1"/>
        </p:nvSpPr>
        <p:spPr>
          <a:xfrm>
            <a:off x="-5111" y="6007885"/>
            <a:ext cx="12192000" cy="129615"/>
          </a:xfrm>
          <a:prstGeom prst="rect">
            <a:avLst/>
          </a:prstGeom>
          <a:solidFill>
            <a:srgbClr val="165C7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pic>
        <p:nvPicPr>
          <p:cNvPr id="11" name="Picture 10" descr="A picture containing clipart&#10;&#10;Description generated with high confidence">
            <a:extLst>
              <a:ext uri="{FF2B5EF4-FFF2-40B4-BE49-F238E27FC236}">
                <a16:creationId xmlns:a16="http://schemas.microsoft.com/office/drawing/2014/main" id="{67ECEE6A-DD16-4FE2-BCBC-D1B1EC8402B4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709" y="6177231"/>
            <a:ext cx="960297" cy="361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964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3" r:id="rId2"/>
    <p:sldLayoutId id="2147483662" r:id="rId3"/>
    <p:sldLayoutId id="2147483665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Eras Medium ITC" panose="020B06020305040208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Eras Medium ITC" panose="020B06020305040208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Eras Medium ITC" panose="020B06020305040208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Eras Medium ITC" panose="020B06020305040208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Eras Medium ITC" panose="020B06020305040208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Eras Medium ITC" panose="020B06020305040208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3B617C0-9F57-465B-9FE2-054F61B4C46A}"/>
              </a:ext>
            </a:extLst>
          </p:cNvPr>
          <p:cNvSpPr/>
          <p:nvPr userDrawn="1"/>
        </p:nvSpPr>
        <p:spPr>
          <a:xfrm>
            <a:off x="-5111" y="1"/>
            <a:ext cx="12192000" cy="847493"/>
          </a:xfrm>
          <a:prstGeom prst="rect">
            <a:avLst/>
          </a:prstGeom>
          <a:solidFill>
            <a:srgbClr val="165C7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4C4C1F8A-790F-428B-852B-2FF9E7244AB2}"/>
              </a:ext>
            </a:extLst>
          </p:cNvPr>
          <p:cNvSpPr/>
          <p:nvPr userDrawn="1"/>
        </p:nvSpPr>
        <p:spPr>
          <a:xfrm rot="21302953">
            <a:off x="-90452" y="-616889"/>
            <a:ext cx="12271169" cy="1507306"/>
          </a:xfrm>
          <a:custGeom>
            <a:avLst/>
            <a:gdLst>
              <a:gd name="connsiteX0" fmla="*/ 0 w 12192000"/>
              <a:gd name="connsiteY0" fmla="*/ 0 h 847493"/>
              <a:gd name="connsiteX1" fmla="*/ 12192000 w 12192000"/>
              <a:gd name="connsiteY1" fmla="*/ 0 h 847493"/>
              <a:gd name="connsiteX2" fmla="*/ 12192000 w 12192000"/>
              <a:gd name="connsiteY2" fmla="*/ 847493 h 847493"/>
              <a:gd name="connsiteX3" fmla="*/ 0 w 12192000"/>
              <a:gd name="connsiteY3" fmla="*/ 847493 h 847493"/>
              <a:gd name="connsiteX4" fmla="*/ 0 w 12192000"/>
              <a:gd name="connsiteY4" fmla="*/ 0 h 847493"/>
              <a:gd name="connsiteX0" fmla="*/ 198670 w 12192000"/>
              <a:gd name="connsiteY0" fmla="*/ 0 h 1848845"/>
              <a:gd name="connsiteX1" fmla="*/ 12192000 w 12192000"/>
              <a:gd name="connsiteY1" fmla="*/ 1001352 h 1848845"/>
              <a:gd name="connsiteX2" fmla="*/ 12192000 w 12192000"/>
              <a:gd name="connsiteY2" fmla="*/ 1848845 h 1848845"/>
              <a:gd name="connsiteX3" fmla="*/ 0 w 12192000"/>
              <a:gd name="connsiteY3" fmla="*/ 1848845 h 1848845"/>
              <a:gd name="connsiteX4" fmla="*/ 198670 w 12192000"/>
              <a:gd name="connsiteY4" fmla="*/ 0 h 1848845"/>
              <a:gd name="connsiteX0" fmla="*/ 187561 w 12192000"/>
              <a:gd name="connsiteY0" fmla="*/ 0 h 1849807"/>
              <a:gd name="connsiteX1" fmla="*/ 12192000 w 12192000"/>
              <a:gd name="connsiteY1" fmla="*/ 1002314 h 1849807"/>
              <a:gd name="connsiteX2" fmla="*/ 12192000 w 12192000"/>
              <a:gd name="connsiteY2" fmla="*/ 1849807 h 1849807"/>
              <a:gd name="connsiteX3" fmla="*/ 0 w 12192000"/>
              <a:gd name="connsiteY3" fmla="*/ 1849807 h 1849807"/>
              <a:gd name="connsiteX4" fmla="*/ 187561 w 12192000"/>
              <a:gd name="connsiteY4" fmla="*/ 0 h 1849807"/>
              <a:gd name="connsiteX0" fmla="*/ 163418 w 12167857"/>
              <a:gd name="connsiteY0" fmla="*/ 0 h 1849807"/>
              <a:gd name="connsiteX1" fmla="*/ 12167857 w 12167857"/>
              <a:gd name="connsiteY1" fmla="*/ 1002314 h 1849807"/>
              <a:gd name="connsiteX2" fmla="*/ 12167857 w 12167857"/>
              <a:gd name="connsiteY2" fmla="*/ 1849807 h 1849807"/>
              <a:gd name="connsiteX3" fmla="*/ 0 w 12167857"/>
              <a:gd name="connsiteY3" fmla="*/ 1829512 h 1849807"/>
              <a:gd name="connsiteX4" fmla="*/ 163418 w 12167857"/>
              <a:gd name="connsiteY4" fmla="*/ 0 h 1849807"/>
              <a:gd name="connsiteX0" fmla="*/ 163418 w 12167857"/>
              <a:gd name="connsiteY0" fmla="*/ 0 h 1849807"/>
              <a:gd name="connsiteX1" fmla="*/ 12167857 w 12167857"/>
              <a:gd name="connsiteY1" fmla="*/ 1002314 h 1849807"/>
              <a:gd name="connsiteX2" fmla="*/ 12167857 w 12167857"/>
              <a:gd name="connsiteY2" fmla="*/ 1849807 h 1849807"/>
              <a:gd name="connsiteX3" fmla="*/ 0 w 12167857"/>
              <a:gd name="connsiteY3" fmla="*/ 1829512 h 1849807"/>
              <a:gd name="connsiteX4" fmla="*/ 163418 w 12167857"/>
              <a:gd name="connsiteY4" fmla="*/ 0 h 1849807"/>
              <a:gd name="connsiteX0" fmla="*/ 163418 w 12167857"/>
              <a:gd name="connsiteY0" fmla="*/ 0 h 1849807"/>
              <a:gd name="connsiteX1" fmla="*/ 12167857 w 12167857"/>
              <a:gd name="connsiteY1" fmla="*/ 1002314 h 1849807"/>
              <a:gd name="connsiteX2" fmla="*/ 12167857 w 12167857"/>
              <a:gd name="connsiteY2" fmla="*/ 1849807 h 1849807"/>
              <a:gd name="connsiteX3" fmla="*/ 0 w 12167857"/>
              <a:gd name="connsiteY3" fmla="*/ 1829512 h 1849807"/>
              <a:gd name="connsiteX4" fmla="*/ 163418 w 12167857"/>
              <a:gd name="connsiteY4" fmla="*/ 0 h 1849807"/>
              <a:gd name="connsiteX0" fmla="*/ 168271 w 12172710"/>
              <a:gd name="connsiteY0" fmla="*/ 0 h 1849807"/>
              <a:gd name="connsiteX1" fmla="*/ 12172710 w 12172710"/>
              <a:gd name="connsiteY1" fmla="*/ 1002314 h 1849807"/>
              <a:gd name="connsiteX2" fmla="*/ 12172710 w 12172710"/>
              <a:gd name="connsiteY2" fmla="*/ 1849807 h 1849807"/>
              <a:gd name="connsiteX3" fmla="*/ 4853 w 12172710"/>
              <a:gd name="connsiteY3" fmla="*/ 1829512 h 1849807"/>
              <a:gd name="connsiteX4" fmla="*/ 168271 w 12172710"/>
              <a:gd name="connsiteY4" fmla="*/ 0 h 1849807"/>
              <a:gd name="connsiteX0" fmla="*/ 168271 w 12172710"/>
              <a:gd name="connsiteY0" fmla="*/ 0 h 1849807"/>
              <a:gd name="connsiteX1" fmla="*/ 12172710 w 12172710"/>
              <a:gd name="connsiteY1" fmla="*/ 1002314 h 1849807"/>
              <a:gd name="connsiteX2" fmla="*/ 12172710 w 12172710"/>
              <a:gd name="connsiteY2" fmla="*/ 1849807 h 1849807"/>
              <a:gd name="connsiteX3" fmla="*/ 4853 w 12172710"/>
              <a:gd name="connsiteY3" fmla="*/ 1829512 h 1849807"/>
              <a:gd name="connsiteX4" fmla="*/ 168271 w 12172710"/>
              <a:gd name="connsiteY4" fmla="*/ 0 h 1849807"/>
              <a:gd name="connsiteX0" fmla="*/ 170676 w 12175115"/>
              <a:gd name="connsiteY0" fmla="*/ 0 h 1849807"/>
              <a:gd name="connsiteX1" fmla="*/ 12175115 w 12175115"/>
              <a:gd name="connsiteY1" fmla="*/ 1002314 h 1849807"/>
              <a:gd name="connsiteX2" fmla="*/ 12175115 w 12175115"/>
              <a:gd name="connsiteY2" fmla="*/ 1849807 h 1849807"/>
              <a:gd name="connsiteX3" fmla="*/ 7258 w 12175115"/>
              <a:gd name="connsiteY3" fmla="*/ 1829512 h 1849807"/>
              <a:gd name="connsiteX4" fmla="*/ 170676 w 12175115"/>
              <a:gd name="connsiteY4" fmla="*/ 0 h 1849807"/>
              <a:gd name="connsiteX0" fmla="*/ 120877 w 12125316"/>
              <a:gd name="connsiteY0" fmla="*/ 0 h 1849807"/>
              <a:gd name="connsiteX1" fmla="*/ 12125316 w 12125316"/>
              <a:gd name="connsiteY1" fmla="*/ 1002314 h 1849807"/>
              <a:gd name="connsiteX2" fmla="*/ 12125316 w 12125316"/>
              <a:gd name="connsiteY2" fmla="*/ 1849807 h 1849807"/>
              <a:gd name="connsiteX3" fmla="*/ 13007 w 12125316"/>
              <a:gd name="connsiteY3" fmla="*/ 1834324 h 1849807"/>
              <a:gd name="connsiteX4" fmla="*/ 120877 w 12125316"/>
              <a:gd name="connsiteY4" fmla="*/ 0 h 1849807"/>
              <a:gd name="connsiteX0" fmla="*/ 113378 w 12127002"/>
              <a:gd name="connsiteY0" fmla="*/ 0 h 1872988"/>
              <a:gd name="connsiteX1" fmla="*/ 12127002 w 12127002"/>
              <a:gd name="connsiteY1" fmla="*/ 1025495 h 1872988"/>
              <a:gd name="connsiteX2" fmla="*/ 12127002 w 12127002"/>
              <a:gd name="connsiteY2" fmla="*/ 1872988 h 1872988"/>
              <a:gd name="connsiteX3" fmla="*/ 14693 w 12127002"/>
              <a:gd name="connsiteY3" fmla="*/ 1857505 h 1872988"/>
              <a:gd name="connsiteX4" fmla="*/ 113378 w 12127002"/>
              <a:gd name="connsiteY4" fmla="*/ 0 h 1872988"/>
              <a:gd name="connsiteX0" fmla="*/ 120876 w 12134500"/>
              <a:gd name="connsiteY0" fmla="*/ 0 h 1872988"/>
              <a:gd name="connsiteX1" fmla="*/ 12134500 w 12134500"/>
              <a:gd name="connsiteY1" fmla="*/ 1025495 h 1872988"/>
              <a:gd name="connsiteX2" fmla="*/ 12134500 w 12134500"/>
              <a:gd name="connsiteY2" fmla="*/ 1872988 h 1872988"/>
              <a:gd name="connsiteX3" fmla="*/ 13006 w 12134500"/>
              <a:gd name="connsiteY3" fmla="*/ 1834324 h 1872988"/>
              <a:gd name="connsiteX4" fmla="*/ 120876 w 12134500"/>
              <a:gd name="connsiteY4" fmla="*/ 0 h 1872988"/>
              <a:gd name="connsiteX0" fmla="*/ 120876 w 12298257"/>
              <a:gd name="connsiteY0" fmla="*/ 0 h 1872988"/>
              <a:gd name="connsiteX1" fmla="*/ 12298257 w 12298257"/>
              <a:gd name="connsiteY1" fmla="*/ 1073259 h 1872988"/>
              <a:gd name="connsiteX2" fmla="*/ 12134500 w 12298257"/>
              <a:gd name="connsiteY2" fmla="*/ 1872988 h 1872988"/>
              <a:gd name="connsiteX3" fmla="*/ 13006 w 12298257"/>
              <a:gd name="connsiteY3" fmla="*/ 1834324 h 1872988"/>
              <a:gd name="connsiteX4" fmla="*/ 120876 w 12298257"/>
              <a:gd name="connsiteY4" fmla="*/ 0 h 1872988"/>
              <a:gd name="connsiteX0" fmla="*/ 120876 w 12298257"/>
              <a:gd name="connsiteY0" fmla="*/ 0 h 1868616"/>
              <a:gd name="connsiteX1" fmla="*/ 12298257 w 12298257"/>
              <a:gd name="connsiteY1" fmla="*/ 1073259 h 1868616"/>
              <a:gd name="connsiteX2" fmla="*/ 12213230 w 12298257"/>
              <a:gd name="connsiteY2" fmla="*/ 1868616 h 1868616"/>
              <a:gd name="connsiteX3" fmla="*/ 13006 w 12298257"/>
              <a:gd name="connsiteY3" fmla="*/ 1834324 h 1868616"/>
              <a:gd name="connsiteX4" fmla="*/ 120876 w 12298257"/>
              <a:gd name="connsiteY4" fmla="*/ 0 h 1868616"/>
              <a:gd name="connsiteX0" fmla="*/ 120876 w 12298257"/>
              <a:gd name="connsiteY0" fmla="*/ 0 h 1868616"/>
              <a:gd name="connsiteX1" fmla="*/ 12298257 w 12298257"/>
              <a:gd name="connsiteY1" fmla="*/ 1073259 h 1868616"/>
              <a:gd name="connsiteX2" fmla="*/ 12213230 w 12298257"/>
              <a:gd name="connsiteY2" fmla="*/ 1868616 h 1868616"/>
              <a:gd name="connsiteX3" fmla="*/ 13006 w 12298257"/>
              <a:gd name="connsiteY3" fmla="*/ 1834324 h 1868616"/>
              <a:gd name="connsiteX4" fmla="*/ 120876 w 12298257"/>
              <a:gd name="connsiteY4" fmla="*/ 0 h 1868616"/>
              <a:gd name="connsiteX0" fmla="*/ 111849 w 12289230"/>
              <a:gd name="connsiteY0" fmla="*/ 0 h 1868616"/>
              <a:gd name="connsiteX1" fmla="*/ 12289230 w 12289230"/>
              <a:gd name="connsiteY1" fmla="*/ 1073259 h 1868616"/>
              <a:gd name="connsiteX2" fmla="*/ 12204203 w 12289230"/>
              <a:gd name="connsiteY2" fmla="*/ 1868616 h 1868616"/>
              <a:gd name="connsiteX3" fmla="*/ 15088 w 12289230"/>
              <a:gd name="connsiteY3" fmla="*/ 1835286 h 1868616"/>
              <a:gd name="connsiteX4" fmla="*/ 111849 w 12289230"/>
              <a:gd name="connsiteY4" fmla="*/ 0 h 1868616"/>
              <a:gd name="connsiteX0" fmla="*/ 111849 w 12289230"/>
              <a:gd name="connsiteY0" fmla="*/ 0 h 1868616"/>
              <a:gd name="connsiteX1" fmla="*/ 12289230 w 12289230"/>
              <a:gd name="connsiteY1" fmla="*/ 1073259 h 1868616"/>
              <a:gd name="connsiteX2" fmla="*/ 12204203 w 12289230"/>
              <a:gd name="connsiteY2" fmla="*/ 1868616 h 1868616"/>
              <a:gd name="connsiteX3" fmla="*/ 15088 w 12289230"/>
              <a:gd name="connsiteY3" fmla="*/ 1835286 h 1868616"/>
              <a:gd name="connsiteX4" fmla="*/ 111849 w 12289230"/>
              <a:gd name="connsiteY4" fmla="*/ 0 h 1868616"/>
              <a:gd name="connsiteX0" fmla="*/ 111849 w 12289230"/>
              <a:gd name="connsiteY0" fmla="*/ 0 h 1868616"/>
              <a:gd name="connsiteX1" fmla="*/ 12289230 w 12289230"/>
              <a:gd name="connsiteY1" fmla="*/ 1073259 h 1868616"/>
              <a:gd name="connsiteX2" fmla="*/ 12204203 w 12289230"/>
              <a:gd name="connsiteY2" fmla="*/ 1868616 h 1868616"/>
              <a:gd name="connsiteX3" fmla="*/ 15088 w 12289230"/>
              <a:gd name="connsiteY3" fmla="*/ 1835286 h 1868616"/>
              <a:gd name="connsiteX4" fmla="*/ 111849 w 12289230"/>
              <a:gd name="connsiteY4" fmla="*/ 0 h 1868616"/>
              <a:gd name="connsiteX0" fmla="*/ 111849 w 12289230"/>
              <a:gd name="connsiteY0" fmla="*/ 0 h 1868616"/>
              <a:gd name="connsiteX1" fmla="*/ 12289230 w 12289230"/>
              <a:gd name="connsiteY1" fmla="*/ 1073259 h 1868616"/>
              <a:gd name="connsiteX2" fmla="*/ 12204203 w 12289230"/>
              <a:gd name="connsiteY2" fmla="*/ 1868616 h 1868616"/>
              <a:gd name="connsiteX3" fmla="*/ 15088 w 12289230"/>
              <a:gd name="connsiteY3" fmla="*/ 1835286 h 1868616"/>
              <a:gd name="connsiteX4" fmla="*/ 111849 w 12289230"/>
              <a:gd name="connsiteY4" fmla="*/ 0 h 1868616"/>
              <a:gd name="connsiteX0" fmla="*/ 90963 w 12268344"/>
              <a:gd name="connsiteY0" fmla="*/ 0 h 1868616"/>
              <a:gd name="connsiteX1" fmla="*/ 12268344 w 12268344"/>
              <a:gd name="connsiteY1" fmla="*/ 1073259 h 1868616"/>
              <a:gd name="connsiteX2" fmla="*/ 12183317 w 12268344"/>
              <a:gd name="connsiteY2" fmla="*/ 1868616 h 1868616"/>
              <a:gd name="connsiteX3" fmla="*/ 23073 w 12268344"/>
              <a:gd name="connsiteY3" fmla="*/ 1501997 h 1868616"/>
              <a:gd name="connsiteX4" fmla="*/ 90963 w 12268344"/>
              <a:gd name="connsiteY4" fmla="*/ 0 h 1868616"/>
              <a:gd name="connsiteX0" fmla="*/ 90963 w 12268344"/>
              <a:gd name="connsiteY0" fmla="*/ 0 h 1872226"/>
              <a:gd name="connsiteX1" fmla="*/ 12268344 w 12268344"/>
              <a:gd name="connsiteY1" fmla="*/ 1073259 h 1872226"/>
              <a:gd name="connsiteX2" fmla="*/ 12183317 w 12268344"/>
              <a:gd name="connsiteY2" fmla="*/ 1868616 h 1872226"/>
              <a:gd name="connsiteX3" fmla="*/ 23073 w 12268344"/>
              <a:gd name="connsiteY3" fmla="*/ 1501997 h 1872226"/>
              <a:gd name="connsiteX4" fmla="*/ 90963 w 12268344"/>
              <a:gd name="connsiteY4" fmla="*/ 0 h 1872226"/>
              <a:gd name="connsiteX0" fmla="*/ 90963 w 12268344"/>
              <a:gd name="connsiteY0" fmla="*/ 0 h 1597265"/>
              <a:gd name="connsiteX1" fmla="*/ 12268344 w 12268344"/>
              <a:gd name="connsiteY1" fmla="*/ 1073259 h 1597265"/>
              <a:gd name="connsiteX2" fmla="*/ 12218485 w 12268344"/>
              <a:gd name="connsiteY2" fmla="*/ 1591838 h 1597265"/>
              <a:gd name="connsiteX3" fmla="*/ 23073 w 12268344"/>
              <a:gd name="connsiteY3" fmla="*/ 1501997 h 1597265"/>
              <a:gd name="connsiteX4" fmla="*/ 90963 w 12268344"/>
              <a:gd name="connsiteY4" fmla="*/ 0 h 1597265"/>
              <a:gd name="connsiteX0" fmla="*/ 90963 w 12268344"/>
              <a:gd name="connsiteY0" fmla="*/ 0 h 1526374"/>
              <a:gd name="connsiteX1" fmla="*/ 12268344 w 12268344"/>
              <a:gd name="connsiteY1" fmla="*/ 1073259 h 1526374"/>
              <a:gd name="connsiteX2" fmla="*/ 12250767 w 12268344"/>
              <a:gd name="connsiteY2" fmla="*/ 1348389 h 1526374"/>
              <a:gd name="connsiteX3" fmla="*/ 23073 w 12268344"/>
              <a:gd name="connsiteY3" fmla="*/ 1501997 h 1526374"/>
              <a:gd name="connsiteX4" fmla="*/ 90963 w 12268344"/>
              <a:gd name="connsiteY4" fmla="*/ 0 h 1526374"/>
              <a:gd name="connsiteX0" fmla="*/ 90963 w 12268344"/>
              <a:gd name="connsiteY0" fmla="*/ 0 h 1526374"/>
              <a:gd name="connsiteX1" fmla="*/ 12268344 w 12268344"/>
              <a:gd name="connsiteY1" fmla="*/ 1073259 h 1526374"/>
              <a:gd name="connsiteX2" fmla="*/ 12250767 w 12268344"/>
              <a:gd name="connsiteY2" fmla="*/ 1348389 h 1526374"/>
              <a:gd name="connsiteX3" fmla="*/ 23073 w 12268344"/>
              <a:gd name="connsiteY3" fmla="*/ 1501997 h 1526374"/>
              <a:gd name="connsiteX4" fmla="*/ 90963 w 12268344"/>
              <a:gd name="connsiteY4" fmla="*/ 0 h 1526374"/>
              <a:gd name="connsiteX0" fmla="*/ 90963 w 12268344"/>
              <a:gd name="connsiteY0" fmla="*/ 0 h 1526374"/>
              <a:gd name="connsiteX1" fmla="*/ 12268344 w 12268344"/>
              <a:gd name="connsiteY1" fmla="*/ 1073259 h 1526374"/>
              <a:gd name="connsiteX2" fmla="*/ 12250767 w 12268344"/>
              <a:gd name="connsiteY2" fmla="*/ 1348389 h 1526374"/>
              <a:gd name="connsiteX3" fmla="*/ 23073 w 12268344"/>
              <a:gd name="connsiteY3" fmla="*/ 1501997 h 1526374"/>
              <a:gd name="connsiteX4" fmla="*/ 90963 w 12268344"/>
              <a:gd name="connsiteY4" fmla="*/ 0 h 1526374"/>
              <a:gd name="connsiteX0" fmla="*/ 98503 w 12264774"/>
              <a:gd name="connsiteY0" fmla="*/ 0 h 1525572"/>
              <a:gd name="connsiteX1" fmla="*/ 12264774 w 12264774"/>
              <a:gd name="connsiteY1" fmla="*/ 1072297 h 1525572"/>
              <a:gd name="connsiteX2" fmla="*/ 12247197 w 12264774"/>
              <a:gd name="connsiteY2" fmla="*/ 1347427 h 1525572"/>
              <a:gd name="connsiteX3" fmla="*/ 19503 w 12264774"/>
              <a:gd name="connsiteY3" fmla="*/ 1501035 h 1525572"/>
              <a:gd name="connsiteX4" fmla="*/ 98503 w 12264774"/>
              <a:gd name="connsiteY4" fmla="*/ 0 h 1525572"/>
              <a:gd name="connsiteX0" fmla="*/ 98503 w 12264774"/>
              <a:gd name="connsiteY0" fmla="*/ 0 h 1525572"/>
              <a:gd name="connsiteX1" fmla="*/ 12264774 w 12264774"/>
              <a:gd name="connsiteY1" fmla="*/ 1072297 h 1525572"/>
              <a:gd name="connsiteX2" fmla="*/ 12247197 w 12264774"/>
              <a:gd name="connsiteY2" fmla="*/ 1347427 h 1525572"/>
              <a:gd name="connsiteX3" fmla="*/ 19503 w 12264774"/>
              <a:gd name="connsiteY3" fmla="*/ 1501035 h 1525572"/>
              <a:gd name="connsiteX4" fmla="*/ 98503 w 12264774"/>
              <a:gd name="connsiteY4" fmla="*/ 0 h 1525572"/>
              <a:gd name="connsiteX0" fmla="*/ 104898 w 12271169"/>
              <a:gd name="connsiteY0" fmla="*/ 0 h 1507306"/>
              <a:gd name="connsiteX1" fmla="*/ 12271169 w 12271169"/>
              <a:gd name="connsiteY1" fmla="*/ 1072297 h 1507306"/>
              <a:gd name="connsiteX2" fmla="*/ 12253592 w 12271169"/>
              <a:gd name="connsiteY2" fmla="*/ 1347427 h 1507306"/>
              <a:gd name="connsiteX3" fmla="*/ 17140 w 12271169"/>
              <a:gd name="connsiteY3" fmla="*/ 1478932 h 1507306"/>
              <a:gd name="connsiteX4" fmla="*/ 104898 w 12271169"/>
              <a:gd name="connsiteY4" fmla="*/ 0 h 1507306"/>
              <a:gd name="connsiteX0" fmla="*/ 104898 w 12271169"/>
              <a:gd name="connsiteY0" fmla="*/ 0 h 1507306"/>
              <a:gd name="connsiteX1" fmla="*/ 12271169 w 12271169"/>
              <a:gd name="connsiteY1" fmla="*/ 1072297 h 1507306"/>
              <a:gd name="connsiteX2" fmla="*/ 12253592 w 12271169"/>
              <a:gd name="connsiteY2" fmla="*/ 1347427 h 1507306"/>
              <a:gd name="connsiteX3" fmla="*/ 17140 w 12271169"/>
              <a:gd name="connsiteY3" fmla="*/ 1478932 h 1507306"/>
              <a:gd name="connsiteX4" fmla="*/ 104898 w 12271169"/>
              <a:gd name="connsiteY4" fmla="*/ 0 h 1507306"/>
              <a:gd name="connsiteX0" fmla="*/ 104898 w 12271169"/>
              <a:gd name="connsiteY0" fmla="*/ 0 h 1507306"/>
              <a:gd name="connsiteX1" fmla="*/ 12271169 w 12271169"/>
              <a:gd name="connsiteY1" fmla="*/ 1072297 h 1507306"/>
              <a:gd name="connsiteX2" fmla="*/ 12253592 w 12271169"/>
              <a:gd name="connsiteY2" fmla="*/ 1347427 h 1507306"/>
              <a:gd name="connsiteX3" fmla="*/ 17140 w 12271169"/>
              <a:gd name="connsiteY3" fmla="*/ 1478932 h 1507306"/>
              <a:gd name="connsiteX4" fmla="*/ 104898 w 12271169"/>
              <a:gd name="connsiteY4" fmla="*/ 0 h 1507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71169" h="1507306">
                <a:moveTo>
                  <a:pt x="104898" y="0"/>
                </a:moveTo>
                <a:lnTo>
                  <a:pt x="12271169" y="1072297"/>
                </a:lnTo>
                <a:lnTo>
                  <a:pt x="12253592" y="1347427"/>
                </a:lnTo>
                <a:cubicBezTo>
                  <a:pt x="12280732" y="1410797"/>
                  <a:pt x="6097526" y="1405791"/>
                  <a:pt x="17140" y="1478932"/>
                </a:cubicBezTo>
                <a:cubicBezTo>
                  <a:pt x="-15607" y="1488348"/>
                  <a:pt x="-9070" y="1813525"/>
                  <a:pt x="104898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2C8583-CCE7-4600-9876-66CEDB4D03DF}"/>
              </a:ext>
            </a:extLst>
          </p:cNvPr>
          <p:cNvSpPr txBox="1"/>
          <p:nvPr userDrawn="1"/>
        </p:nvSpPr>
        <p:spPr>
          <a:xfrm>
            <a:off x="0" y="4380616"/>
            <a:ext cx="1219200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1500" b="1" baseline="0" dirty="0">
              <a:solidFill>
                <a:schemeClr val="tx2">
                  <a:lumMod val="95000"/>
                  <a:lumOff val="5000"/>
                </a:schemeClr>
              </a:solidFill>
              <a:latin typeface="Eras Medium ITC" pitchFamily="34" charset="0"/>
              <a:ea typeface="Kozuka Gothic Pr6N EL" pitchFamily="34" charset="-128"/>
              <a:cs typeface="Miriam" pitchFamily="34" charset="-79"/>
            </a:endParaRPr>
          </a:p>
          <a:p>
            <a:pPr algn="ctr"/>
            <a:r>
              <a:rPr lang="en-GB" sz="1200" b="0" baseline="0" dirty="0">
                <a:solidFill>
                  <a:schemeClr val="tx2">
                    <a:lumMod val="95000"/>
                    <a:lumOff val="5000"/>
                  </a:schemeClr>
                </a:solidFill>
                <a:latin typeface="Eras Light ITC" pitchFamily="34" charset="0"/>
                <a:ea typeface="Kozuka Gothic Pr6N EL" pitchFamily="34" charset="-128"/>
                <a:cs typeface="Miriam" pitchFamily="34" charset="-79"/>
              </a:rPr>
              <a:t>North Wing, The Old Livery, Hildersham Road</a:t>
            </a:r>
          </a:p>
          <a:p>
            <a:pPr algn="ctr"/>
            <a:r>
              <a:rPr lang="en-GB" sz="1200" b="0" kern="1200" baseline="0" dirty="0">
                <a:solidFill>
                  <a:schemeClr val="tx2">
                    <a:lumMod val="95000"/>
                    <a:lumOff val="5000"/>
                  </a:schemeClr>
                </a:solidFill>
                <a:latin typeface="Eras Light ITC" pitchFamily="34" charset="0"/>
                <a:ea typeface="Kozuka Gothic Pr6N EL" pitchFamily="34" charset="-128"/>
                <a:cs typeface="Miriam" pitchFamily="34" charset="-79"/>
              </a:rPr>
              <a:t>Cambridge, UK CB216DR</a:t>
            </a:r>
            <a:endParaRPr lang="en-GB" sz="1200" b="0" baseline="0" dirty="0">
              <a:solidFill>
                <a:schemeClr val="tx2">
                  <a:lumMod val="95000"/>
                  <a:lumOff val="5000"/>
                </a:schemeClr>
              </a:solidFill>
              <a:latin typeface="Eras Light ITC" pitchFamily="34" charset="0"/>
              <a:ea typeface="Kozuka Gothic Pr6N EL" pitchFamily="34" charset="-128"/>
              <a:cs typeface="Miriam" pitchFamily="34" charset="-79"/>
            </a:endParaRPr>
          </a:p>
          <a:p>
            <a:pPr algn="ctr"/>
            <a:endParaRPr lang="en-GB" sz="1200" b="0" baseline="0" dirty="0">
              <a:solidFill>
                <a:schemeClr val="tx2">
                  <a:lumMod val="95000"/>
                  <a:lumOff val="5000"/>
                </a:schemeClr>
              </a:solidFill>
              <a:latin typeface="Eras Light ITC" pitchFamily="34" charset="0"/>
              <a:ea typeface="Kozuka Gothic Pr6N EL" pitchFamily="34" charset="-128"/>
              <a:cs typeface="Miriam" pitchFamily="34" charset="-79"/>
            </a:endParaRPr>
          </a:p>
          <a:p>
            <a:pPr algn="ctr"/>
            <a:r>
              <a:rPr lang="en-GB" sz="1200" b="0" i="0" baseline="0" dirty="0">
                <a:solidFill>
                  <a:schemeClr val="tx2">
                    <a:lumMod val="95000"/>
                    <a:lumOff val="5000"/>
                  </a:schemeClr>
                </a:solidFill>
                <a:latin typeface="Eras Light ITC" pitchFamily="34" charset="0"/>
                <a:ea typeface="Kozuka Gothic Pr6N EL" pitchFamily="34" charset="-128"/>
                <a:cs typeface="Miriam" pitchFamily="34" charset="-79"/>
              </a:rPr>
              <a:t>Tel.: +44 (0)1223 893209 </a:t>
            </a:r>
            <a:r>
              <a:rPr lang="en-GB" sz="1200" b="0" i="0" kern="1200" baseline="0" dirty="0">
                <a:solidFill>
                  <a:schemeClr val="tx2">
                    <a:lumMod val="95000"/>
                    <a:lumOff val="5000"/>
                  </a:schemeClr>
                </a:solidFill>
                <a:latin typeface="Eras Light ITC" pitchFamily="34" charset="0"/>
                <a:ea typeface="Kozuka Gothic Pr6N EL" pitchFamily="34" charset="-128"/>
                <a:cs typeface="Miriam" pitchFamily="34" charset="-79"/>
              </a:rPr>
              <a:t>| </a:t>
            </a:r>
            <a:r>
              <a:rPr lang="en-GB" sz="1200" b="1" i="0" kern="1200" baseline="0" dirty="0">
                <a:solidFill>
                  <a:schemeClr val="tx2">
                    <a:lumMod val="95000"/>
                    <a:lumOff val="5000"/>
                  </a:schemeClr>
                </a:solidFill>
                <a:latin typeface="Eras Light ITC" pitchFamily="34" charset="0"/>
                <a:ea typeface="Kozuka Gothic Pr6N EL" pitchFamily="34" charset="-128"/>
                <a:cs typeface="Miriam" pitchFamily="34" charset="-79"/>
              </a:rPr>
              <a:t>www.innotec-tcs.com</a:t>
            </a:r>
            <a:r>
              <a:rPr lang="en-GB" sz="1200" b="0" i="0" kern="1200" baseline="0" dirty="0">
                <a:solidFill>
                  <a:schemeClr val="tx2">
                    <a:lumMod val="95000"/>
                    <a:lumOff val="5000"/>
                  </a:schemeClr>
                </a:solidFill>
                <a:latin typeface="Eras Light ITC" pitchFamily="34" charset="0"/>
                <a:ea typeface="Kozuka Gothic Pr6N EL" pitchFamily="34" charset="-128"/>
                <a:cs typeface="Miriam" pitchFamily="34" charset="-79"/>
              </a:rPr>
              <a:t> </a:t>
            </a:r>
            <a:r>
              <a:rPr lang="en-GB" sz="1200" b="0" i="0" baseline="0" dirty="0">
                <a:solidFill>
                  <a:schemeClr val="tx2">
                    <a:lumMod val="95000"/>
                    <a:lumOff val="5000"/>
                  </a:schemeClr>
                </a:solidFill>
                <a:latin typeface="Eras Light ITC" pitchFamily="34" charset="0"/>
                <a:ea typeface="Kozuka Gothic Pr6N EL" pitchFamily="34" charset="-128"/>
                <a:cs typeface="Miriam" pitchFamily="34" charset="-79"/>
              </a:rPr>
              <a:t>| enquiries@innotec-tcs.com</a:t>
            </a:r>
          </a:p>
          <a:p>
            <a:pPr algn="ctr"/>
            <a:endParaRPr lang="en-GB" sz="1200" b="0" i="0" dirty="0">
              <a:solidFill>
                <a:schemeClr val="tx2">
                  <a:lumMod val="95000"/>
                  <a:lumOff val="5000"/>
                </a:schemeClr>
              </a:solidFill>
              <a:latin typeface="Eras Light ITC" pitchFamily="34" charset="0"/>
              <a:ea typeface="Kozuka Gothic Pr6N EL" pitchFamily="34" charset="-128"/>
              <a:cs typeface="Miriam" pitchFamily="34" charset="-79"/>
            </a:endParaRP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E2D05CE-7911-4EAB-B6B4-9E1BC0CA8F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0" y="6578650"/>
            <a:ext cx="4114800" cy="182603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259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3B617C0-9F57-465B-9FE2-054F61B4C46A}"/>
              </a:ext>
            </a:extLst>
          </p:cNvPr>
          <p:cNvSpPr/>
          <p:nvPr userDrawn="1"/>
        </p:nvSpPr>
        <p:spPr>
          <a:xfrm>
            <a:off x="-5111" y="1"/>
            <a:ext cx="12192000" cy="847493"/>
          </a:xfrm>
          <a:prstGeom prst="rect">
            <a:avLst/>
          </a:prstGeom>
          <a:solidFill>
            <a:srgbClr val="165C7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4C4C1F8A-790F-428B-852B-2FF9E7244AB2}"/>
              </a:ext>
            </a:extLst>
          </p:cNvPr>
          <p:cNvSpPr/>
          <p:nvPr userDrawn="1"/>
        </p:nvSpPr>
        <p:spPr>
          <a:xfrm rot="21302953">
            <a:off x="-90452" y="-616889"/>
            <a:ext cx="12271169" cy="1507306"/>
          </a:xfrm>
          <a:custGeom>
            <a:avLst/>
            <a:gdLst>
              <a:gd name="connsiteX0" fmla="*/ 0 w 12192000"/>
              <a:gd name="connsiteY0" fmla="*/ 0 h 847493"/>
              <a:gd name="connsiteX1" fmla="*/ 12192000 w 12192000"/>
              <a:gd name="connsiteY1" fmla="*/ 0 h 847493"/>
              <a:gd name="connsiteX2" fmla="*/ 12192000 w 12192000"/>
              <a:gd name="connsiteY2" fmla="*/ 847493 h 847493"/>
              <a:gd name="connsiteX3" fmla="*/ 0 w 12192000"/>
              <a:gd name="connsiteY3" fmla="*/ 847493 h 847493"/>
              <a:gd name="connsiteX4" fmla="*/ 0 w 12192000"/>
              <a:gd name="connsiteY4" fmla="*/ 0 h 847493"/>
              <a:gd name="connsiteX0" fmla="*/ 198670 w 12192000"/>
              <a:gd name="connsiteY0" fmla="*/ 0 h 1848845"/>
              <a:gd name="connsiteX1" fmla="*/ 12192000 w 12192000"/>
              <a:gd name="connsiteY1" fmla="*/ 1001352 h 1848845"/>
              <a:gd name="connsiteX2" fmla="*/ 12192000 w 12192000"/>
              <a:gd name="connsiteY2" fmla="*/ 1848845 h 1848845"/>
              <a:gd name="connsiteX3" fmla="*/ 0 w 12192000"/>
              <a:gd name="connsiteY3" fmla="*/ 1848845 h 1848845"/>
              <a:gd name="connsiteX4" fmla="*/ 198670 w 12192000"/>
              <a:gd name="connsiteY4" fmla="*/ 0 h 1848845"/>
              <a:gd name="connsiteX0" fmla="*/ 187561 w 12192000"/>
              <a:gd name="connsiteY0" fmla="*/ 0 h 1849807"/>
              <a:gd name="connsiteX1" fmla="*/ 12192000 w 12192000"/>
              <a:gd name="connsiteY1" fmla="*/ 1002314 h 1849807"/>
              <a:gd name="connsiteX2" fmla="*/ 12192000 w 12192000"/>
              <a:gd name="connsiteY2" fmla="*/ 1849807 h 1849807"/>
              <a:gd name="connsiteX3" fmla="*/ 0 w 12192000"/>
              <a:gd name="connsiteY3" fmla="*/ 1849807 h 1849807"/>
              <a:gd name="connsiteX4" fmla="*/ 187561 w 12192000"/>
              <a:gd name="connsiteY4" fmla="*/ 0 h 1849807"/>
              <a:gd name="connsiteX0" fmla="*/ 163418 w 12167857"/>
              <a:gd name="connsiteY0" fmla="*/ 0 h 1849807"/>
              <a:gd name="connsiteX1" fmla="*/ 12167857 w 12167857"/>
              <a:gd name="connsiteY1" fmla="*/ 1002314 h 1849807"/>
              <a:gd name="connsiteX2" fmla="*/ 12167857 w 12167857"/>
              <a:gd name="connsiteY2" fmla="*/ 1849807 h 1849807"/>
              <a:gd name="connsiteX3" fmla="*/ 0 w 12167857"/>
              <a:gd name="connsiteY3" fmla="*/ 1829512 h 1849807"/>
              <a:gd name="connsiteX4" fmla="*/ 163418 w 12167857"/>
              <a:gd name="connsiteY4" fmla="*/ 0 h 1849807"/>
              <a:gd name="connsiteX0" fmla="*/ 163418 w 12167857"/>
              <a:gd name="connsiteY0" fmla="*/ 0 h 1849807"/>
              <a:gd name="connsiteX1" fmla="*/ 12167857 w 12167857"/>
              <a:gd name="connsiteY1" fmla="*/ 1002314 h 1849807"/>
              <a:gd name="connsiteX2" fmla="*/ 12167857 w 12167857"/>
              <a:gd name="connsiteY2" fmla="*/ 1849807 h 1849807"/>
              <a:gd name="connsiteX3" fmla="*/ 0 w 12167857"/>
              <a:gd name="connsiteY3" fmla="*/ 1829512 h 1849807"/>
              <a:gd name="connsiteX4" fmla="*/ 163418 w 12167857"/>
              <a:gd name="connsiteY4" fmla="*/ 0 h 1849807"/>
              <a:gd name="connsiteX0" fmla="*/ 163418 w 12167857"/>
              <a:gd name="connsiteY0" fmla="*/ 0 h 1849807"/>
              <a:gd name="connsiteX1" fmla="*/ 12167857 w 12167857"/>
              <a:gd name="connsiteY1" fmla="*/ 1002314 h 1849807"/>
              <a:gd name="connsiteX2" fmla="*/ 12167857 w 12167857"/>
              <a:gd name="connsiteY2" fmla="*/ 1849807 h 1849807"/>
              <a:gd name="connsiteX3" fmla="*/ 0 w 12167857"/>
              <a:gd name="connsiteY3" fmla="*/ 1829512 h 1849807"/>
              <a:gd name="connsiteX4" fmla="*/ 163418 w 12167857"/>
              <a:gd name="connsiteY4" fmla="*/ 0 h 1849807"/>
              <a:gd name="connsiteX0" fmla="*/ 168271 w 12172710"/>
              <a:gd name="connsiteY0" fmla="*/ 0 h 1849807"/>
              <a:gd name="connsiteX1" fmla="*/ 12172710 w 12172710"/>
              <a:gd name="connsiteY1" fmla="*/ 1002314 h 1849807"/>
              <a:gd name="connsiteX2" fmla="*/ 12172710 w 12172710"/>
              <a:gd name="connsiteY2" fmla="*/ 1849807 h 1849807"/>
              <a:gd name="connsiteX3" fmla="*/ 4853 w 12172710"/>
              <a:gd name="connsiteY3" fmla="*/ 1829512 h 1849807"/>
              <a:gd name="connsiteX4" fmla="*/ 168271 w 12172710"/>
              <a:gd name="connsiteY4" fmla="*/ 0 h 1849807"/>
              <a:gd name="connsiteX0" fmla="*/ 168271 w 12172710"/>
              <a:gd name="connsiteY0" fmla="*/ 0 h 1849807"/>
              <a:gd name="connsiteX1" fmla="*/ 12172710 w 12172710"/>
              <a:gd name="connsiteY1" fmla="*/ 1002314 h 1849807"/>
              <a:gd name="connsiteX2" fmla="*/ 12172710 w 12172710"/>
              <a:gd name="connsiteY2" fmla="*/ 1849807 h 1849807"/>
              <a:gd name="connsiteX3" fmla="*/ 4853 w 12172710"/>
              <a:gd name="connsiteY3" fmla="*/ 1829512 h 1849807"/>
              <a:gd name="connsiteX4" fmla="*/ 168271 w 12172710"/>
              <a:gd name="connsiteY4" fmla="*/ 0 h 1849807"/>
              <a:gd name="connsiteX0" fmla="*/ 170676 w 12175115"/>
              <a:gd name="connsiteY0" fmla="*/ 0 h 1849807"/>
              <a:gd name="connsiteX1" fmla="*/ 12175115 w 12175115"/>
              <a:gd name="connsiteY1" fmla="*/ 1002314 h 1849807"/>
              <a:gd name="connsiteX2" fmla="*/ 12175115 w 12175115"/>
              <a:gd name="connsiteY2" fmla="*/ 1849807 h 1849807"/>
              <a:gd name="connsiteX3" fmla="*/ 7258 w 12175115"/>
              <a:gd name="connsiteY3" fmla="*/ 1829512 h 1849807"/>
              <a:gd name="connsiteX4" fmla="*/ 170676 w 12175115"/>
              <a:gd name="connsiteY4" fmla="*/ 0 h 1849807"/>
              <a:gd name="connsiteX0" fmla="*/ 120877 w 12125316"/>
              <a:gd name="connsiteY0" fmla="*/ 0 h 1849807"/>
              <a:gd name="connsiteX1" fmla="*/ 12125316 w 12125316"/>
              <a:gd name="connsiteY1" fmla="*/ 1002314 h 1849807"/>
              <a:gd name="connsiteX2" fmla="*/ 12125316 w 12125316"/>
              <a:gd name="connsiteY2" fmla="*/ 1849807 h 1849807"/>
              <a:gd name="connsiteX3" fmla="*/ 13007 w 12125316"/>
              <a:gd name="connsiteY3" fmla="*/ 1834324 h 1849807"/>
              <a:gd name="connsiteX4" fmla="*/ 120877 w 12125316"/>
              <a:gd name="connsiteY4" fmla="*/ 0 h 1849807"/>
              <a:gd name="connsiteX0" fmla="*/ 113378 w 12127002"/>
              <a:gd name="connsiteY0" fmla="*/ 0 h 1872988"/>
              <a:gd name="connsiteX1" fmla="*/ 12127002 w 12127002"/>
              <a:gd name="connsiteY1" fmla="*/ 1025495 h 1872988"/>
              <a:gd name="connsiteX2" fmla="*/ 12127002 w 12127002"/>
              <a:gd name="connsiteY2" fmla="*/ 1872988 h 1872988"/>
              <a:gd name="connsiteX3" fmla="*/ 14693 w 12127002"/>
              <a:gd name="connsiteY3" fmla="*/ 1857505 h 1872988"/>
              <a:gd name="connsiteX4" fmla="*/ 113378 w 12127002"/>
              <a:gd name="connsiteY4" fmla="*/ 0 h 1872988"/>
              <a:gd name="connsiteX0" fmla="*/ 120876 w 12134500"/>
              <a:gd name="connsiteY0" fmla="*/ 0 h 1872988"/>
              <a:gd name="connsiteX1" fmla="*/ 12134500 w 12134500"/>
              <a:gd name="connsiteY1" fmla="*/ 1025495 h 1872988"/>
              <a:gd name="connsiteX2" fmla="*/ 12134500 w 12134500"/>
              <a:gd name="connsiteY2" fmla="*/ 1872988 h 1872988"/>
              <a:gd name="connsiteX3" fmla="*/ 13006 w 12134500"/>
              <a:gd name="connsiteY3" fmla="*/ 1834324 h 1872988"/>
              <a:gd name="connsiteX4" fmla="*/ 120876 w 12134500"/>
              <a:gd name="connsiteY4" fmla="*/ 0 h 1872988"/>
              <a:gd name="connsiteX0" fmla="*/ 120876 w 12298257"/>
              <a:gd name="connsiteY0" fmla="*/ 0 h 1872988"/>
              <a:gd name="connsiteX1" fmla="*/ 12298257 w 12298257"/>
              <a:gd name="connsiteY1" fmla="*/ 1073259 h 1872988"/>
              <a:gd name="connsiteX2" fmla="*/ 12134500 w 12298257"/>
              <a:gd name="connsiteY2" fmla="*/ 1872988 h 1872988"/>
              <a:gd name="connsiteX3" fmla="*/ 13006 w 12298257"/>
              <a:gd name="connsiteY3" fmla="*/ 1834324 h 1872988"/>
              <a:gd name="connsiteX4" fmla="*/ 120876 w 12298257"/>
              <a:gd name="connsiteY4" fmla="*/ 0 h 1872988"/>
              <a:gd name="connsiteX0" fmla="*/ 120876 w 12298257"/>
              <a:gd name="connsiteY0" fmla="*/ 0 h 1868616"/>
              <a:gd name="connsiteX1" fmla="*/ 12298257 w 12298257"/>
              <a:gd name="connsiteY1" fmla="*/ 1073259 h 1868616"/>
              <a:gd name="connsiteX2" fmla="*/ 12213230 w 12298257"/>
              <a:gd name="connsiteY2" fmla="*/ 1868616 h 1868616"/>
              <a:gd name="connsiteX3" fmla="*/ 13006 w 12298257"/>
              <a:gd name="connsiteY3" fmla="*/ 1834324 h 1868616"/>
              <a:gd name="connsiteX4" fmla="*/ 120876 w 12298257"/>
              <a:gd name="connsiteY4" fmla="*/ 0 h 1868616"/>
              <a:gd name="connsiteX0" fmla="*/ 120876 w 12298257"/>
              <a:gd name="connsiteY0" fmla="*/ 0 h 1868616"/>
              <a:gd name="connsiteX1" fmla="*/ 12298257 w 12298257"/>
              <a:gd name="connsiteY1" fmla="*/ 1073259 h 1868616"/>
              <a:gd name="connsiteX2" fmla="*/ 12213230 w 12298257"/>
              <a:gd name="connsiteY2" fmla="*/ 1868616 h 1868616"/>
              <a:gd name="connsiteX3" fmla="*/ 13006 w 12298257"/>
              <a:gd name="connsiteY3" fmla="*/ 1834324 h 1868616"/>
              <a:gd name="connsiteX4" fmla="*/ 120876 w 12298257"/>
              <a:gd name="connsiteY4" fmla="*/ 0 h 1868616"/>
              <a:gd name="connsiteX0" fmla="*/ 111849 w 12289230"/>
              <a:gd name="connsiteY0" fmla="*/ 0 h 1868616"/>
              <a:gd name="connsiteX1" fmla="*/ 12289230 w 12289230"/>
              <a:gd name="connsiteY1" fmla="*/ 1073259 h 1868616"/>
              <a:gd name="connsiteX2" fmla="*/ 12204203 w 12289230"/>
              <a:gd name="connsiteY2" fmla="*/ 1868616 h 1868616"/>
              <a:gd name="connsiteX3" fmla="*/ 15088 w 12289230"/>
              <a:gd name="connsiteY3" fmla="*/ 1835286 h 1868616"/>
              <a:gd name="connsiteX4" fmla="*/ 111849 w 12289230"/>
              <a:gd name="connsiteY4" fmla="*/ 0 h 1868616"/>
              <a:gd name="connsiteX0" fmla="*/ 111849 w 12289230"/>
              <a:gd name="connsiteY0" fmla="*/ 0 h 1868616"/>
              <a:gd name="connsiteX1" fmla="*/ 12289230 w 12289230"/>
              <a:gd name="connsiteY1" fmla="*/ 1073259 h 1868616"/>
              <a:gd name="connsiteX2" fmla="*/ 12204203 w 12289230"/>
              <a:gd name="connsiteY2" fmla="*/ 1868616 h 1868616"/>
              <a:gd name="connsiteX3" fmla="*/ 15088 w 12289230"/>
              <a:gd name="connsiteY3" fmla="*/ 1835286 h 1868616"/>
              <a:gd name="connsiteX4" fmla="*/ 111849 w 12289230"/>
              <a:gd name="connsiteY4" fmla="*/ 0 h 1868616"/>
              <a:gd name="connsiteX0" fmla="*/ 111849 w 12289230"/>
              <a:gd name="connsiteY0" fmla="*/ 0 h 1868616"/>
              <a:gd name="connsiteX1" fmla="*/ 12289230 w 12289230"/>
              <a:gd name="connsiteY1" fmla="*/ 1073259 h 1868616"/>
              <a:gd name="connsiteX2" fmla="*/ 12204203 w 12289230"/>
              <a:gd name="connsiteY2" fmla="*/ 1868616 h 1868616"/>
              <a:gd name="connsiteX3" fmla="*/ 15088 w 12289230"/>
              <a:gd name="connsiteY3" fmla="*/ 1835286 h 1868616"/>
              <a:gd name="connsiteX4" fmla="*/ 111849 w 12289230"/>
              <a:gd name="connsiteY4" fmla="*/ 0 h 1868616"/>
              <a:gd name="connsiteX0" fmla="*/ 111849 w 12289230"/>
              <a:gd name="connsiteY0" fmla="*/ 0 h 1868616"/>
              <a:gd name="connsiteX1" fmla="*/ 12289230 w 12289230"/>
              <a:gd name="connsiteY1" fmla="*/ 1073259 h 1868616"/>
              <a:gd name="connsiteX2" fmla="*/ 12204203 w 12289230"/>
              <a:gd name="connsiteY2" fmla="*/ 1868616 h 1868616"/>
              <a:gd name="connsiteX3" fmla="*/ 15088 w 12289230"/>
              <a:gd name="connsiteY3" fmla="*/ 1835286 h 1868616"/>
              <a:gd name="connsiteX4" fmla="*/ 111849 w 12289230"/>
              <a:gd name="connsiteY4" fmla="*/ 0 h 1868616"/>
              <a:gd name="connsiteX0" fmla="*/ 90963 w 12268344"/>
              <a:gd name="connsiteY0" fmla="*/ 0 h 1868616"/>
              <a:gd name="connsiteX1" fmla="*/ 12268344 w 12268344"/>
              <a:gd name="connsiteY1" fmla="*/ 1073259 h 1868616"/>
              <a:gd name="connsiteX2" fmla="*/ 12183317 w 12268344"/>
              <a:gd name="connsiteY2" fmla="*/ 1868616 h 1868616"/>
              <a:gd name="connsiteX3" fmla="*/ 23073 w 12268344"/>
              <a:gd name="connsiteY3" fmla="*/ 1501997 h 1868616"/>
              <a:gd name="connsiteX4" fmla="*/ 90963 w 12268344"/>
              <a:gd name="connsiteY4" fmla="*/ 0 h 1868616"/>
              <a:gd name="connsiteX0" fmla="*/ 90963 w 12268344"/>
              <a:gd name="connsiteY0" fmla="*/ 0 h 1872226"/>
              <a:gd name="connsiteX1" fmla="*/ 12268344 w 12268344"/>
              <a:gd name="connsiteY1" fmla="*/ 1073259 h 1872226"/>
              <a:gd name="connsiteX2" fmla="*/ 12183317 w 12268344"/>
              <a:gd name="connsiteY2" fmla="*/ 1868616 h 1872226"/>
              <a:gd name="connsiteX3" fmla="*/ 23073 w 12268344"/>
              <a:gd name="connsiteY3" fmla="*/ 1501997 h 1872226"/>
              <a:gd name="connsiteX4" fmla="*/ 90963 w 12268344"/>
              <a:gd name="connsiteY4" fmla="*/ 0 h 1872226"/>
              <a:gd name="connsiteX0" fmla="*/ 90963 w 12268344"/>
              <a:gd name="connsiteY0" fmla="*/ 0 h 1597265"/>
              <a:gd name="connsiteX1" fmla="*/ 12268344 w 12268344"/>
              <a:gd name="connsiteY1" fmla="*/ 1073259 h 1597265"/>
              <a:gd name="connsiteX2" fmla="*/ 12218485 w 12268344"/>
              <a:gd name="connsiteY2" fmla="*/ 1591838 h 1597265"/>
              <a:gd name="connsiteX3" fmla="*/ 23073 w 12268344"/>
              <a:gd name="connsiteY3" fmla="*/ 1501997 h 1597265"/>
              <a:gd name="connsiteX4" fmla="*/ 90963 w 12268344"/>
              <a:gd name="connsiteY4" fmla="*/ 0 h 1597265"/>
              <a:gd name="connsiteX0" fmla="*/ 90963 w 12268344"/>
              <a:gd name="connsiteY0" fmla="*/ 0 h 1526374"/>
              <a:gd name="connsiteX1" fmla="*/ 12268344 w 12268344"/>
              <a:gd name="connsiteY1" fmla="*/ 1073259 h 1526374"/>
              <a:gd name="connsiteX2" fmla="*/ 12250767 w 12268344"/>
              <a:gd name="connsiteY2" fmla="*/ 1348389 h 1526374"/>
              <a:gd name="connsiteX3" fmla="*/ 23073 w 12268344"/>
              <a:gd name="connsiteY3" fmla="*/ 1501997 h 1526374"/>
              <a:gd name="connsiteX4" fmla="*/ 90963 w 12268344"/>
              <a:gd name="connsiteY4" fmla="*/ 0 h 1526374"/>
              <a:gd name="connsiteX0" fmla="*/ 90963 w 12268344"/>
              <a:gd name="connsiteY0" fmla="*/ 0 h 1526374"/>
              <a:gd name="connsiteX1" fmla="*/ 12268344 w 12268344"/>
              <a:gd name="connsiteY1" fmla="*/ 1073259 h 1526374"/>
              <a:gd name="connsiteX2" fmla="*/ 12250767 w 12268344"/>
              <a:gd name="connsiteY2" fmla="*/ 1348389 h 1526374"/>
              <a:gd name="connsiteX3" fmla="*/ 23073 w 12268344"/>
              <a:gd name="connsiteY3" fmla="*/ 1501997 h 1526374"/>
              <a:gd name="connsiteX4" fmla="*/ 90963 w 12268344"/>
              <a:gd name="connsiteY4" fmla="*/ 0 h 1526374"/>
              <a:gd name="connsiteX0" fmla="*/ 90963 w 12268344"/>
              <a:gd name="connsiteY0" fmla="*/ 0 h 1526374"/>
              <a:gd name="connsiteX1" fmla="*/ 12268344 w 12268344"/>
              <a:gd name="connsiteY1" fmla="*/ 1073259 h 1526374"/>
              <a:gd name="connsiteX2" fmla="*/ 12250767 w 12268344"/>
              <a:gd name="connsiteY2" fmla="*/ 1348389 h 1526374"/>
              <a:gd name="connsiteX3" fmla="*/ 23073 w 12268344"/>
              <a:gd name="connsiteY3" fmla="*/ 1501997 h 1526374"/>
              <a:gd name="connsiteX4" fmla="*/ 90963 w 12268344"/>
              <a:gd name="connsiteY4" fmla="*/ 0 h 1526374"/>
              <a:gd name="connsiteX0" fmla="*/ 98503 w 12264774"/>
              <a:gd name="connsiteY0" fmla="*/ 0 h 1525572"/>
              <a:gd name="connsiteX1" fmla="*/ 12264774 w 12264774"/>
              <a:gd name="connsiteY1" fmla="*/ 1072297 h 1525572"/>
              <a:gd name="connsiteX2" fmla="*/ 12247197 w 12264774"/>
              <a:gd name="connsiteY2" fmla="*/ 1347427 h 1525572"/>
              <a:gd name="connsiteX3" fmla="*/ 19503 w 12264774"/>
              <a:gd name="connsiteY3" fmla="*/ 1501035 h 1525572"/>
              <a:gd name="connsiteX4" fmla="*/ 98503 w 12264774"/>
              <a:gd name="connsiteY4" fmla="*/ 0 h 1525572"/>
              <a:gd name="connsiteX0" fmla="*/ 98503 w 12264774"/>
              <a:gd name="connsiteY0" fmla="*/ 0 h 1525572"/>
              <a:gd name="connsiteX1" fmla="*/ 12264774 w 12264774"/>
              <a:gd name="connsiteY1" fmla="*/ 1072297 h 1525572"/>
              <a:gd name="connsiteX2" fmla="*/ 12247197 w 12264774"/>
              <a:gd name="connsiteY2" fmla="*/ 1347427 h 1525572"/>
              <a:gd name="connsiteX3" fmla="*/ 19503 w 12264774"/>
              <a:gd name="connsiteY3" fmla="*/ 1501035 h 1525572"/>
              <a:gd name="connsiteX4" fmla="*/ 98503 w 12264774"/>
              <a:gd name="connsiteY4" fmla="*/ 0 h 1525572"/>
              <a:gd name="connsiteX0" fmla="*/ 104898 w 12271169"/>
              <a:gd name="connsiteY0" fmla="*/ 0 h 1507306"/>
              <a:gd name="connsiteX1" fmla="*/ 12271169 w 12271169"/>
              <a:gd name="connsiteY1" fmla="*/ 1072297 h 1507306"/>
              <a:gd name="connsiteX2" fmla="*/ 12253592 w 12271169"/>
              <a:gd name="connsiteY2" fmla="*/ 1347427 h 1507306"/>
              <a:gd name="connsiteX3" fmla="*/ 17140 w 12271169"/>
              <a:gd name="connsiteY3" fmla="*/ 1478932 h 1507306"/>
              <a:gd name="connsiteX4" fmla="*/ 104898 w 12271169"/>
              <a:gd name="connsiteY4" fmla="*/ 0 h 1507306"/>
              <a:gd name="connsiteX0" fmla="*/ 104898 w 12271169"/>
              <a:gd name="connsiteY0" fmla="*/ 0 h 1507306"/>
              <a:gd name="connsiteX1" fmla="*/ 12271169 w 12271169"/>
              <a:gd name="connsiteY1" fmla="*/ 1072297 h 1507306"/>
              <a:gd name="connsiteX2" fmla="*/ 12253592 w 12271169"/>
              <a:gd name="connsiteY2" fmla="*/ 1347427 h 1507306"/>
              <a:gd name="connsiteX3" fmla="*/ 17140 w 12271169"/>
              <a:gd name="connsiteY3" fmla="*/ 1478932 h 1507306"/>
              <a:gd name="connsiteX4" fmla="*/ 104898 w 12271169"/>
              <a:gd name="connsiteY4" fmla="*/ 0 h 1507306"/>
              <a:gd name="connsiteX0" fmla="*/ 104898 w 12271169"/>
              <a:gd name="connsiteY0" fmla="*/ 0 h 1507306"/>
              <a:gd name="connsiteX1" fmla="*/ 12271169 w 12271169"/>
              <a:gd name="connsiteY1" fmla="*/ 1072297 h 1507306"/>
              <a:gd name="connsiteX2" fmla="*/ 12253592 w 12271169"/>
              <a:gd name="connsiteY2" fmla="*/ 1347427 h 1507306"/>
              <a:gd name="connsiteX3" fmla="*/ 17140 w 12271169"/>
              <a:gd name="connsiteY3" fmla="*/ 1478932 h 1507306"/>
              <a:gd name="connsiteX4" fmla="*/ 104898 w 12271169"/>
              <a:gd name="connsiteY4" fmla="*/ 0 h 1507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71169" h="1507306">
                <a:moveTo>
                  <a:pt x="104898" y="0"/>
                </a:moveTo>
                <a:lnTo>
                  <a:pt x="12271169" y="1072297"/>
                </a:lnTo>
                <a:lnTo>
                  <a:pt x="12253592" y="1347427"/>
                </a:lnTo>
                <a:cubicBezTo>
                  <a:pt x="12280732" y="1410797"/>
                  <a:pt x="6097526" y="1405791"/>
                  <a:pt x="17140" y="1478932"/>
                </a:cubicBezTo>
                <a:cubicBezTo>
                  <a:pt x="-15607" y="1488348"/>
                  <a:pt x="-9070" y="1813525"/>
                  <a:pt x="104898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2C8583-CCE7-4600-9876-66CEDB4D03DF}"/>
              </a:ext>
            </a:extLst>
          </p:cNvPr>
          <p:cNvSpPr txBox="1"/>
          <p:nvPr userDrawn="1"/>
        </p:nvSpPr>
        <p:spPr>
          <a:xfrm>
            <a:off x="0" y="4380616"/>
            <a:ext cx="1219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1200" b="0" baseline="0" dirty="0">
              <a:solidFill>
                <a:schemeClr val="tx2">
                  <a:lumMod val="95000"/>
                  <a:lumOff val="5000"/>
                </a:schemeClr>
              </a:solidFill>
              <a:latin typeface="Eras Light ITC" pitchFamily="34" charset="0"/>
              <a:ea typeface="Kozuka Gothic Pr6N EL" pitchFamily="34" charset="-128"/>
              <a:cs typeface="Miriam" pitchFamily="34" charset="-79"/>
            </a:endParaRPr>
          </a:p>
          <a:p>
            <a:pPr algn="ctr"/>
            <a:r>
              <a:rPr lang="en-GB" sz="1200" b="0" baseline="0" dirty="0">
                <a:solidFill>
                  <a:schemeClr val="tx2">
                    <a:lumMod val="95000"/>
                    <a:lumOff val="5000"/>
                  </a:schemeClr>
                </a:solidFill>
                <a:latin typeface="Eras Light ITC" pitchFamily="34" charset="0"/>
                <a:ea typeface="Kozuka Gothic Pr6N EL" pitchFamily="34" charset="-128"/>
                <a:cs typeface="Miriam" pitchFamily="34" charset="-79"/>
              </a:rPr>
              <a:t>North Wing, The Old Livery, Hildersham Road</a:t>
            </a:r>
          </a:p>
          <a:p>
            <a:pPr algn="ctr"/>
            <a:r>
              <a:rPr lang="en-GB" sz="1200" b="0" kern="1200" baseline="0" dirty="0">
                <a:solidFill>
                  <a:schemeClr val="tx2">
                    <a:lumMod val="95000"/>
                    <a:lumOff val="5000"/>
                  </a:schemeClr>
                </a:solidFill>
                <a:latin typeface="Eras Light ITC" pitchFamily="34" charset="0"/>
                <a:ea typeface="Kozuka Gothic Pr6N EL" pitchFamily="34" charset="-128"/>
                <a:cs typeface="Miriam" pitchFamily="34" charset="-79"/>
              </a:rPr>
              <a:t>Cambridge, UK CB216DR</a:t>
            </a:r>
            <a:endParaRPr lang="en-GB" sz="1200" b="0" baseline="0" dirty="0">
              <a:solidFill>
                <a:schemeClr val="tx2">
                  <a:lumMod val="95000"/>
                  <a:lumOff val="5000"/>
                </a:schemeClr>
              </a:solidFill>
              <a:latin typeface="Eras Light ITC" pitchFamily="34" charset="0"/>
              <a:ea typeface="Kozuka Gothic Pr6N EL" pitchFamily="34" charset="-128"/>
              <a:cs typeface="Miriam" pitchFamily="34" charset="-79"/>
            </a:endParaRPr>
          </a:p>
          <a:p>
            <a:pPr algn="ctr"/>
            <a:endParaRPr lang="en-GB" sz="1200" b="0" baseline="0" dirty="0">
              <a:solidFill>
                <a:schemeClr val="tx2">
                  <a:lumMod val="95000"/>
                  <a:lumOff val="5000"/>
                </a:schemeClr>
              </a:solidFill>
              <a:latin typeface="Eras Light ITC" pitchFamily="34" charset="0"/>
              <a:ea typeface="Kozuka Gothic Pr6N EL" pitchFamily="34" charset="-128"/>
              <a:cs typeface="Miriam" pitchFamily="34" charset="-79"/>
            </a:endParaRPr>
          </a:p>
          <a:p>
            <a:pPr algn="ctr"/>
            <a:r>
              <a:rPr lang="en-GB" sz="1200" b="0" i="0" baseline="0" dirty="0">
                <a:solidFill>
                  <a:schemeClr val="tx2">
                    <a:lumMod val="95000"/>
                    <a:lumOff val="5000"/>
                  </a:schemeClr>
                </a:solidFill>
                <a:latin typeface="Eras Light ITC" pitchFamily="34" charset="0"/>
                <a:ea typeface="Kozuka Gothic Pr6N EL" pitchFamily="34" charset="-128"/>
                <a:cs typeface="Miriam" pitchFamily="34" charset="-79"/>
              </a:rPr>
              <a:t>Tel.: +44 (0)1223 893209 </a:t>
            </a:r>
            <a:r>
              <a:rPr lang="en-GB" sz="1200" b="0" i="0" kern="1200" baseline="0" dirty="0">
                <a:solidFill>
                  <a:schemeClr val="tx2">
                    <a:lumMod val="95000"/>
                    <a:lumOff val="5000"/>
                  </a:schemeClr>
                </a:solidFill>
                <a:latin typeface="Eras Light ITC" pitchFamily="34" charset="0"/>
                <a:ea typeface="Kozuka Gothic Pr6N EL" pitchFamily="34" charset="-128"/>
                <a:cs typeface="Miriam" pitchFamily="34" charset="-79"/>
              </a:rPr>
              <a:t>| </a:t>
            </a:r>
            <a:r>
              <a:rPr lang="en-GB" sz="1200" b="1" i="0" kern="1200" baseline="0" dirty="0">
                <a:solidFill>
                  <a:schemeClr val="tx2">
                    <a:lumMod val="95000"/>
                    <a:lumOff val="5000"/>
                  </a:schemeClr>
                </a:solidFill>
                <a:latin typeface="Eras Light ITC" pitchFamily="34" charset="0"/>
                <a:ea typeface="Kozuka Gothic Pr6N EL" pitchFamily="34" charset="-128"/>
                <a:cs typeface="Miriam" pitchFamily="34" charset="-79"/>
              </a:rPr>
              <a:t>www.innotec-tcs.com</a:t>
            </a:r>
            <a:r>
              <a:rPr lang="en-GB" sz="1200" b="0" i="0" kern="1200" baseline="0" dirty="0">
                <a:solidFill>
                  <a:schemeClr val="tx2">
                    <a:lumMod val="95000"/>
                    <a:lumOff val="5000"/>
                  </a:schemeClr>
                </a:solidFill>
                <a:latin typeface="Eras Light ITC" pitchFamily="34" charset="0"/>
                <a:ea typeface="Kozuka Gothic Pr6N EL" pitchFamily="34" charset="-128"/>
                <a:cs typeface="Miriam" pitchFamily="34" charset="-79"/>
              </a:rPr>
              <a:t> </a:t>
            </a:r>
            <a:r>
              <a:rPr lang="en-GB" sz="1200" b="0" i="0" baseline="0" dirty="0">
                <a:solidFill>
                  <a:schemeClr val="tx2">
                    <a:lumMod val="95000"/>
                    <a:lumOff val="5000"/>
                  </a:schemeClr>
                </a:solidFill>
                <a:latin typeface="Eras Light ITC" pitchFamily="34" charset="0"/>
                <a:ea typeface="Kozuka Gothic Pr6N EL" pitchFamily="34" charset="-128"/>
                <a:cs typeface="Miriam" pitchFamily="34" charset="-79"/>
              </a:rPr>
              <a:t>| enquiries@innotec-tcs.com</a:t>
            </a:r>
          </a:p>
          <a:p>
            <a:pPr algn="ctr"/>
            <a:endParaRPr lang="en-GB" sz="1200" b="0" i="0" dirty="0">
              <a:solidFill>
                <a:schemeClr val="tx2">
                  <a:lumMod val="95000"/>
                  <a:lumOff val="5000"/>
                </a:schemeClr>
              </a:solidFill>
              <a:latin typeface="Eras Light ITC" pitchFamily="34" charset="0"/>
              <a:ea typeface="Kozuka Gothic Pr6N EL" pitchFamily="34" charset="-128"/>
              <a:cs typeface="Miriam" pitchFamily="34" charset="-79"/>
            </a:endParaRP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E2D05CE-7911-4EAB-B6B4-9E1BC0CA8F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0" y="6578650"/>
            <a:ext cx="4114800" cy="182603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4DF54C2-5C8C-4E2C-8E08-D16D0AC9FD0D}"/>
              </a:ext>
            </a:extLst>
          </p:cNvPr>
          <p:cNvSpPr/>
          <p:nvPr userDrawn="1"/>
        </p:nvSpPr>
        <p:spPr>
          <a:xfrm>
            <a:off x="7096938" y="3164667"/>
            <a:ext cx="47764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800" b="1" baseline="0" dirty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Medium ITC" pitchFamily="34" charset="0"/>
                <a:ea typeface="Kozuka Gothic Pr6N EL" pitchFamily="34" charset="-128"/>
                <a:cs typeface="Miriam" pitchFamily="34" charset="-79"/>
              </a:rPr>
              <a:t>Katia Insogna</a:t>
            </a:r>
          </a:p>
          <a:p>
            <a:pPr algn="ctr"/>
            <a:r>
              <a:rPr lang="en-GB" sz="1800" b="1" baseline="0" dirty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Medium ITC" pitchFamily="34" charset="0"/>
                <a:ea typeface="Kozuka Gothic Pr6N EL" pitchFamily="34" charset="-128"/>
                <a:cs typeface="Miriam" pitchFamily="34" charset="-79"/>
                <a:hlinkClick r:id="rId3"/>
              </a:rPr>
              <a:t>katia.insogna@innotecuk.com</a:t>
            </a:r>
            <a:r>
              <a:rPr lang="en-GB" sz="1800" b="1" baseline="0" dirty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Medium ITC" pitchFamily="34" charset="0"/>
                <a:ea typeface="Kozuka Gothic Pr6N EL" pitchFamily="34" charset="-128"/>
                <a:cs typeface="Miriam" pitchFamily="34" charset="-79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7985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12192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10972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18288"/>
            <a:ext cx="3860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CBD4ECFB-3CFD-484F-8068-E6A67DB8617F}" type="datetime1">
              <a:rPr lang="en-GB" smtClean="0"/>
              <a:t>27/01/2020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18288"/>
            <a:ext cx="5486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18288"/>
            <a:ext cx="1422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8A519045-BFF6-4EC1-B924-DDF9E574DB3D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54EA681-6F28-421F-92A6-C58863B16957}"/>
              </a:ext>
            </a:extLst>
          </p:cNvPr>
          <p:cNvSpPr/>
          <p:nvPr userDrawn="1"/>
        </p:nvSpPr>
        <p:spPr>
          <a:xfrm>
            <a:off x="-5111" y="1"/>
            <a:ext cx="12192000" cy="847493"/>
          </a:xfrm>
          <a:prstGeom prst="rect">
            <a:avLst/>
          </a:prstGeom>
          <a:solidFill>
            <a:srgbClr val="165C7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03D2811-B0E9-482D-A24B-8CD087CA5D86}"/>
              </a:ext>
            </a:extLst>
          </p:cNvPr>
          <p:cNvSpPr/>
          <p:nvPr userDrawn="1"/>
        </p:nvSpPr>
        <p:spPr>
          <a:xfrm rot="21302953">
            <a:off x="-90452" y="-616889"/>
            <a:ext cx="12271169" cy="1507306"/>
          </a:xfrm>
          <a:custGeom>
            <a:avLst/>
            <a:gdLst>
              <a:gd name="connsiteX0" fmla="*/ 0 w 12192000"/>
              <a:gd name="connsiteY0" fmla="*/ 0 h 847493"/>
              <a:gd name="connsiteX1" fmla="*/ 12192000 w 12192000"/>
              <a:gd name="connsiteY1" fmla="*/ 0 h 847493"/>
              <a:gd name="connsiteX2" fmla="*/ 12192000 w 12192000"/>
              <a:gd name="connsiteY2" fmla="*/ 847493 h 847493"/>
              <a:gd name="connsiteX3" fmla="*/ 0 w 12192000"/>
              <a:gd name="connsiteY3" fmla="*/ 847493 h 847493"/>
              <a:gd name="connsiteX4" fmla="*/ 0 w 12192000"/>
              <a:gd name="connsiteY4" fmla="*/ 0 h 847493"/>
              <a:gd name="connsiteX0" fmla="*/ 198670 w 12192000"/>
              <a:gd name="connsiteY0" fmla="*/ 0 h 1848845"/>
              <a:gd name="connsiteX1" fmla="*/ 12192000 w 12192000"/>
              <a:gd name="connsiteY1" fmla="*/ 1001352 h 1848845"/>
              <a:gd name="connsiteX2" fmla="*/ 12192000 w 12192000"/>
              <a:gd name="connsiteY2" fmla="*/ 1848845 h 1848845"/>
              <a:gd name="connsiteX3" fmla="*/ 0 w 12192000"/>
              <a:gd name="connsiteY3" fmla="*/ 1848845 h 1848845"/>
              <a:gd name="connsiteX4" fmla="*/ 198670 w 12192000"/>
              <a:gd name="connsiteY4" fmla="*/ 0 h 1848845"/>
              <a:gd name="connsiteX0" fmla="*/ 187561 w 12192000"/>
              <a:gd name="connsiteY0" fmla="*/ 0 h 1849807"/>
              <a:gd name="connsiteX1" fmla="*/ 12192000 w 12192000"/>
              <a:gd name="connsiteY1" fmla="*/ 1002314 h 1849807"/>
              <a:gd name="connsiteX2" fmla="*/ 12192000 w 12192000"/>
              <a:gd name="connsiteY2" fmla="*/ 1849807 h 1849807"/>
              <a:gd name="connsiteX3" fmla="*/ 0 w 12192000"/>
              <a:gd name="connsiteY3" fmla="*/ 1849807 h 1849807"/>
              <a:gd name="connsiteX4" fmla="*/ 187561 w 12192000"/>
              <a:gd name="connsiteY4" fmla="*/ 0 h 1849807"/>
              <a:gd name="connsiteX0" fmla="*/ 163418 w 12167857"/>
              <a:gd name="connsiteY0" fmla="*/ 0 h 1849807"/>
              <a:gd name="connsiteX1" fmla="*/ 12167857 w 12167857"/>
              <a:gd name="connsiteY1" fmla="*/ 1002314 h 1849807"/>
              <a:gd name="connsiteX2" fmla="*/ 12167857 w 12167857"/>
              <a:gd name="connsiteY2" fmla="*/ 1849807 h 1849807"/>
              <a:gd name="connsiteX3" fmla="*/ 0 w 12167857"/>
              <a:gd name="connsiteY3" fmla="*/ 1829512 h 1849807"/>
              <a:gd name="connsiteX4" fmla="*/ 163418 w 12167857"/>
              <a:gd name="connsiteY4" fmla="*/ 0 h 1849807"/>
              <a:gd name="connsiteX0" fmla="*/ 163418 w 12167857"/>
              <a:gd name="connsiteY0" fmla="*/ 0 h 1849807"/>
              <a:gd name="connsiteX1" fmla="*/ 12167857 w 12167857"/>
              <a:gd name="connsiteY1" fmla="*/ 1002314 h 1849807"/>
              <a:gd name="connsiteX2" fmla="*/ 12167857 w 12167857"/>
              <a:gd name="connsiteY2" fmla="*/ 1849807 h 1849807"/>
              <a:gd name="connsiteX3" fmla="*/ 0 w 12167857"/>
              <a:gd name="connsiteY3" fmla="*/ 1829512 h 1849807"/>
              <a:gd name="connsiteX4" fmla="*/ 163418 w 12167857"/>
              <a:gd name="connsiteY4" fmla="*/ 0 h 1849807"/>
              <a:gd name="connsiteX0" fmla="*/ 163418 w 12167857"/>
              <a:gd name="connsiteY0" fmla="*/ 0 h 1849807"/>
              <a:gd name="connsiteX1" fmla="*/ 12167857 w 12167857"/>
              <a:gd name="connsiteY1" fmla="*/ 1002314 h 1849807"/>
              <a:gd name="connsiteX2" fmla="*/ 12167857 w 12167857"/>
              <a:gd name="connsiteY2" fmla="*/ 1849807 h 1849807"/>
              <a:gd name="connsiteX3" fmla="*/ 0 w 12167857"/>
              <a:gd name="connsiteY3" fmla="*/ 1829512 h 1849807"/>
              <a:gd name="connsiteX4" fmla="*/ 163418 w 12167857"/>
              <a:gd name="connsiteY4" fmla="*/ 0 h 1849807"/>
              <a:gd name="connsiteX0" fmla="*/ 168271 w 12172710"/>
              <a:gd name="connsiteY0" fmla="*/ 0 h 1849807"/>
              <a:gd name="connsiteX1" fmla="*/ 12172710 w 12172710"/>
              <a:gd name="connsiteY1" fmla="*/ 1002314 h 1849807"/>
              <a:gd name="connsiteX2" fmla="*/ 12172710 w 12172710"/>
              <a:gd name="connsiteY2" fmla="*/ 1849807 h 1849807"/>
              <a:gd name="connsiteX3" fmla="*/ 4853 w 12172710"/>
              <a:gd name="connsiteY3" fmla="*/ 1829512 h 1849807"/>
              <a:gd name="connsiteX4" fmla="*/ 168271 w 12172710"/>
              <a:gd name="connsiteY4" fmla="*/ 0 h 1849807"/>
              <a:gd name="connsiteX0" fmla="*/ 168271 w 12172710"/>
              <a:gd name="connsiteY0" fmla="*/ 0 h 1849807"/>
              <a:gd name="connsiteX1" fmla="*/ 12172710 w 12172710"/>
              <a:gd name="connsiteY1" fmla="*/ 1002314 h 1849807"/>
              <a:gd name="connsiteX2" fmla="*/ 12172710 w 12172710"/>
              <a:gd name="connsiteY2" fmla="*/ 1849807 h 1849807"/>
              <a:gd name="connsiteX3" fmla="*/ 4853 w 12172710"/>
              <a:gd name="connsiteY3" fmla="*/ 1829512 h 1849807"/>
              <a:gd name="connsiteX4" fmla="*/ 168271 w 12172710"/>
              <a:gd name="connsiteY4" fmla="*/ 0 h 1849807"/>
              <a:gd name="connsiteX0" fmla="*/ 170676 w 12175115"/>
              <a:gd name="connsiteY0" fmla="*/ 0 h 1849807"/>
              <a:gd name="connsiteX1" fmla="*/ 12175115 w 12175115"/>
              <a:gd name="connsiteY1" fmla="*/ 1002314 h 1849807"/>
              <a:gd name="connsiteX2" fmla="*/ 12175115 w 12175115"/>
              <a:gd name="connsiteY2" fmla="*/ 1849807 h 1849807"/>
              <a:gd name="connsiteX3" fmla="*/ 7258 w 12175115"/>
              <a:gd name="connsiteY3" fmla="*/ 1829512 h 1849807"/>
              <a:gd name="connsiteX4" fmla="*/ 170676 w 12175115"/>
              <a:gd name="connsiteY4" fmla="*/ 0 h 1849807"/>
              <a:gd name="connsiteX0" fmla="*/ 120877 w 12125316"/>
              <a:gd name="connsiteY0" fmla="*/ 0 h 1849807"/>
              <a:gd name="connsiteX1" fmla="*/ 12125316 w 12125316"/>
              <a:gd name="connsiteY1" fmla="*/ 1002314 h 1849807"/>
              <a:gd name="connsiteX2" fmla="*/ 12125316 w 12125316"/>
              <a:gd name="connsiteY2" fmla="*/ 1849807 h 1849807"/>
              <a:gd name="connsiteX3" fmla="*/ 13007 w 12125316"/>
              <a:gd name="connsiteY3" fmla="*/ 1834324 h 1849807"/>
              <a:gd name="connsiteX4" fmla="*/ 120877 w 12125316"/>
              <a:gd name="connsiteY4" fmla="*/ 0 h 1849807"/>
              <a:gd name="connsiteX0" fmla="*/ 113378 w 12127002"/>
              <a:gd name="connsiteY0" fmla="*/ 0 h 1872988"/>
              <a:gd name="connsiteX1" fmla="*/ 12127002 w 12127002"/>
              <a:gd name="connsiteY1" fmla="*/ 1025495 h 1872988"/>
              <a:gd name="connsiteX2" fmla="*/ 12127002 w 12127002"/>
              <a:gd name="connsiteY2" fmla="*/ 1872988 h 1872988"/>
              <a:gd name="connsiteX3" fmla="*/ 14693 w 12127002"/>
              <a:gd name="connsiteY3" fmla="*/ 1857505 h 1872988"/>
              <a:gd name="connsiteX4" fmla="*/ 113378 w 12127002"/>
              <a:gd name="connsiteY4" fmla="*/ 0 h 1872988"/>
              <a:gd name="connsiteX0" fmla="*/ 120876 w 12134500"/>
              <a:gd name="connsiteY0" fmla="*/ 0 h 1872988"/>
              <a:gd name="connsiteX1" fmla="*/ 12134500 w 12134500"/>
              <a:gd name="connsiteY1" fmla="*/ 1025495 h 1872988"/>
              <a:gd name="connsiteX2" fmla="*/ 12134500 w 12134500"/>
              <a:gd name="connsiteY2" fmla="*/ 1872988 h 1872988"/>
              <a:gd name="connsiteX3" fmla="*/ 13006 w 12134500"/>
              <a:gd name="connsiteY3" fmla="*/ 1834324 h 1872988"/>
              <a:gd name="connsiteX4" fmla="*/ 120876 w 12134500"/>
              <a:gd name="connsiteY4" fmla="*/ 0 h 1872988"/>
              <a:gd name="connsiteX0" fmla="*/ 120876 w 12298257"/>
              <a:gd name="connsiteY0" fmla="*/ 0 h 1872988"/>
              <a:gd name="connsiteX1" fmla="*/ 12298257 w 12298257"/>
              <a:gd name="connsiteY1" fmla="*/ 1073259 h 1872988"/>
              <a:gd name="connsiteX2" fmla="*/ 12134500 w 12298257"/>
              <a:gd name="connsiteY2" fmla="*/ 1872988 h 1872988"/>
              <a:gd name="connsiteX3" fmla="*/ 13006 w 12298257"/>
              <a:gd name="connsiteY3" fmla="*/ 1834324 h 1872988"/>
              <a:gd name="connsiteX4" fmla="*/ 120876 w 12298257"/>
              <a:gd name="connsiteY4" fmla="*/ 0 h 1872988"/>
              <a:gd name="connsiteX0" fmla="*/ 120876 w 12298257"/>
              <a:gd name="connsiteY0" fmla="*/ 0 h 1868616"/>
              <a:gd name="connsiteX1" fmla="*/ 12298257 w 12298257"/>
              <a:gd name="connsiteY1" fmla="*/ 1073259 h 1868616"/>
              <a:gd name="connsiteX2" fmla="*/ 12213230 w 12298257"/>
              <a:gd name="connsiteY2" fmla="*/ 1868616 h 1868616"/>
              <a:gd name="connsiteX3" fmla="*/ 13006 w 12298257"/>
              <a:gd name="connsiteY3" fmla="*/ 1834324 h 1868616"/>
              <a:gd name="connsiteX4" fmla="*/ 120876 w 12298257"/>
              <a:gd name="connsiteY4" fmla="*/ 0 h 1868616"/>
              <a:gd name="connsiteX0" fmla="*/ 120876 w 12298257"/>
              <a:gd name="connsiteY0" fmla="*/ 0 h 1868616"/>
              <a:gd name="connsiteX1" fmla="*/ 12298257 w 12298257"/>
              <a:gd name="connsiteY1" fmla="*/ 1073259 h 1868616"/>
              <a:gd name="connsiteX2" fmla="*/ 12213230 w 12298257"/>
              <a:gd name="connsiteY2" fmla="*/ 1868616 h 1868616"/>
              <a:gd name="connsiteX3" fmla="*/ 13006 w 12298257"/>
              <a:gd name="connsiteY3" fmla="*/ 1834324 h 1868616"/>
              <a:gd name="connsiteX4" fmla="*/ 120876 w 12298257"/>
              <a:gd name="connsiteY4" fmla="*/ 0 h 1868616"/>
              <a:gd name="connsiteX0" fmla="*/ 111849 w 12289230"/>
              <a:gd name="connsiteY0" fmla="*/ 0 h 1868616"/>
              <a:gd name="connsiteX1" fmla="*/ 12289230 w 12289230"/>
              <a:gd name="connsiteY1" fmla="*/ 1073259 h 1868616"/>
              <a:gd name="connsiteX2" fmla="*/ 12204203 w 12289230"/>
              <a:gd name="connsiteY2" fmla="*/ 1868616 h 1868616"/>
              <a:gd name="connsiteX3" fmla="*/ 15088 w 12289230"/>
              <a:gd name="connsiteY3" fmla="*/ 1835286 h 1868616"/>
              <a:gd name="connsiteX4" fmla="*/ 111849 w 12289230"/>
              <a:gd name="connsiteY4" fmla="*/ 0 h 1868616"/>
              <a:gd name="connsiteX0" fmla="*/ 111849 w 12289230"/>
              <a:gd name="connsiteY0" fmla="*/ 0 h 1868616"/>
              <a:gd name="connsiteX1" fmla="*/ 12289230 w 12289230"/>
              <a:gd name="connsiteY1" fmla="*/ 1073259 h 1868616"/>
              <a:gd name="connsiteX2" fmla="*/ 12204203 w 12289230"/>
              <a:gd name="connsiteY2" fmla="*/ 1868616 h 1868616"/>
              <a:gd name="connsiteX3" fmla="*/ 15088 w 12289230"/>
              <a:gd name="connsiteY3" fmla="*/ 1835286 h 1868616"/>
              <a:gd name="connsiteX4" fmla="*/ 111849 w 12289230"/>
              <a:gd name="connsiteY4" fmla="*/ 0 h 1868616"/>
              <a:gd name="connsiteX0" fmla="*/ 111849 w 12289230"/>
              <a:gd name="connsiteY0" fmla="*/ 0 h 1868616"/>
              <a:gd name="connsiteX1" fmla="*/ 12289230 w 12289230"/>
              <a:gd name="connsiteY1" fmla="*/ 1073259 h 1868616"/>
              <a:gd name="connsiteX2" fmla="*/ 12204203 w 12289230"/>
              <a:gd name="connsiteY2" fmla="*/ 1868616 h 1868616"/>
              <a:gd name="connsiteX3" fmla="*/ 15088 w 12289230"/>
              <a:gd name="connsiteY3" fmla="*/ 1835286 h 1868616"/>
              <a:gd name="connsiteX4" fmla="*/ 111849 w 12289230"/>
              <a:gd name="connsiteY4" fmla="*/ 0 h 1868616"/>
              <a:gd name="connsiteX0" fmla="*/ 111849 w 12289230"/>
              <a:gd name="connsiteY0" fmla="*/ 0 h 1868616"/>
              <a:gd name="connsiteX1" fmla="*/ 12289230 w 12289230"/>
              <a:gd name="connsiteY1" fmla="*/ 1073259 h 1868616"/>
              <a:gd name="connsiteX2" fmla="*/ 12204203 w 12289230"/>
              <a:gd name="connsiteY2" fmla="*/ 1868616 h 1868616"/>
              <a:gd name="connsiteX3" fmla="*/ 15088 w 12289230"/>
              <a:gd name="connsiteY3" fmla="*/ 1835286 h 1868616"/>
              <a:gd name="connsiteX4" fmla="*/ 111849 w 12289230"/>
              <a:gd name="connsiteY4" fmla="*/ 0 h 1868616"/>
              <a:gd name="connsiteX0" fmla="*/ 90963 w 12268344"/>
              <a:gd name="connsiteY0" fmla="*/ 0 h 1868616"/>
              <a:gd name="connsiteX1" fmla="*/ 12268344 w 12268344"/>
              <a:gd name="connsiteY1" fmla="*/ 1073259 h 1868616"/>
              <a:gd name="connsiteX2" fmla="*/ 12183317 w 12268344"/>
              <a:gd name="connsiteY2" fmla="*/ 1868616 h 1868616"/>
              <a:gd name="connsiteX3" fmla="*/ 23073 w 12268344"/>
              <a:gd name="connsiteY3" fmla="*/ 1501997 h 1868616"/>
              <a:gd name="connsiteX4" fmla="*/ 90963 w 12268344"/>
              <a:gd name="connsiteY4" fmla="*/ 0 h 1868616"/>
              <a:gd name="connsiteX0" fmla="*/ 90963 w 12268344"/>
              <a:gd name="connsiteY0" fmla="*/ 0 h 1872226"/>
              <a:gd name="connsiteX1" fmla="*/ 12268344 w 12268344"/>
              <a:gd name="connsiteY1" fmla="*/ 1073259 h 1872226"/>
              <a:gd name="connsiteX2" fmla="*/ 12183317 w 12268344"/>
              <a:gd name="connsiteY2" fmla="*/ 1868616 h 1872226"/>
              <a:gd name="connsiteX3" fmla="*/ 23073 w 12268344"/>
              <a:gd name="connsiteY3" fmla="*/ 1501997 h 1872226"/>
              <a:gd name="connsiteX4" fmla="*/ 90963 w 12268344"/>
              <a:gd name="connsiteY4" fmla="*/ 0 h 1872226"/>
              <a:gd name="connsiteX0" fmla="*/ 90963 w 12268344"/>
              <a:gd name="connsiteY0" fmla="*/ 0 h 1597265"/>
              <a:gd name="connsiteX1" fmla="*/ 12268344 w 12268344"/>
              <a:gd name="connsiteY1" fmla="*/ 1073259 h 1597265"/>
              <a:gd name="connsiteX2" fmla="*/ 12218485 w 12268344"/>
              <a:gd name="connsiteY2" fmla="*/ 1591838 h 1597265"/>
              <a:gd name="connsiteX3" fmla="*/ 23073 w 12268344"/>
              <a:gd name="connsiteY3" fmla="*/ 1501997 h 1597265"/>
              <a:gd name="connsiteX4" fmla="*/ 90963 w 12268344"/>
              <a:gd name="connsiteY4" fmla="*/ 0 h 1597265"/>
              <a:gd name="connsiteX0" fmla="*/ 90963 w 12268344"/>
              <a:gd name="connsiteY0" fmla="*/ 0 h 1526374"/>
              <a:gd name="connsiteX1" fmla="*/ 12268344 w 12268344"/>
              <a:gd name="connsiteY1" fmla="*/ 1073259 h 1526374"/>
              <a:gd name="connsiteX2" fmla="*/ 12250767 w 12268344"/>
              <a:gd name="connsiteY2" fmla="*/ 1348389 h 1526374"/>
              <a:gd name="connsiteX3" fmla="*/ 23073 w 12268344"/>
              <a:gd name="connsiteY3" fmla="*/ 1501997 h 1526374"/>
              <a:gd name="connsiteX4" fmla="*/ 90963 w 12268344"/>
              <a:gd name="connsiteY4" fmla="*/ 0 h 1526374"/>
              <a:gd name="connsiteX0" fmla="*/ 90963 w 12268344"/>
              <a:gd name="connsiteY0" fmla="*/ 0 h 1526374"/>
              <a:gd name="connsiteX1" fmla="*/ 12268344 w 12268344"/>
              <a:gd name="connsiteY1" fmla="*/ 1073259 h 1526374"/>
              <a:gd name="connsiteX2" fmla="*/ 12250767 w 12268344"/>
              <a:gd name="connsiteY2" fmla="*/ 1348389 h 1526374"/>
              <a:gd name="connsiteX3" fmla="*/ 23073 w 12268344"/>
              <a:gd name="connsiteY3" fmla="*/ 1501997 h 1526374"/>
              <a:gd name="connsiteX4" fmla="*/ 90963 w 12268344"/>
              <a:gd name="connsiteY4" fmla="*/ 0 h 1526374"/>
              <a:gd name="connsiteX0" fmla="*/ 90963 w 12268344"/>
              <a:gd name="connsiteY0" fmla="*/ 0 h 1526374"/>
              <a:gd name="connsiteX1" fmla="*/ 12268344 w 12268344"/>
              <a:gd name="connsiteY1" fmla="*/ 1073259 h 1526374"/>
              <a:gd name="connsiteX2" fmla="*/ 12250767 w 12268344"/>
              <a:gd name="connsiteY2" fmla="*/ 1348389 h 1526374"/>
              <a:gd name="connsiteX3" fmla="*/ 23073 w 12268344"/>
              <a:gd name="connsiteY3" fmla="*/ 1501997 h 1526374"/>
              <a:gd name="connsiteX4" fmla="*/ 90963 w 12268344"/>
              <a:gd name="connsiteY4" fmla="*/ 0 h 1526374"/>
              <a:gd name="connsiteX0" fmla="*/ 98503 w 12264774"/>
              <a:gd name="connsiteY0" fmla="*/ 0 h 1525572"/>
              <a:gd name="connsiteX1" fmla="*/ 12264774 w 12264774"/>
              <a:gd name="connsiteY1" fmla="*/ 1072297 h 1525572"/>
              <a:gd name="connsiteX2" fmla="*/ 12247197 w 12264774"/>
              <a:gd name="connsiteY2" fmla="*/ 1347427 h 1525572"/>
              <a:gd name="connsiteX3" fmla="*/ 19503 w 12264774"/>
              <a:gd name="connsiteY3" fmla="*/ 1501035 h 1525572"/>
              <a:gd name="connsiteX4" fmla="*/ 98503 w 12264774"/>
              <a:gd name="connsiteY4" fmla="*/ 0 h 1525572"/>
              <a:gd name="connsiteX0" fmla="*/ 98503 w 12264774"/>
              <a:gd name="connsiteY0" fmla="*/ 0 h 1525572"/>
              <a:gd name="connsiteX1" fmla="*/ 12264774 w 12264774"/>
              <a:gd name="connsiteY1" fmla="*/ 1072297 h 1525572"/>
              <a:gd name="connsiteX2" fmla="*/ 12247197 w 12264774"/>
              <a:gd name="connsiteY2" fmla="*/ 1347427 h 1525572"/>
              <a:gd name="connsiteX3" fmla="*/ 19503 w 12264774"/>
              <a:gd name="connsiteY3" fmla="*/ 1501035 h 1525572"/>
              <a:gd name="connsiteX4" fmla="*/ 98503 w 12264774"/>
              <a:gd name="connsiteY4" fmla="*/ 0 h 1525572"/>
              <a:gd name="connsiteX0" fmla="*/ 104898 w 12271169"/>
              <a:gd name="connsiteY0" fmla="*/ 0 h 1507306"/>
              <a:gd name="connsiteX1" fmla="*/ 12271169 w 12271169"/>
              <a:gd name="connsiteY1" fmla="*/ 1072297 h 1507306"/>
              <a:gd name="connsiteX2" fmla="*/ 12253592 w 12271169"/>
              <a:gd name="connsiteY2" fmla="*/ 1347427 h 1507306"/>
              <a:gd name="connsiteX3" fmla="*/ 17140 w 12271169"/>
              <a:gd name="connsiteY3" fmla="*/ 1478932 h 1507306"/>
              <a:gd name="connsiteX4" fmla="*/ 104898 w 12271169"/>
              <a:gd name="connsiteY4" fmla="*/ 0 h 1507306"/>
              <a:gd name="connsiteX0" fmla="*/ 104898 w 12271169"/>
              <a:gd name="connsiteY0" fmla="*/ 0 h 1507306"/>
              <a:gd name="connsiteX1" fmla="*/ 12271169 w 12271169"/>
              <a:gd name="connsiteY1" fmla="*/ 1072297 h 1507306"/>
              <a:gd name="connsiteX2" fmla="*/ 12253592 w 12271169"/>
              <a:gd name="connsiteY2" fmla="*/ 1347427 h 1507306"/>
              <a:gd name="connsiteX3" fmla="*/ 17140 w 12271169"/>
              <a:gd name="connsiteY3" fmla="*/ 1478932 h 1507306"/>
              <a:gd name="connsiteX4" fmla="*/ 104898 w 12271169"/>
              <a:gd name="connsiteY4" fmla="*/ 0 h 1507306"/>
              <a:gd name="connsiteX0" fmla="*/ 104898 w 12271169"/>
              <a:gd name="connsiteY0" fmla="*/ 0 h 1507306"/>
              <a:gd name="connsiteX1" fmla="*/ 12271169 w 12271169"/>
              <a:gd name="connsiteY1" fmla="*/ 1072297 h 1507306"/>
              <a:gd name="connsiteX2" fmla="*/ 12253592 w 12271169"/>
              <a:gd name="connsiteY2" fmla="*/ 1347427 h 1507306"/>
              <a:gd name="connsiteX3" fmla="*/ 17140 w 12271169"/>
              <a:gd name="connsiteY3" fmla="*/ 1478932 h 1507306"/>
              <a:gd name="connsiteX4" fmla="*/ 104898 w 12271169"/>
              <a:gd name="connsiteY4" fmla="*/ 0 h 1507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71169" h="1507306">
                <a:moveTo>
                  <a:pt x="104898" y="0"/>
                </a:moveTo>
                <a:lnTo>
                  <a:pt x="12271169" y="1072297"/>
                </a:lnTo>
                <a:lnTo>
                  <a:pt x="12253592" y="1347427"/>
                </a:lnTo>
                <a:cubicBezTo>
                  <a:pt x="12280732" y="1410797"/>
                  <a:pt x="6097526" y="1405791"/>
                  <a:pt x="17140" y="1478932"/>
                </a:cubicBezTo>
                <a:cubicBezTo>
                  <a:pt x="-15607" y="1488348"/>
                  <a:pt x="-9070" y="1813525"/>
                  <a:pt x="104898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E046F37-27FB-4A13-B77F-84C309E1ED5A}"/>
              </a:ext>
            </a:extLst>
          </p:cNvPr>
          <p:cNvSpPr/>
          <p:nvPr userDrawn="1"/>
        </p:nvSpPr>
        <p:spPr>
          <a:xfrm>
            <a:off x="-5111" y="6007885"/>
            <a:ext cx="12192000" cy="129615"/>
          </a:xfrm>
          <a:prstGeom prst="rect">
            <a:avLst/>
          </a:prstGeom>
          <a:solidFill>
            <a:srgbClr val="165C7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  <p:sldLayoutId id="2147483664" r:id="rId13"/>
    <p:sldLayoutId id="2147483732" r:id="rId14"/>
    <p:sldLayoutId id="2147483759" r:id="rId15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15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9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17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18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4.xml"/><Relationship Id="rId4" Type="http://schemas.openxmlformats.org/officeDocument/2006/relationships/image" Target="../media/image15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7.xml"/><Relationship Id="rId4" Type="http://schemas.openxmlformats.org/officeDocument/2006/relationships/image" Target="../media/image1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8.xml"/><Relationship Id="rId4" Type="http://schemas.openxmlformats.org/officeDocument/2006/relationships/image" Target="../media/image19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research/participants/portal/doc/call/h2020/msca-rise-2014/1600137-faqs_rise_19032014_en.pdf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3.xml"/><Relationship Id="rId4" Type="http://schemas.openxmlformats.org/officeDocument/2006/relationships/image" Target="../media/image22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fp7-nip.org.by/ru/hor20/BelPr/" TargetMode="Externa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et4mobilityplus.eu/eoi/" TargetMode="Externa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mailto:meerovskaya@fp7-nip.org.by" TargetMode="Externa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5.xml"/><Relationship Id="rId4" Type="http://schemas.openxmlformats.org/officeDocument/2006/relationships/hyperlink" Target="mailto:skuratovich@belisa.org.by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5" Type="http://schemas.openxmlformats.org/officeDocument/2006/relationships/image" Target="../media/image5.e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4">
            <a:extLst>
              <a:ext uri="{FF2B5EF4-FFF2-40B4-BE49-F238E27FC236}">
                <a16:creationId xmlns:a16="http://schemas.microsoft.com/office/drawing/2014/main" id="{62683BB8-EC7B-4758-BBD1-8467186526E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2400" b="1" dirty="0">
                <a:solidFill>
                  <a:srgbClr val="44546A"/>
                </a:solidFill>
                <a:latin typeface="Calibri"/>
                <a:ea typeface="Tahoma" panose="020B0604030504040204" pitchFamily="34" charset="0"/>
                <a:cs typeface="Tahoma" panose="020B0604030504040204" pitchFamily="34" charset="0"/>
              </a:rPr>
              <a:t>Training on Marie </a:t>
            </a:r>
            <a:r>
              <a:rPr lang="en-GB" sz="2400" b="1" dirty="0" smtClean="0">
                <a:solidFill>
                  <a:srgbClr val="44546A"/>
                </a:solidFill>
                <a:latin typeface="Calibri"/>
                <a:ea typeface="Tahoma" panose="020B0604030504040204" pitchFamily="34" charset="0"/>
                <a:cs typeface="Tahoma" panose="020B0604030504040204" pitchFamily="34" charset="0"/>
              </a:rPr>
              <a:t>SKLODOWSKA-Curie </a:t>
            </a:r>
            <a:r>
              <a:rPr lang="en-GB" sz="2400" b="1" dirty="0">
                <a:solidFill>
                  <a:srgbClr val="44546A"/>
                </a:solidFill>
                <a:latin typeface="Calibri"/>
                <a:ea typeface="Tahoma" panose="020B0604030504040204" pitchFamily="34" charset="0"/>
                <a:cs typeface="Tahoma" panose="020B0604030504040204" pitchFamily="34" charset="0"/>
              </a:rPr>
              <a:t>Action</a:t>
            </a:r>
            <a:br>
              <a:rPr lang="en-GB" sz="2400" b="1" dirty="0">
                <a:solidFill>
                  <a:srgbClr val="44546A"/>
                </a:solidFill>
                <a:latin typeface="Calibri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GB" sz="2400" b="1" dirty="0">
                <a:solidFill>
                  <a:srgbClr val="44546A"/>
                </a:solidFill>
                <a:latin typeface="Calibri"/>
                <a:ea typeface="Tahoma" panose="020B0604030504040204" pitchFamily="34" charset="0"/>
                <a:cs typeface="Tahoma" panose="020B0604030504040204" pitchFamily="34" charset="0"/>
              </a:rPr>
              <a:t>Research and Innovation Staff Exchange </a:t>
            </a:r>
            <a:r>
              <a:rPr lang="en-GB" sz="2400" b="1" dirty="0" smtClean="0">
                <a:solidFill>
                  <a:srgbClr val="44546A"/>
                </a:solidFill>
                <a:latin typeface="Calibri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n-GB" sz="2400" b="1" dirty="0">
                <a:solidFill>
                  <a:srgbClr val="44546A"/>
                </a:solidFill>
                <a:latin typeface="Calibri"/>
                <a:ea typeface="Tahoma" panose="020B0604030504040204" pitchFamily="34" charset="0"/>
                <a:cs typeface="Tahoma" panose="020B0604030504040204" pitchFamily="34" charset="0"/>
              </a:rPr>
              <a:t>RISE)</a:t>
            </a:r>
            <a:br>
              <a:rPr lang="en-GB" sz="2400" b="1" dirty="0">
                <a:solidFill>
                  <a:srgbClr val="44546A"/>
                </a:solidFill>
                <a:latin typeface="Calibri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GB" sz="2400" b="1" dirty="0" smtClean="0">
                <a:solidFill>
                  <a:srgbClr val="44546A"/>
                </a:solidFill>
                <a:latin typeface="Calibri"/>
                <a:ea typeface="Tahoma" panose="020B0604030504040204" pitchFamily="34" charset="0"/>
                <a:cs typeface="Tahoma" panose="020B0604030504040204" pitchFamily="34" charset="0"/>
              </a:rPr>
              <a:t>PART 1</a:t>
            </a:r>
            <a:endParaRPr lang="en-GB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Subtitle 5">
            <a:extLst>
              <a:ext uri="{FF2B5EF4-FFF2-40B4-BE49-F238E27FC236}">
                <a16:creationId xmlns:a16="http://schemas.microsoft.com/office/drawing/2014/main" id="{60476F6C-A953-464C-8156-9F905E3B005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b="1" smtClean="0">
                <a:latin typeface="Calibri"/>
              </a:rPr>
              <a:t>Olga MEEROVSKAYA</a:t>
            </a:r>
            <a:endParaRPr lang="en-GB" b="1" dirty="0">
              <a:latin typeface="Calibri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i="1" dirty="0" smtClean="0">
                <a:latin typeface="Calibri"/>
              </a:rPr>
              <a:t>H2020 National Coordinator in Belarus, MSCA NCP </a:t>
            </a:r>
            <a:endParaRPr lang="en-GB" sz="1800" i="1" dirty="0">
              <a:latin typeface="Calibri"/>
            </a:endParaRPr>
          </a:p>
          <a:p>
            <a:endParaRPr lang="en-GB" sz="1800" i="1" dirty="0">
              <a:latin typeface="Calibri"/>
            </a:endParaRPr>
          </a:p>
          <a:p>
            <a:endParaRPr lang="en-GB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FC16BF3E-B581-4615-9243-266D32002F2A}"/>
              </a:ext>
            </a:extLst>
          </p:cNvPr>
          <p:cNvSpPr txBox="1">
            <a:spLocks/>
          </p:cNvSpPr>
          <p:nvPr/>
        </p:nvSpPr>
        <p:spPr>
          <a:xfrm>
            <a:off x="4940273" y="5405251"/>
            <a:ext cx="5405993" cy="357464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Eras Medium ITC" panose="020B06020305040208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BRUIR, 27 January 2020</a:t>
            </a:r>
            <a:endParaRPr lang="en-GB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1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Text Box 5">
            <a:extLst>
              <a:ext uri="{FF2B5EF4-FFF2-40B4-BE49-F238E27FC236}">
                <a16:creationId xmlns:a16="http://schemas.microsoft.com/office/drawing/2014/main" id="{7B66B74D-1358-4214-B431-84A04CD3DD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3363" y="1216314"/>
            <a:ext cx="9169811" cy="362651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80147" tIns="40074" rIns="80147" bIns="40074">
            <a:spAutoFit/>
          </a:bodyPr>
          <a:lstStyle>
            <a:lvl1pPr defTabSz="4492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449263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449263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449263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449263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49263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49263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49263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49263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sz="2400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Greater contribution to the knowledge-based economy and society</a:t>
            </a:r>
          </a:p>
          <a:p>
            <a:pPr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Strengthening 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of Europe's human capital base in R&amp;I</a:t>
            </a:r>
          </a:p>
          <a:p>
            <a:pPr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Enhanced 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cooperation and transfer of knowledge between sectors and disciplines in Europe, and beyond</a:t>
            </a:r>
          </a:p>
          <a:p>
            <a:pPr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Strengthening 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of international and intersectoral collaborative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networks</a:t>
            </a:r>
            <a:endParaRPr lang="en-GB" altLang="it-IT" sz="3600" dirty="0">
              <a:solidFill>
                <a:schemeClr val="accent3">
                  <a:lumMod val="50000"/>
                </a:schemeClr>
              </a:solidFill>
              <a:latin typeface="+mn-lt"/>
              <a:ea typeface="MS PGothic" pitchFamily="34" charset="-128"/>
            </a:endParaRPr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F9E5EDED-167B-4CE2-8FC6-7EAE7A720FBD}"/>
              </a:ext>
            </a:extLst>
          </p:cNvPr>
          <p:cNvSpPr txBox="1">
            <a:spLocks/>
          </p:cNvSpPr>
          <p:nvPr/>
        </p:nvSpPr>
        <p:spPr>
          <a:xfrm>
            <a:off x="1" y="0"/>
            <a:ext cx="8083827" cy="652934"/>
          </a:xfrm>
          <a:prstGeom prst="rect">
            <a:avLst/>
          </a:prstGeom>
          <a:noFill/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defRPr/>
            </a:pPr>
            <a:r>
              <a:rPr lang="en-GB" sz="36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RISE: expected long-term impact</a:t>
            </a:r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E01E07DE-6981-4E6A-BB98-21BFCE86F5CF}"/>
              </a:ext>
            </a:extLst>
          </p:cNvPr>
          <p:cNvSpPr txBox="1">
            <a:spLocks/>
          </p:cNvSpPr>
          <p:nvPr/>
        </p:nvSpPr>
        <p:spPr>
          <a:xfrm>
            <a:off x="11075510" y="6396129"/>
            <a:ext cx="453887" cy="365125"/>
          </a:xfrm>
          <a:prstGeom prst="rect">
            <a:avLst/>
          </a:prstGeom>
          <a:ln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6AAE2AD-B814-42DE-89D2-0BE8A8EBB563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58544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>
            <a:extLst>
              <a:ext uri="{FF2B5EF4-FFF2-40B4-BE49-F238E27FC236}">
                <a16:creationId xmlns:a16="http://schemas.microsoft.com/office/drawing/2014/main" id="{F9E5EDED-167B-4CE2-8FC6-7EAE7A720FBD}"/>
              </a:ext>
            </a:extLst>
          </p:cNvPr>
          <p:cNvSpPr txBox="1">
            <a:spLocks/>
          </p:cNvSpPr>
          <p:nvPr/>
        </p:nvSpPr>
        <p:spPr>
          <a:xfrm>
            <a:off x="-225288" y="139148"/>
            <a:ext cx="6321288" cy="652934"/>
          </a:xfrm>
          <a:prstGeom prst="rect">
            <a:avLst/>
          </a:prstGeom>
          <a:noFill/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defRPr/>
            </a:pPr>
            <a:r>
              <a:rPr lang="en-GB" sz="36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RISE: General aspects</a:t>
            </a:r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1F0B12FD-6D93-416B-BAB7-E4F4092E1856}"/>
              </a:ext>
            </a:extLst>
          </p:cNvPr>
          <p:cNvSpPr txBox="1">
            <a:spLocks/>
          </p:cNvSpPr>
          <p:nvPr/>
        </p:nvSpPr>
        <p:spPr>
          <a:xfrm>
            <a:off x="11191461" y="6350767"/>
            <a:ext cx="457200" cy="365125"/>
          </a:xfrm>
          <a:prstGeom prst="rect">
            <a:avLst/>
          </a:prstGeom>
          <a:ln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6AAE2AD-B814-42DE-89D2-0BE8A8EBB563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7" name="Text Box 5">
            <a:extLst>
              <a:ext uri="{FF2B5EF4-FFF2-40B4-BE49-F238E27FC236}">
                <a16:creationId xmlns:a16="http://schemas.microsoft.com/office/drawing/2014/main" id="{5F5506AF-6A42-4F4C-86B0-CA02F051C4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5082" y="1422351"/>
            <a:ext cx="10653580" cy="356727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80147" tIns="40074" rIns="80147" bIns="40074">
            <a:spAutoFit/>
          </a:bodyPr>
          <a:lstStyle>
            <a:lvl1pPr defTabSz="4492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449263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449263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449263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449263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49263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49263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49263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49263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>
                <a:srgbClr val="008000"/>
              </a:buClr>
              <a:buNone/>
              <a:defRPr/>
            </a:pPr>
            <a:r>
              <a:rPr lang="en-GB" altLang="it-IT" sz="2400" b="1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Bottom-­up approach</a:t>
            </a:r>
            <a:r>
              <a:rPr lang="en-GB" altLang="it-IT" sz="2400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: all fields of research and innovation are covered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>
                <a:srgbClr val="008000"/>
              </a:buClr>
              <a:buNone/>
              <a:defRPr/>
            </a:pPr>
            <a:r>
              <a:rPr lang="en-GB" altLang="it-IT" sz="2400" dirty="0" smtClean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Support </a:t>
            </a:r>
            <a:r>
              <a:rPr lang="en-GB" altLang="it-IT" sz="2400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is provided for </a:t>
            </a:r>
            <a:r>
              <a:rPr lang="en-GB" altLang="it-IT" sz="2400" i="1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(further</a:t>
            </a:r>
            <a:r>
              <a:rPr lang="en-GB" altLang="it-IT" sz="2400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) development of European/international </a:t>
            </a:r>
            <a:r>
              <a:rPr lang="en-GB" altLang="it-IT" sz="2400" b="1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partnerships</a:t>
            </a:r>
            <a:r>
              <a:rPr lang="en-GB" altLang="it-IT" sz="2400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 </a:t>
            </a:r>
            <a:r>
              <a:rPr lang="en-GB" altLang="it-IT" sz="2400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(e.g. joint research and innovation projects and collaborations)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>
                <a:srgbClr val="008000"/>
              </a:buClr>
              <a:buNone/>
              <a:defRPr/>
            </a:pPr>
            <a:r>
              <a:rPr lang="en-GB" altLang="it-IT" sz="2400" dirty="0" smtClean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All </a:t>
            </a:r>
            <a:r>
              <a:rPr lang="en-GB" altLang="it-IT" sz="2400" b="1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types of organisations </a:t>
            </a:r>
            <a:r>
              <a:rPr lang="en-GB" altLang="it-IT" sz="2400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and </a:t>
            </a:r>
            <a:r>
              <a:rPr lang="en-GB" altLang="it-IT" sz="2400" b="1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countries</a:t>
            </a:r>
            <a:r>
              <a:rPr lang="en-GB" altLang="it-IT" sz="2400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 can participate (MS, AC and TC)- but not all TC are eligible for funding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>
                <a:srgbClr val="008000"/>
              </a:buClr>
              <a:buNone/>
              <a:defRPr/>
            </a:pPr>
            <a:r>
              <a:rPr lang="en-GB" altLang="it-IT" sz="2400" dirty="0" smtClean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All </a:t>
            </a:r>
            <a:r>
              <a:rPr lang="en-GB" altLang="it-IT" sz="2400" b="1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nationalities  (</a:t>
            </a:r>
            <a:r>
              <a:rPr lang="en-GB" altLang="it-IT" sz="2400" b="1" dirty="0">
                <a:solidFill>
                  <a:schemeClr val="tx2"/>
                </a:solidFill>
                <a:latin typeface="+mn-lt"/>
                <a:ea typeface="MS PGothic" pitchFamily="34" charset="-128"/>
              </a:rPr>
              <a:t>seconded Staff</a:t>
            </a:r>
            <a:r>
              <a:rPr lang="en-GB" altLang="it-IT" sz="2400" b="1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) </a:t>
            </a:r>
            <a:r>
              <a:rPr lang="en-GB" altLang="it-IT" sz="2400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 can </a:t>
            </a:r>
            <a:r>
              <a:rPr lang="en-GB" altLang="it-IT" sz="2400" dirty="0" smtClean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participate</a:t>
            </a:r>
            <a:endParaRPr lang="en-GB" altLang="it-IT" sz="2400" dirty="0">
              <a:solidFill>
                <a:schemeClr val="accent3">
                  <a:lumMod val="50000"/>
                </a:schemeClr>
              </a:solidFill>
              <a:latin typeface="+mn-lt"/>
              <a:ea typeface="MS PGothic" pitchFamily="34" charset="-128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F1F96B-E47C-41D5-9317-ED04FD9AA1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7430" y="4493347"/>
            <a:ext cx="1948071" cy="1492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6729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Text Box 5">
            <a:extLst>
              <a:ext uri="{FF2B5EF4-FFF2-40B4-BE49-F238E27FC236}">
                <a16:creationId xmlns:a16="http://schemas.microsoft.com/office/drawing/2014/main" id="{7B66B74D-1358-4214-B431-84A04CD3DD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9723" y="1831962"/>
            <a:ext cx="11217965" cy="331258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80147" tIns="40074" rIns="80147" bIns="40074">
            <a:spAutoFit/>
          </a:bodyPr>
          <a:lstStyle>
            <a:lvl1pPr defTabSz="4492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449263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449263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449263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449263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49263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49263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49263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49263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>
              <a:spcBef>
                <a:spcPct val="0"/>
              </a:spcBef>
              <a:spcAft>
                <a:spcPts val="600"/>
              </a:spcAft>
              <a:buClr>
                <a:srgbClr val="008000"/>
              </a:buClr>
              <a:buNone/>
              <a:defRPr/>
            </a:pPr>
            <a:r>
              <a:rPr lang="en-US" altLang="it-IT" sz="3600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The </a:t>
            </a:r>
            <a:r>
              <a:rPr lang="en-US" altLang="it-IT" sz="3600" dirty="0" err="1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organisations</a:t>
            </a:r>
            <a:r>
              <a:rPr lang="en-US" altLang="it-IT" sz="3600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 constituting the </a:t>
            </a:r>
            <a:r>
              <a:rPr lang="en-US" altLang="it-IT" sz="36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MS PGothic" pitchFamily="34" charset="-128"/>
              </a:rPr>
              <a:t>partnership </a:t>
            </a:r>
            <a:r>
              <a:rPr lang="en-US" altLang="it-IT" sz="3600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contribute directly to the implementation of a joint research and innovation project by seconding and/or hosting eligible </a:t>
            </a:r>
            <a:r>
              <a:rPr lang="en-US" altLang="it-IT" sz="3600" b="1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staff </a:t>
            </a:r>
            <a:r>
              <a:rPr lang="en-US" altLang="it-IT" sz="3600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members </a:t>
            </a:r>
          </a:p>
          <a:p>
            <a:pPr>
              <a:spcBef>
                <a:spcPct val="0"/>
              </a:spcBef>
              <a:spcAft>
                <a:spcPts val="600"/>
              </a:spcAft>
              <a:buClr>
                <a:srgbClr val="008000"/>
              </a:buClr>
              <a:buNone/>
              <a:defRPr/>
            </a:pPr>
            <a:endParaRPr lang="en-GB" altLang="it-IT" sz="2800" dirty="0">
              <a:solidFill>
                <a:schemeClr val="accent3">
                  <a:lumMod val="50000"/>
                </a:schemeClr>
              </a:solidFill>
              <a:latin typeface="+mn-lt"/>
              <a:ea typeface="MS PGothic" pitchFamily="34" charset="-128"/>
            </a:endParaRPr>
          </a:p>
          <a:p>
            <a:pPr>
              <a:spcBef>
                <a:spcPct val="0"/>
              </a:spcBef>
              <a:spcAft>
                <a:spcPts val="600"/>
              </a:spcAft>
              <a:buClr>
                <a:srgbClr val="008000"/>
              </a:buClr>
              <a:buNone/>
              <a:defRPr/>
            </a:pPr>
            <a:endParaRPr lang="en-GB" altLang="it-IT" sz="2800" dirty="0">
              <a:solidFill>
                <a:schemeClr val="accent3">
                  <a:lumMod val="50000"/>
                </a:schemeClr>
              </a:solidFill>
              <a:latin typeface="+mn-lt"/>
              <a:ea typeface="MS PGothic" pitchFamily="34" charset="-128"/>
            </a:endParaRPr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1F0B12FD-6D93-416B-BAB7-E4F4092E1856}"/>
              </a:ext>
            </a:extLst>
          </p:cNvPr>
          <p:cNvSpPr txBox="1">
            <a:spLocks/>
          </p:cNvSpPr>
          <p:nvPr/>
        </p:nvSpPr>
        <p:spPr>
          <a:xfrm>
            <a:off x="11191461" y="6350767"/>
            <a:ext cx="457200" cy="365125"/>
          </a:xfrm>
          <a:prstGeom prst="rect">
            <a:avLst/>
          </a:prstGeom>
          <a:ln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6AAE2AD-B814-42DE-89D2-0BE8A8EBB563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B898BC3A-D26E-4EB1-9353-CD7FD7806DC0}"/>
              </a:ext>
            </a:extLst>
          </p:cNvPr>
          <p:cNvSpPr txBox="1">
            <a:spLocks/>
          </p:cNvSpPr>
          <p:nvPr/>
        </p:nvSpPr>
        <p:spPr>
          <a:xfrm>
            <a:off x="-231909" y="151399"/>
            <a:ext cx="8362121" cy="423990"/>
          </a:xfrm>
          <a:prstGeom prst="rect">
            <a:avLst/>
          </a:prstGeom>
          <a:noFill/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defRPr/>
            </a:pPr>
            <a:r>
              <a:rPr lang="en-GB" sz="32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RISE: General aspects on partnership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D214222-68B6-489C-989E-45D0EF3185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20541" y="4998258"/>
            <a:ext cx="2871465" cy="2076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2439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>
            <a:extLst>
              <a:ext uri="{FF2B5EF4-FFF2-40B4-BE49-F238E27FC236}">
                <a16:creationId xmlns:a16="http://schemas.microsoft.com/office/drawing/2014/main" id="{F9E5EDED-167B-4CE2-8FC6-7EAE7A720FBD}"/>
              </a:ext>
            </a:extLst>
          </p:cNvPr>
          <p:cNvSpPr txBox="1">
            <a:spLocks/>
          </p:cNvSpPr>
          <p:nvPr/>
        </p:nvSpPr>
        <p:spPr>
          <a:xfrm>
            <a:off x="1" y="96754"/>
            <a:ext cx="6003235" cy="652934"/>
          </a:xfrm>
          <a:prstGeom prst="rect">
            <a:avLst/>
          </a:prstGeom>
          <a:noFill/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defRPr/>
            </a:pPr>
            <a:r>
              <a:rPr lang="en-GB" sz="32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RISE: Eligible Organisations</a:t>
            </a:r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E01E07DE-6981-4E6A-BB98-21BFCE86F5CF}"/>
              </a:ext>
            </a:extLst>
          </p:cNvPr>
          <p:cNvSpPr txBox="1">
            <a:spLocks/>
          </p:cNvSpPr>
          <p:nvPr/>
        </p:nvSpPr>
        <p:spPr>
          <a:xfrm>
            <a:off x="11075510" y="6396129"/>
            <a:ext cx="453887" cy="365125"/>
          </a:xfrm>
          <a:prstGeom prst="rect">
            <a:avLst/>
          </a:prstGeom>
          <a:ln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6AAE2AD-B814-42DE-89D2-0BE8A8EBB563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50616C4-1C11-4D6A-82C9-B7247F481019}"/>
              </a:ext>
            </a:extLst>
          </p:cNvPr>
          <p:cNvSpPr/>
          <p:nvPr/>
        </p:nvSpPr>
        <p:spPr>
          <a:xfrm>
            <a:off x="304800" y="1367735"/>
            <a:ext cx="5883965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Academic Sector</a:t>
            </a:r>
            <a:r>
              <a:rPr lang="en-GB" sz="2400" b="1" dirty="0"/>
              <a:t>	</a:t>
            </a:r>
          </a:p>
          <a:p>
            <a:pPr algn="just">
              <a:spcAft>
                <a:spcPts val="1200"/>
              </a:spcAft>
            </a:pPr>
            <a:r>
              <a:rPr lang="en-GB" sz="2400" dirty="0"/>
              <a:t>Higher Education Establishments (</a:t>
            </a:r>
            <a:r>
              <a:rPr lang="en-GB" sz="2400" dirty="0" smtClean="0"/>
              <a:t>public</a:t>
            </a:r>
            <a:r>
              <a:rPr lang="ru-RU" sz="2400" dirty="0" smtClean="0"/>
              <a:t> </a:t>
            </a:r>
            <a:r>
              <a:rPr lang="en-GB" sz="2400" dirty="0" smtClean="0"/>
              <a:t>or </a:t>
            </a:r>
            <a:r>
              <a:rPr lang="en-GB" sz="2400" dirty="0"/>
              <a:t>private universities) </a:t>
            </a:r>
            <a:r>
              <a:rPr lang="en-US" sz="2400" dirty="0"/>
              <a:t>awarding academic degrees</a:t>
            </a:r>
            <a:endParaRPr lang="en-GB" sz="2400" dirty="0"/>
          </a:p>
          <a:p>
            <a:pPr algn="just">
              <a:spcAft>
                <a:spcPts val="1200"/>
              </a:spcAft>
            </a:pPr>
            <a:r>
              <a:rPr lang="en-GB" sz="2400" dirty="0" smtClean="0"/>
              <a:t>Non-profit </a:t>
            </a:r>
            <a:r>
              <a:rPr lang="en-GB" sz="2400" dirty="0"/>
              <a:t>research organisations (public or private research centres) </a:t>
            </a:r>
            <a:r>
              <a:rPr lang="en-US" sz="2400" dirty="0"/>
              <a:t>whose primary mission is to pursue research</a:t>
            </a:r>
            <a:endParaRPr lang="en-GB" sz="2400" dirty="0"/>
          </a:p>
          <a:p>
            <a:pPr>
              <a:spcAft>
                <a:spcPts val="1200"/>
              </a:spcAft>
            </a:pPr>
            <a:r>
              <a:rPr lang="en-GB" sz="2400" dirty="0" smtClean="0"/>
              <a:t>International </a:t>
            </a:r>
            <a:r>
              <a:rPr lang="en-GB" sz="2400" dirty="0"/>
              <a:t>European Interest organisations (JRCs, others)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BDD21D-3C7D-4251-82D7-25F70C54AEE9}"/>
              </a:ext>
            </a:extLst>
          </p:cNvPr>
          <p:cNvSpPr/>
          <p:nvPr/>
        </p:nvSpPr>
        <p:spPr>
          <a:xfrm>
            <a:off x="6334542" y="3656917"/>
            <a:ext cx="5489905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Non-Academic  Sector</a:t>
            </a:r>
          </a:p>
          <a:p>
            <a:pPr algn="just"/>
            <a:r>
              <a:rPr lang="en-GB" sz="2400" dirty="0"/>
              <a:t>Any socio-economic actor not included in the academic sector fulfilling the requirements of the Horizon 2020 Rules for participation (industry, SMEs, multinationals, NGOs, others)</a:t>
            </a:r>
          </a:p>
          <a:p>
            <a:pPr algn="just"/>
            <a:r>
              <a:rPr lang="en-GB" sz="2400" dirty="0"/>
              <a:t>   </a:t>
            </a:r>
          </a:p>
        </p:txBody>
      </p:sp>
      <p:pic>
        <p:nvPicPr>
          <p:cNvPr id="8" name="Picture 7" descr="A drawing of a cartoon character&#10;&#10;Description generated with high confidence">
            <a:extLst>
              <a:ext uri="{FF2B5EF4-FFF2-40B4-BE49-F238E27FC236}">
                <a16:creationId xmlns:a16="http://schemas.microsoft.com/office/drawing/2014/main" id="{33A5A0D2-64BF-494A-8D85-BAD0FDA3D3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1075" y="1367735"/>
            <a:ext cx="2590800" cy="192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7630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>
            <a:extLst>
              <a:ext uri="{FF2B5EF4-FFF2-40B4-BE49-F238E27FC236}">
                <a16:creationId xmlns:a16="http://schemas.microsoft.com/office/drawing/2014/main" id="{F9E5EDED-167B-4CE2-8FC6-7EAE7A720FBD}"/>
              </a:ext>
            </a:extLst>
          </p:cNvPr>
          <p:cNvSpPr txBox="1">
            <a:spLocks/>
          </p:cNvSpPr>
          <p:nvPr/>
        </p:nvSpPr>
        <p:spPr>
          <a:xfrm>
            <a:off x="-159025" y="43745"/>
            <a:ext cx="8203096" cy="652934"/>
          </a:xfrm>
          <a:prstGeom prst="rect">
            <a:avLst/>
          </a:prstGeom>
          <a:noFill/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defRPr/>
            </a:pPr>
            <a:r>
              <a:rPr lang="en-GB" sz="32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RISE: Eligible countries for EU funding</a:t>
            </a:r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E01E07DE-6981-4E6A-BB98-21BFCE86F5CF}"/>
              </a:ext>
            </a:extLst>
          </p:cNvPr>
          <p:cNvSpPr txBox="1">
            <a:spLocks/>
          </p:cNvSpPr>
          <p:nvPr/>
        </p:nvSpPr>
        <p:spPr>
          <a:xfrm>
            <a:off x="11075510" y="6396129"/>
            <a:ext cx="453887" cy="365125"/>
          </a:xfrm>
          <a:prstGeom prst="rect">
            <a:avLst/>
          </a:prstGeom>
          <a:ln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6AAE2AD-B814-42DE-89D2-0BE8A8EBB563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50616C4-1C11-4D6A-82C9-B7247F481019}"/>
              </a:ext>
            </a:extLst>
          </p:cNvPr>
          <p:cNvSpPr/>
          <p:nvPr/>
        </p:nvSpPr>
        <p:spPr>
          <a:xfrm>
            <a:off x="198781" y="1318224"/>
            <a:ext cx="11993219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/>
              <a:t>The following are </a:t>
            </a:r>
            <a:r>
              <a:rPr lang="en-GB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automatically eligible for funding</a:t>
            </a:r>
            <a:r>
              <a:rPr lang="en-GB" sz="2800" dirty="0"/>
              <a:t>:</a:t>
            </a:r>
          </a:p>
          <a:p>
            <a:pPr algn="ctr"/>
            <a:endParaRPr lang="en-GB" sz="2800" dirty="0"/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GB" sz="2400" dirty="0"/>
              <a:t>EU Member States (MS)</a:t>
            </a:r>
          </a:p>
          <a:p>
            <a:pPr algn="just"/>
            <a:endParaRPr lang="en-GB" sz="2400" dirty="0"/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GB" sz="2400" dirty="0"/>
              <a:t>Overseas Countries and Territories linked to MS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endParaRPr lang="en-GB" sz="2400" dirty="0"/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GB" sz="2400" dirty="0"/>
              <a:t>Horizon 2020 Associated Countries (AC)- subject to the adoption of scientific association agreements with the EC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endParaRPr lang="en-GB" sz="2400" dirty="0"/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en-GB" sz="2400" dirty="0"/>
              <a:t>Third Countries (TC), as listed in Annex A of the Work Programme 2018-2020 </a:t>
            </a:r>
            <a:r>
              <a:rPr lang="ru-RU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Belarus)</a:t>
            </a:r>
            <a:endParaRPr lang="en-GB" sz="24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5012469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Text Box 5">
            <a:extLst>
              <a:ext uri="{FF2B5EF4-FFF2-40B4-BE49-F238E27FC236}">
                <a16:creationId xmlns:a16="http://schemas.microsoft.com/office/drawing/2014/main" id="{7B66B74D-1358-4214-B431-84A04CD3DD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0817" y="1512576"/>
            <a:ext cx="11422595" cy="549779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80147" tIns="40074" rIns="80147" bIns="40074">
            <a:spAutoFit/>
          </a:bodyPr>
          <a:lstStyle>
            <a:lvl1pPr defTabSz="4492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449263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449263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449263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449263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49263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49263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49263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49263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>
                <a:srgbClr val="008000"/>
              </a:buClr>
              <a:buNone/>
              <a:defRPr/>
            </a:pPr>
            <a:r>
              <a:rPr lang="en-US" altLang="it-IT" sz="3600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Must be directly involved in the R&amp;I activities of the project</a:t>
            </a:r>
          </a:p>
          <a:p>
            <a:pPr>
              <a:spcBef>
                <a:spcPct val="0"/>
              </a:spcBef>
              <a:buClr>
                <a:srgbClr val="008000"/>
              </a:buClr>
              <a:buNone/>
              <a:defRPr/>
            </a:pPr>
            <a:endParaRPr lang="en-US" altLang="it-IT" sz="3600" b="1" dirty="0">
              <a:solidFill>
                <a:schemeClr val="accent3">
                  <a:lumMod val="50000"/>
                </a:schemeClr>
              </a:solidFill>
              <a:latin typeface="+mn-lt"/>
              <a:ea typeface="MS PGothic" pitchFamily="34" charset="-128"/>
            </a:endParaRPr>
          </a:p>
          <a:p>
            <a:pPr>
              <a:spcBef>
                <a:spcPct val="0"/>
              </a:spcBef>
              <a:buClr>
                <a:srgbClr val="008000"/>
              </a:buClr>
              <a:buNone/>
              <a:defRPr/>
            </a:pPr>
            <a:r>
              <a:rPr lang="en-US" altLang="it-IT" sz="3600" b="1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Must be linked to the organisation, and their R&amp;I activities, from at least </a:t>
            </a:r>
            <a:r>
              <a:rPr lang="en-US" altLang="it-IT" sz="3600" b="1" dirty="0" smtClean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1 month </a:t>
            </a:r>
            <a:r>
              <a:rPr lang="en-US" altLang="it-IT" sz="3600" b="1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prior to his/her first secondment</a:t>
            </a:r>
          </a:p>
          <a:p>
            <a:pPr>
              <a:spcBef>
                <a:spcPct val="0"/>
              </a:spcBef>
              <a:buClr>
                <a:srgbClr val="008000"/>
              </a:buClr>
              <a:buNone/>
              <a:defRPr/>
            </a:pPr>
            <a:endParaRPr lang="en-US" altLang="it-IT" sz="3600" b="1" dirty="0">
              <a:solidFill>
                <a:schemeClr val="accent3">
                  <a:lumMod val="50000"/>
                </a:schemeClr>
              </a:solidFill>
              <a:latin typeface="+mn-lt"/>
              <a:ea typeface="MS PGothic" pitchFamily="34" charset="-128"/>
            </a:endParaRPr>
          </a:p>
          <a:p>
            <a:pPr>
              <a:spcBef>
                <a:spcPct val="0"/>
              </a:spcBef>
              <a:buClr>
                <a:srgbClr val="008000"/>
              </a:buClr>
              <a:buNone/>
              <a:defRPr/>
            </a:pPr>
            <a:endParaRPr lang="en-US" altLang="it-IT" sz="3600" b="1" dirty="0">
              <a:solidFill>
                <a:schemeClr val="accent3">
                  <a:lumMod val="50000"/>
                </a:schemeClr>
              </a:solidFill>
              <a:latin typeface="+mn-lt"/>
              <a:ea typeface="MS PGothic" pitchFamily="34" charset="-128"/>
            </a:endParaRPr>
          </a:p>
          <a:p>
            <a:pPr>
              <a:spcBef>
                <a:spcPct val="0"/>
              </a:spcBef>
              <a:buClr>
                <a:srgbClr val="008000"/>
              </a:buClr>
              <a:buNone/>
              <a:defRPr/>
            </a:pPr>
            <a:r>
              <a:rPr lang="en-US" altLang="it-IT" sz="3600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 </a:t>
            </a:r>
          </a:p>
          <a:p>
            <a:pPr>
              <a:spcBef>
                <a:spcPct val="0"/>
              </a:spcBef>
              <a:spcAft>
                <a:spcPts val="600"/>
              </a:spcAft>
              <a:buClr>
                <a:srgbClr val="008000"/>
              </a:buClr>
              <a:buNone/>
              <a:defRPr/>
            </a:pPr>
            <a:endParaRPr lang="en-GB" altLang="it-IT" sz="2800" dirty="0">
              <a:solidFill>
                <a:schemeClr val="accent3">
                  <a:lumMod val="50000"/>
                </a:schemeClr>
              </a:solidFill>
              <a:latin typeface="+mn-lt"/>
              <a:ea typeface="MS PGothic" pitchFamily="34" charset="-128"/>
            </a:endParaRPr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F9E5EDED-167B-4CE2-8FC6-7EAE7A720FBD}"/>
              </a:ext>
            </a:extLst>
          </p:cNvPr>
          <p:cNvSpPr txBox="1">
            <a:spLocks/>
          </p:cNvSpPr>
          <p:nvPr/>
        </p:nvSpPr>
        <p:spPr>
          <a:xfrm>
            <a:off x="-371058" y="181282"/>
            <a:ext cx="5406889" cy="652934"/>
          </a:xfrm>
          <a:prstGeom prst="rect">
            <a:avLst/>
          </a:prstGeom>
          <a:noFill/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defRPr/>
            </a:pPr>
            <a:r>
              <a:rPr lang="en-GB" sz="36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RISE: Eligible Staff</a:t>
            </a:r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1F0B12FD-6D93-416B-BAB7-E4F4092E1856}"/>
              </a:ext>
            </a:extLst>
          </p:cNvPr>
          <p:cNvSpPr txBox="1">
            <a:spLocks/>
          </p:cNvSpPr>
          <p:nvPr/>
        </p:nvSpPr>
        <p:spPr>
          <a:xfrm>
            <a:off x="11191461" y="6350767"/>
            <a:ext cx="457200" cy="365125"/>
          </a:xfrm>
          <a:prstGeom prst="rect">
            <a:avLst/>
          </a:prstGeom>
          <a:ln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6AAE2AD-B814-42DE-89D2-0BE8A8EBB563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BDD052F-5AD0-4634-AD86-D0881D0458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20541" y="4832719"/>
            <a:ext cx="2871465" cy="2170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714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Text Box 5">
            <a:extLst>
              <a:ext uri="{FF2B5EF4-FFF2-40B4-BE49-F238E27FC236}">
                <a16:creationId xmlns:a16="http://schemas.microsoft.com/office/drawing/2014/main" id="{7B66B74D-1358-4214-B431-84A04CD3DD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0282" y="1649506"/>
            <a:ext cx="10958379" cy="391274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80147" tIns="40074" rIns="80147" bIns="40074">
            <a:spAutoFit/>
          </a:bodyPr>
          <a:lstStyle>
            <a:lvl1pPr defTabSz="4492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449263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449263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449263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449263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49263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49263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49263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49263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>
                <a:srgbClr val="008000"/>
              </a:buClr>
              <a:buNone/>
              <a:defRPr/>
            </a:pPr>
            <a:r>
              <a:rPr lang="en-GB" altLang="it-IT" sz="2400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Research and Innovation personnel (i.e. professors, researchers at all levels of their career, innovators, others) </a:t>
            </a:r>
          </a:p>
          <a:p>
            <a:pPr>
              <a:spcBef>
                <a:spcPct val="0"/>
              </a:spcBef>
              <a:buClr>
                <a:srgbClr val="008000"/>
              </a:buClr>
              <a:buNone/>
              <a:defRPr/>
            </a:pPr>
            <a:endParaRPr lang="en-GB" altLang="it-IT" sz="2400" dirty="0">
              <a:solidFill>
                <a:schemeClr val="accent3">
                  <a:lumMod val="50000"/>
                </a:schemeClr>
              </a:solidFill>
              <a:latin typeface="+mn-lt"/>
              <a:ea typeface="MS PGothic" pitchFamily="34" charset="-128"/>
            </a:endParaRPr>
          </a:p>
          <a:p>
            <a:pPr>
              <a:spcBef>
                <a:spcPct val="0"/>
              </a:spcBef>
              <a:buClr>
                <a:srgbClr val="008000"/>
              </a:buClr>
              <a:buNone/>
              <a:defRPr/>
            </a:pPr>
            <a:r>
              <a:rPr lang="en-GB" altLang="it-IT" sz="2400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Managerial staff (CEO, BD, others)</a:t>
            </a:r>
          </a:p>
          <a:p>
            <a:pPr>
              <a:spcBef>
                <a:spcPct val="0"/>
              </a:spcBef>
              <a:buClr>
                <a:srgbClr val="008000"/>
              </a:buClr>
              <a:buNone/>
              <a:defRPr/>
            </a:pPr>
            <a:endParaRPr lang="en-GB" altLang="it-IT" sz="2400" dirty="0">
              <a:solidFill>
                <a:schemeClr val="accent3">
                  <a:lumMod val="50000"/>
                </a:schemeClr>
              </a:solidFill>
              <a:latin typeface="+mn-lt"/>
              <a:ea typeface="MS PGothic" pitchFamily="34" charset="-128"/>
            </a:endParaRPr>
          </a:p>
          <a:p>
            <a:pPr>
              <a:spcBef>
                <a:spcPct val="0"/>
              </a:spcBef>
              <a:buClr>
                <a:srgbClr val="008000"/>
              </a:buClr>
              <a:buNone/>
              <a:defRPr/>
            </a:pPr>
            <a:r>
              <a:rPr lang="en-GB" altLang="it-IT" sz="2400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Administrative (Project Managers) </a:t>
            </a:r>
          </a:p>
          <a:p>
            <a:pPr>
              <a:spcBef>
                <a:spcPct val="0"/>
              </a:spcBef>
              <a:buClr>
                <a:srgbClr val="008000"/>
              </a:buClr>
              <a:buNone/>
              <a:defRPr/>
            </a:pPr>
            <a:endParaRPr lang="en-GB" altLang="it-IT" sz="2400" dirty="0">
              <a:solidFill>
                <a:schemeClr val="accent3">
                  <a:lumMod val="50000"/>
                </a:schemeClr>
              </a:solidFill>
              <a:latin typeface="+mn-lt"/>
              <a:ea typeface="MS PGothic" pitchFamily="34" charset="-128"/>
            </a:endParaRPr>
          </a:p>
          <a:p>
            <a:pPr>
              <a:spcBef>
                <a:spcPct val="0"/>
              </a:spcBef>
              <a:buClr>
                <a:srgbClr val="008000"/>
              </a:buClr>
              <a:buNone/>
              <a:defRPr/>
            </a:pPr>
            <a:r>
              <a:rPr lang="en-GB" altLang="it-IT" sz="2400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Technical staff   (Developers, Engineers, others)</a:t>
            </a:r>
          </a:p>
          <a:p>
            <a:pPr>
              <a:spcBef>
                <a:spcPct val="0"/>
              </a:spcBef>
              <a:spcAft>
                <a:spcPts val="600"/>
              </a:spcAft>
              <a:buClr>
                <a:srgbClr val="008000"/>
              </a:buClr>
              <a:buNone/>
              <a:defRPr/>
            </a:pPr>
            <a:r>
              <a:rPr lang="en-US" altLang="it-IT" sz="2400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					</a:t>
            </a:r>
            <a:endParaRPr lang="en-GB" altLang="it-IT" sz="2400" dirty="0">
              <a:solidFill>
                <a:schemeClr val="accent3">
                  <a:lumMod val="50000"/>
                </a:schemeClr>
              </a:solidFill>
              <a:latin typeface="+mn-lt"/>
              <a:ea typeface="MS PGothic" pitchFamily="34" charset="-128"/>
            </a:endParaRPr>
          </a:p>
          <a:p>
            <a:pPr>
              <a:spcBef>
                <a:spcPct val="0"/>
              </a:spcBef>
              <a:spcAft>
                <a:spcPts val="600"/>
              </a:spcAft>
              <a:buClr>
                <a:srgbClr val="008000"/>
              </a:buClr>
              <a:buNone/>
              <a:defRPr/>
            </a:pPr>
            <a:endParaRPr lang="en-GB" altLang="it-IT" sz="2800" dirty="0">
              <a:solidFill>
                <a:schemeClr val="accent3">
                  <a:lumMod val="50000"/>
                </a:schemeClr>
              </a:solidFill>
              <a:latin typeface="+mn-lt"/>
              <a:ea typeface="MS PGothic" pitchFamily="34" charset="-128"/>
            </a:endParaRPr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F9E5EDED-167B-4CE2-8FC6-7EAE7A720FBD}"/>
              </a:ext>
            </a:extLst>
          </p:cNvPr>
          <p:cNvSpPr txBox="1">
            <a:spLocks/>
          </p:cNvSpPr>
          <p:nvPr/>
        </p:nvSpPr>
        <p:spPr>
          <a:xfrm>
            <a:off x="-371058" y="181282"/>
            <a:ext cx="5406889" cy="652934"/>
          </a:xfrm>
          <a:prstGeom prst="rect">
            <a:avLst/>
          </a:prstGeom>
          <a:noFill/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defRPr/>
            </a:pPr>
            <a:r>
              <a:rPr lang="en-GB" sz="36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RISE: Type of Staff</a:t>
            </a:r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1F0B12FD-6D93-416B-BAB7-E4F4092E1856}"/>
              </a:ext>
            </a:extLst>
          </p:cNvPr>
          <p:cNvSpPr txBox="1">
            <a:spLocks/>
          </p:cNvSpPr>
          <p:nvPr/>
        </p:nvSpPr>
        <p:spPr>
          <a:xfrm>
            <a:off x="11191461" y="6350767"/>
            <a:ext cx="457200" cy="365125"/>
          </a:xfrm>
          <a:prstGeom prst="rect">
            <a:avLst/>
          </a:prstGeom>
          <a:ln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6AAE2AD-B814-42DE-89D2-0BE8A8EBB563}" type="slidenum">
              <a:rPr lang="en-GB" smtClean="0"/>
              <a:pPr/>
              <a:t>16</a:t>
            </a:fld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4AD0679-CD52-4AE3-9C9D-C6DE46BA00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7118" y="3904397"/>
            <a:ext cx="2834887" cy="2097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251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Text Box 5">
            <a:extLst>
              <a:ext uri="{FF2B5EF4-FFF2-40B4-BE49-F238E27FC236}">
                <a16:creationId xmlns:a16="http://schemas.microsoft.com/office/drawing/2014/main" id="{7B66B74D-1358-4214-B431-84A04CD3DD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288" y="1602582"/>
            <a:ext cx="12099235" cy="52207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80147" tIns="40074" rIns="80147" bIns="40074">
            <a:spAutoFit/>
          </a:bodyPr>
          <a:lstStyle>
            <a:lvl1pPr defTabSz="4492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449263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449263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449263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449263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49263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49263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49263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49263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>
                <a:srgbClr val="008000"/>
              </a:buClr>
              <a:buNone/>
              <a:defRPr/>
            </a:pPr>
            <a:r>
              <a:rPr lang="en-GB" altLang="it-IT" sz="2400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Must be built on joint R&amp;I activities</a:t>
            </a:r>
          </a:p>
          <a:p>
            <a:pPr>
              <a:spcBef>
                <a:spcPct val="0"/>
              </a:spcBef>
              <a:buClr>
                <a:srgbClr val="008000"/>
              </a:buClr>
              <a:buNone/>
              <a:defRPr/>
            </a:pPr>
            <a:endParaRPr lang="en-US" altLang="it-IT" sz="2400" dirty="0">
              <a:solidFill>
                <a:schemeClr val="accent3">
                  <a:lumMod val="50000"/>
                </a:schemeClr>
              </a:solidFill>
              <a:latin typeface="+mn-lt"/>
              <a:ea typeface="MS PGothic" pitchFamily="34" charset="-128"/>
            </a:endParaRPr>
          </a:p>
          <a:p>
            <a:pPr>
              <a:spcBef>
                <a:spcPct val="0"/>
              </a:spcBef>
              <a:buClr>
                <a:srgbClr val="008000"/>
              </a:buClr>
              <a:buNone/>
              <a:defRPr/>
            </a:pPr>
            <a:r>
              <a:rPr lang="en-US" altLang="it-IT" sz="2400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Maximum </a:t>
            </a:r>
            <a:r>
              <a:rPr lang="en-US" altLang="it-IT" sz="2400" dirty="0" smtClean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project duration </a:t>
            </a:r>
            <a:r>
              <a:rPr lang="en-US" altLang="it-IT" sz="2400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is 48 months/4 years</a:t>
            </a:r>
          </a:p>
          <a:p>
            <a:pPr>
              <a:spcBef>
                <a:spcPct val="0"/>
              </a:spcBef>
              <a:buClr>
                <a:srgbClr val="008000"/>
              </a:buClr>
              <a:buNone/>
              <a:defRPr/>
            </a:pPr>
            <a:endParaRPr lang="en-GB" altLang="it-IT" sz="2400" dirty="0">
              <a:solidFill>
                <a:schemeClr val="accent3">
                  <a:lumMod val="50000"/>
                </a:schemeClr>
              </a:solidFill>
              <a:latin typeface="+mn-lt"/>
              <a:ea typeface="MS PGothic" pitchFamily="34" charset="-128"/>
            </a:endParaRPr>
          </a:p>
          <a:p>
            <a:pPr>
              <a:spcBef>
                <a:spcPct val="0"/>
              </a:spcBef>
              <a:buClr>
                <a:srgbClr val="008000"/>
              </a:buClr>
              <a:buNone/>
              <a:defRPr/>
            </a:pPr>
            <a:r>
              <a:rPr lang="en-GB" altLang="it-IT" sz="2400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Project implemented thought the secondment of </a:t>
            </a:r>
            <a:r>
              <a:rPr lang="en-GB" altLang="it-IT" sz="2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MS PGothic" pitchFamily="34" charset="-128"/>
              </a:rPr>
              <a:t>staff</a:t>
            </a:r>
            <a:r>
              <a:rPr lang="en-GB" altLang="it-IT" sz="2400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 (no recruitments)</a:t>
            </a:r>
          </a:p>
          <a:p>
            <a:pPr>
              <a:spcBef>
                <a:spcPct val="0"/>
              </a:spcBef>
              <a:buClr>
                <a:srgbClr val="008000"/>
              </a:buClr>
              <a:buNone/>
              <a:defRPr/>
            </a:pPr>
            <a:endParaRPr lang="en-US" altLang="it-IT" sz="2400" dirty="0">
              <a:solidFill>
                <a:schemeClr val="accent3">
                  <a:lumMod val="50000"/>
                </a:schemeClr>
              </a:solidFill>
              <a:latin typeface="+mn-lt"/>
              <a:ea typeface="MS PGothic" pitchFamily="34" charset="-128"/>
            </a:endParaRPr>
          </a:p>
          <a:p>
            <a:pPr>
              <a:spcBef>
                <a:spcPct val="0"/>
              </a:spcBef>
              <a:buClr>
                <a:srgbClr val="008000"/>
              </a:buClr>
              <a:buNone/>
              <a:defRPr/>
            </a:pPr>
            <a:r>
              <a:rPr lang="en-US" altLang="it-IT" sz="2400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The  maximum size for  a project is </a:t>
            </a:r>
            <a:r>
              <a:rPr lang="en-US" altLang="it-IT" sz="2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MS PGothic" pitchFamily="34" charset="-128"/>
              </a:rPr>
              <a:t>540</a:t>
            </a:r>
            <a:r>
              <a:rPr lang="en-US" altLang="it-IT" sz="2400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 person/months (</a:t>
            </a:r>
            <a:r>
              <a:rPr lang="en-US" altLang="it-IT" sz="2400" i="1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calculated on exchanges</a:t>
            </a:r>
            <a:r>
              <a:rPr lang="en-US" altLang="it-IT" sz="2400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)</a:t>
            </a:r>
            <a:r>
              <a:rPr lang="en-GB" altLang="it-IT" sz="2400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 </a:t>
            </a:r>
          </a:p>
          <a:p>
            <a:pPr>
              <a:spcBef>
                <a:spcPct val="0"/>
              </a:spcBef>
              <a:buClr>
                <a:srgbClr val="008000"/>
              </a:buClr>
              <a:buNone/>
              <a:defRPr/>
            </a:pPr>
            <a:endParaRPr lang="en-US" altLang="it-IT" sz="2400" dirty="0">
              <a:solidFill>
                <a:schemeClr val="accent3">
                  <a:lumMod val="50000"/>
                </a:schemeClr>
              </a:solidFill>
              <a:latin typeface="+mn-lt"/>
              <a:ea typeface="MS PGothic" pitchFamily="34" charset="-128"/>
            </a:endParaRPr>
          </a:p>
          <a:p>
            <a:pPr>
              <a:spcBef>
                <a:spcPct val="0"/>
              </a:spcBef>
              <a:buClr>
                <a:srgbClr val="008000"/>
              </a:buClr>
              <a:buNone/>
              <a:defRPr/>
            </a:pPr>
            <a:r>
              <a:rPr lang="en-US" altLang="it-IT" sz="2400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No minimum size explicitly deﬁned but substantial impact is expected</a:t>
            </a:r>
          </a:p>
          <a:p>
            <a:pPr>
              <a:spcBef>
                <a:spcPct val="0"/>
              </a:spcBef>
              <a:buClr>
                <a:srgbClr val="008000"/>
              </a:buClr>
              <a:buNone/>
              <a:defRPr/>
            </a:pPr>
            <a:r>
              <a:rPr lang="en-US" altLang="it-IT" sz="2400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  </a:t>
            </a:r>
            <a:endParaRPr lang="en-GB" altLang="it-IT" sz="2400" dirty="0">
              <a:solidFill>
                <a:schemeClr val="accent3">
                  <a:lumMod val="50000"/>
                </a:schemeClr>
              </a:solidFill>
              <a:latin typeface="+mn-lt"/>
              <a:ea typeface="MS PGothic" pitchFamily="34" charset="-128"/>
            </a:endParaRPr>
          </a:p>
          <a:p>
            <a:pPr>
              <a:spcBef>
                <a:spcPct val="0"/>
              </a:spcBef>
              <a:spcAft>
                <a:spcPts val="600"/>
              </a:spcAft>
              <a:buClr>
                <a:srgbClr val="008000"/>
              </a:buClr>
              <a:buNone/>
              <a:defRPr/>
            </a:pPr>
            <a:r>
              <a:rPr lang="en-US" altLang="it-IT" sz="2800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 </a:t>
            </a:r>
            <a:endParaRPr lang="en-GB" altLang="it-IT" sz="2800" dirty="0">
              <a:solidFill>
                <a:schemeClr val="accent3">
                  <a:lumMod val="50000"/>
                </a:schemeClr>
              </a:solidFill>
              <a:latin typeface="+mn-lt"/>
              <a:ea typeface="MS PGothic" pitchFamily="34" charset="-128"/>
            </a:endParaRPr>
          </a:p>
          <a:p>
            <a:pPr>
              <a:spcBef>
                <a:spcPct val="0"/>
              </a:spcBef>
              <a:spcAft>
                <a:spcPts val="600"/>
              </a:spcAft>
              <a:buClr>
                <a:srgbClr val="008000"/>
              </a:buClr>
              <a:buNone/>
              <a:defRPr/>
            </a:pPr>
            <a:endParaRPr lang="en-GB" altLang="it-IT" sz="2800" dirty="0">
              <a:solidFill>
                <a:schemeClr val="accent3">
                  <a:lumMod val="50000"/>
                </a:schemeClr>
              </a:solidFill>
              <a:latin typeface="+mn-lt"/>
              <a:ea typeface="MS PGothic" pitchFamily="34" charset="-128"/>
            </a:endParaRPr>
          </a:p>
          <a:p>
            <a:pPr>
              <a:spcBef>
                <a:spcPct val="0"/>
              </a:spcBef>
              <a:spcAft>
                <a:spcPts val="600"/>
              </a:spcAft>
              <a:buClr>
                <a:srgbClr val="008000"/>
              </a:buClr>
              <a:buNone/>
              <a:defRPr/>
            </a:pPr>
            <a:endParaRPr lang="en-GB" altLang="it-IT" sz="2800" dirty="0">
              <a:solidFill>
                <a:schemeClr val="accent3">
                  <a:lumMod val="50000"/>
                </a:schemeClr>
              </a:solidFill>
              <a:latin typeface="+mn-lt"/>
              <a:ea typeface="MS PGothic" pitchFamily="34" charset="-128"/>
            </a:endParaRPr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F9E5EDED-167B-4CE2-8FC6-7EAE7A720FBD}"/>
              </a:ext>
            </a:extLst>
          </p:cNvPr>
          <p:cNvSpPr txBox="1">
            <a:spLocks/>
          </p:cNvSpPr>
          <p:nvPr/>
        </p:nvSpPr>
        <p:spPr>
          <a:xfrm>
            <a:off x="-371060" y="25187"/>
            <a:ext cx="7222435" cy="538131"/>
          </a:xfrm>
          <a:prstGeom prst="rect">
            <a:avLst/>
          </a:prstGeom>
          <a:noFill/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defRPr/>
            </a:pPr>
            <a:r>
              <a:rPr lang="en-GB" sz="36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RISE: Project main aspects</a:t>
            </a:r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1F0B12FD-6D93-416B-BAB7-E4F4092E1856}"/>
              </a:ext>
            </a:extLst>
          </p:cNvPr>
          <p:cNvSpPr txBox="1">
            <a:spLocks/>
          </p:cNvSpPr>
          <p:nvPr/>
        </p:nvSpPr>
        <p:spPr>
          <a:xfrm>
            <a:off x="11191461" y="6350767"/>
            <a:ext cx="457200" cy="365125"/>
          </a:xfrm>
          <a:prstGeom prst="rect">
            <a:avLst/>
          </a:prstGeom>
          <a:ln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6AAE2AD-B814-42DE-89D2-0BE8A8EBB563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07742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Text Box 5">
            <a:extLst>
              <a:ext uri="{FF2B5EF4-FFF2-40B4-BE49-F238E27FC236}">
                <a16:creationId xmlns:a16="http://schemas.microsoft.com/office/drawing/2014/main" id="{7B66B74D-1358-4214-B431-84A04CD3DD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271" y="1507919"/>
            <a:ext cx="11714921" cy="32325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80147" tIns="40074" rIns="80147" bIns="40074">
            <a:spAutoFit/>
          </a:bodyPr>
          <a:lstStyle>
            <a:lvl1pPr defTabSz="4492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449263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449263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449263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449263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49263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49263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49263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49263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buNone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Staff members perform tasks to achieve the deliverables of the proposed R&amp;I project/collaboration</a:t>
            </a:r>
          </a:p>
          <a:p>
            <a:pPr>
              <a:buNone/>
            </a:pPr>
            <a:endParaRPr lang="en-US" dirty="0">
              <a:solidFill>
                <a:schemeClr val="bg2">
                  <a:lumMod val="25000"/>
                </a:schemeClr>
              </a:solidFill>
              <a:latin typeface="+mn-lt"/>
            </a:endParaRPr>
          </a:p>
          <a:p>
            <a:pPr>
              <a:buNone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Staff members develop both new R&amp;I research/innovation skills and transferable skills to boost their future career opportunities and get more connected to international networking activities</a:t>
            </a:r>
            <a:endParaRPr lang="en-GB" altLang="it-IT" sz="3600" dirty="0">
              <a:solidFill>
                <a:schemeClr val="bg2">
                  <a:lumMod val="25000"/>
                </a:schemeClr>
              </a:solidFill>
              <a:latin typeface="+mn-lt"/>
              <a:ea typeface="MS PGothic" pitchFamily="34" charset="-128"/>
            </a:endParaRPr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F9E5EDED-167B-4CE2-8FC6-7EAE7A720FBD}"/>
              </a:ext>
            </a:extLst>
          </p:cNvPr>
          <p:cNvSpPr txBox="1">
            <a:spLocks/>
          </p:cNvSpPr>
          <p:nvPr/>
        </p:nvSpPr>
        <p:spPr>
          <a:xfrm>
            <a:off x="-185530" y="33129"/>
            <a:ext cx="7553740" cy="652934"/>
          </a:xfrm>
          <a:prstGeom prst="rect">
            <a:avLst/>
          </a:prstGeom>
          <a:noFill/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defRPr/>
            </a:pPr>
            <a:r>
              <a:rPr lang="en-GB" sz="36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RISE: Project short-term goals</a:t>
            </a:r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E01E07DE-6981-4E6A-BB98-21BFCE86F5CF}"/>
              </a:ext>
            </a:extLst>
          </p:cNvPr>
          <p:cNvSpPr txBox="1">
            <a:spLocks/>
          </p:cNvSpPr>
          <p:nvPr/>
        </p:nvSpPr>
        <p:spPr>
          <a:xfrm>
            <a:off x="11075510" y="6396129"/>
            <a:ext cx="453887" cy="365125"/>
          </a:xfrm>
          <a:prstGeom prst="rect">
            <a:avLst/>
          </a:prstGeom>
          <a:ln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6AAE2AD-B814-42DE-89D2-0BE8A8EBB563}" type="slidenum">
              <a:rPr lang="en-GB" smtClean="0"/>
              <a:pPr/>
              <a:t>18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A8B153C-FC25-42EB-95A1-9ED00923A1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1565" y="4210586"/>
            <a:ext cx="2650435" cy="1749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5570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3" name="Text Box 5">
            <a:extLst>
              <a:ext uri="{FF2B5EF4-FFF2-40B4-BE49-F238E27FC236}">
                <a16:creationId xmlns:a16="http://schemas.microsoft.com/office/drawing/2014/main" id="{0617AA6C-5942-4047-9F93-07DA37596E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765" y="1514177"/>
            <a:ext cx="11772218" cy="3829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147" tIns="40074" rIns="80147" bIns="40074">
            <a:spAutoFit/>
          </a:bodyPr>
          <a:lstStyle/>
          <a:p>
            <a:pPr marL="360000" indent="-450850" algn="ctr" defTabSz="449263">
              <a:buClr>
                <a:srgbClr val="008000"/>
              </a:buClr>
              <a:defRPr/>
            </a:pPr>
            <a:r>
              <a:rPr lang="en-US" sz="3600" dirty="0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Partnerships can be with an </a:t>
            </a:r>
            <a:r>
              <a:rPr lang="en-US" sz="3600" b="1" dirty="0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international </a:t>
            </a:r>
            <a:r>
              <a:rPr lang="en-US" sz="3600" dirty="0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or </a:t>
            </a:r>
            <a:r>
              <a:rPr lang="en-US" sz="3600" b="1" dirty="0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intersectoral</a:t>
            </a:r>
            <a:r>
              <a:rPr lang="en-US" sz="3600" dirty="0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 dimension or a </a:t>
            </a:r>
            <a:r>
              <a:rPr lang="en-US" sz="3600" b="1" dirty="0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combination of both</a:t>
            </a:r>
          </a:p>
          <a:p>
            <a:pPr marL="360000" indent="-450850" algn="just" defTabSz="449263">
              <a:buClr>
                <a:srgbClr val="008000"/>
              </a:buClr>
              <a:defRPr/>
            </a:pPr>
            <a:endParaRPr lang="en-US" sz="3600" dirty="0">
              <a:solidFill>
                <a:schemeClr val="accent3">
                  <a:lumMod val="50000"/>
                </a:schemeClr>
              </a:solidFill>
              <a:ea typeface="ＭＳ Ｐゴシック" pitchFamily="-109" charset="-128"/>
            </a:endParaRPr>
          </a:p>
          <a:p>
            <a:pPr marL="360000" indent="-450850" algn="ctr" defTabSz="449263">
              <a:buClr>
                <a:srgbClr val="008000"/>
              </a:buClr>
              <a:defRPr/>
            </a:pPr>
            <a:r>
              <a:rPr lang="en-US" sz="3600" dirty="0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		There is no typical size or optimal structure of RISE consortia, but</a:t>
            </a:r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…..statistically 8-10 partners on average</a:t>
            </a:r>
            <a:endParaRPr lang="en-US" sz="3600" dirty="0">
              <a:solidFill>
                <a:schemeClr val="accent3">
                  <a:lumMod val="50000"/>
                </a:schemeClr>
              </a:solidFill>
              <a:ea typeface="ＭＳ Ｐゴシック" pitchFamily="-109" charset="-128"/>
            </a:endParaRPr>
          </a:p>
          <a:p>
            <a:pPr marL="360000" indent="-450850" algn="just" defTabSz="449263">
              <a:buClr>
                <a:srgbClr val="008000"/>
              </a:buClr>
              <a:defRPr/>
            </a:pPr>
            <a:endParaRPr lang="en-US" sz="3600" dirty="0">
              <a:solidFill>
                <a:schemeClr val="accent3">
                  <a:lumMod val="50000"/>
                </a:schemeClr>
              </a:solidFill>
              <a:ea typeface="ＭＳ Ｐゴシック" pitchFamily="-109" charset="-128"/>
            </a:endParaRPr>
          </a:p>
          <a:p>
            <a:pPr marL="450850" indent="-450850" algn="just" defTabSz="449263">
              <a:spcBef>
                <a:spcPct val="15000"/>
              </a:spcBef>
              <a:spcAft>
                <a:spcPts val="600"/>
              </a:spcAft>
              <a:buClr>
                <a:srgbClr val="008000"/>
              </a:buClr>
              <a:defRPr/>
            </a:pPr>
            <a:endParaRPr lang="en-GB" sz="2400" dirty="0">
              <a:solidFill>
                <a:schemeClr val="accent3">
                  <a:lumMod val="50000"/>
                </a:schemeClr>
              </a:solidFill>
              <a:ea typeface="ＭＳ Ｐゴシック" pitchFamily="-109" charset="-128"/>
            </a:endParaRPr>
          </a:p>
        </p:txBody>
      </p: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E2BA9A64-3E8B-4361-8491-A4D797F31FCA}"/>
              </a:ext>
            </a:extLst>
          </p:cNvPr>
          <p:cNvSpPr txBox="1">
            <a:spLocks/>
          </p:cNvSpPr>
          <p:nvPr/>
        </p:nvSpPr>
        <p:spPr>
          <a:xfrm>
            <a:off x="10972805" y="6453781"/>
            <a:ext cx="477079" cy="227924"/>
          </a:xfrm>
          <a:prstGeom prst="rect">
            <a:avLst/>
          </a:prstGeom>
          <a:ln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6AAE2AD-B814-42DE-89D2-0BE8A8EBB563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4A349E8A-507B-40C3-B663-D50CE334C134}"/>
              </a:ext>
            </a:extLst>
          </p:cNvPr>
          <p:cNvSpPr txBox="1">
            <a:spLocks/>
          </p:cNvSpPr>
          <p:nvPr/>
        </p:nvSpPr>
        <p:spPr>
          <a:xfrm>
            <a:off x="-145770" y="25186"/>
            <a:ext cx="7460975" cy="610918"/>
          </a:xfrm>
          <a:prstGeom prst="rect">
            <a:avLst/>
          </a:prstGeom>
          <a:noFill/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defRPr/>
            </a:pPr>
            <a:r>
              <a:rPr lang="en-GB" sz="28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RISE: Minimum partnership conditions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D03453-AD74-4C56-948A-FA8F01DFEF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4076" y="5095585"/>
            <a:ext cx="2447925" cy="1905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6638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4471137C-3214-4590-8532-2BBD70AD292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30200" y="156633"/>
            <a:ext cx="2257425" cy="701675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</a:t>
            </a: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4157337166"/>
              </p:ext>
            </p:extLst>
          </p:nvPr>
        </p:nvGraphicFramePr>
        <p:xfrm>
          <a:off x="2976563" y="1093788"/>
          <a:ext cx="8785131" cy="52571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54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097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1770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ru-RU" sz="1100" dirty="0" smtClean="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1</a:t>
                      </a:r>
                      <a:r>
                        <a:rPr lang="en-US" sz="1100" dirty="0" smtClean="0">
                          <a:effectLst/>
                        </a:rPr>
                        <a:t>5</a:t>
                      </a:r>
                      <a:r>
                        <a:rPr lang="ru-RU" sz="1100" dirty="0" smtClean="0">
                          <a:effectLst/>
                        </a:rPr>
                        <a:t>.</a:t>
                      </a:r>
                      <a:r>
                        <a:rPr lang="en-US" sz="1100" dirty="0" smtClean="0">
                          <a:effectLst/>
                        </a:rPr>
                        <a:t>0</a:t>
                      </a:r>
                      <a:r>
                        <a:rPr lang="ru-RU" sz="1100" dirty="0" smtClean="0">
                          <a:effectLst/>
                        </a:rPr>
                        <a:t>0 </a:t>
                      </a:r>
                      <a:r>
                        <a:rPr lang="ru-RU" sz="1100" dirty="0">
                          <a:effectLst/>
                        </a:rPr>
                        <a:t>– </a:t>
                      </a:r>
                      <a:r>
                        <a:rPr lang="ru-RU" sz="1100" dirty="0" smtClean="0">
                          <a:effectLst/>
                        </a:rPr>
                        <a:t>1</a:t>
                      </a:r>
                      <a:r>
                        <a:rPr lang="en-US" sz="1100" dirty="0" smtClean="0">
                          <a:effectLst/>
                        </a:rPr>
                        <a:t>7</a:t>
                      </a:r>
                      <a:r>
                        <a:rPr lang="ru-RU" sz="1100" dirty="0" smtClean="0">
                          <a:effectLst/>
                        </a:rPr>
                        <a:t>.</a:t>
                      </a:r>
                      <a:r>
                        <a:rPr lang="en-US" sz="1100" dirty="0" smtClean="0">
                          <a:effectLst/>
                        </a:rPr>
                        <a:t>0</a:t>
                      </a:r>
                      <a:r>
                        <a:rPr lang="ru-RU" sz="1100" dirty="0" smtClean="0">
                          <a:effectLst/>
                        </a:rPr>
                        <a:t>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1" marR="6571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ru-RU" sz="1100" dirty="0" smtClean="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ЗНАКОМИМСЯ </a:t>
                      </a:r>
                      <a:r>
                        <a:rPr lang="ru-RU" sz="1400" dirty="0">
                          <a:effectLst/>
                        </a:rPr>
                        <a:t>ДРУГ С ДРУГОМ И С ПРАВИЛАМИ УЧАСТИЯ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 dirty="0">
                          <a:effectLst/>
                        </a:rPr>
                        <a:t>КОМПОЗИЦИЯ КОНСОРЦИУМА 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 dirty="0">
                          <a:effectLst/>
                        </a:rPr>
                        <a:t>ЧТО ФИНАНСИРУЕТСЯ В РАМКАХ </a:t>
                      </a:r>
                      <a:r>
                        <a:rPr lang="en-US" sz="1400" dirty="0">
                          <a:effectLst/>
                        </a:rPr>
                        <a:t>RISE</a:t>
                      </a:r>
                      <a:r>
                        <a:rPr lang="ru-RU" sz="1400" dirty="0">
                          <a:effectLst/>
                        </a:rPr>
                        <a:t> И КАК ФОРМИРУЕТСЯ БЮДЖЕТ ПРОЕКТА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 dirty="0">
                          <a:effectLst/>
                        </a:rPr>
                        <a:t>КАК ЛУЧШЕ ОРГАНИЗОВАТЬ ОБМЕНЫ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</a:rPr>
                        <a:t>RISE</a:t>
                      </a:r>
                      <a:r>
                        <a:rPr lang="ru-RU" sz="1400" dirty="0">
                          <a:effectLst/>
                        </a:rPr>
                        <a:t> В БЕЛАРУСИ (СТАТИСТИКА)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 dirty="0">
                          <a:effectLst/>
                        </a:rPr>
                        <a:t>ПОИСК ПАРТНЕРОВ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 b="0" i="1" dirty="0">
                          <a:effectLst/>
                        </a:rPr>
                        <a:t>Ольга МЕЕРОВСКАЯ, </a:t>
                      </a:r>
                      <a:r>
                        <a:rPr lang="ru-RU" sz="1400" b="0" i="1" dirty="0" smtClean="0">
                          <a:effectLst/>
                        </a:rPr>
                        <a:t>Национальный координатор программы «Горизонт 2020» в Беларуси - НКТ по программе Марии Склодовской-Кюри, </a:t>
                      </a:r>
                      <a:r>
                        <a:rPr lang="ru-RU" sz="1400" b="0" i="1" dirty="0" err="1" smtClean="0">
                          <a:effectLst/>
                        </a:rPr>
                        <a:t>БелИСА</a:t>
                      </a:r>
                      <a:endParaRPr lang="ru-RU" sz="1400" b="0" i="1" dirty="0" smtClean="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1" marR="65711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56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1" marR="6571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</a:endParaRPr>
                    </a:p>
                    <a:p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RISE </a:t>
                      </a: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БЕЛАРУСИ</a:t>
                      </a: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ОПЫТ РЕАЛИЗАЦИИ ПРОЕКТА </a:t>
                      </a: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ATLANTIC, «ADVANCED THEORETICAL NETWORK FOR MODELLING LIGHT MATTER INTERACTION»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4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Ольга </a:t>
                      </a:r>
                      <a:r>
                        <a:rPr lang="ru-RU" sz="1400" i="1" dirty="0" smtClean="0"/>
                        <a:t>ФЕДОТОВА</a:t>
                      </a:r>
                      <a:r>
                        <a:rPr lang="ru-RU" sz="14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НПЦ НАН Беларуси по материаловедению</a:t>
                      </a:r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КРИТЕРИИ </a:t>
                      </a:r>
                      <a:r>
                        <a:rPr lang="ru-RU" sz="1400" b="1" dirty="0">
                          <a:effectLst/>
                        </a:rPr>
                        <a:t>ОЦЕНКИ ПРОЕКТОВ </a:t>
                      </a:r>
                      <a:r>
                        <a:rPr lang="en-US" sz="1400" b="1" dirty="0">
                          <a:effectLst/>
                        </a:rPr>
                        <a:t>RISE </a:t>
                      </a:r>
                      <a:r>
                        <a:rPr lang="ru-RU" sz="1400" b="1" dirty="0">
                          <a:effectLst/>
                        </a:rPr>
                        <a:t>И СТРУКТУРА ЗАЯВКИ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 b="1" dirty="0">
                          <a:effectLst/>
                        </a:rPr>
                        <a:t>ИСТОЧНИКИ ИНФОРМАЦИИ ДЛЯ ПОДГОТОВКИ ЗАЯВКИ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 i="1" dirty="0">
                          <a:effectLst/>
                        </a:rPr>
                        <a:t>Ольга </a:t>
                      </a:r>
                      <a:r>
                        <a:rPr lang="ru-RU" sz="1400" i="1" dirty="0" smtClean="0">
                          <a:effectLst/>
                        </a:rPr>
                        <a:t>МЕЕРОВСКАЯ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ПОДВЕДЕНИЕ ИТОГОВ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1" marR="65711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585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3" name="Text Box 5">
            <a:extLst>
              <a:ext uri="{FF2B5EF4-FFF2-40B4-BE49-F238E27FC236}">
                <a16:creationId xmlns:a16="http://schemas.microsoft.com/office/drawing/2014/main" id="{0617AA6C-5942-4047-9F93-07DA37596E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129" y="1128511"/>
            <a:ext cx="11170024" cy="518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147" tIns="40074" rIns="80147" bIns="40074">
            <a:spAutoFit/>
          </a:bodyPr>
          <a:lstStyle/>
          <a:p>
            <a:pPr marL="360000" indent="-450850" algn="just" defTabSz="449263">
              <a:buClr>
                <a:srgbClr val="008000"/>
              </a:buClr>
              <a:defRPr/>
            </a:pPr>
            <a:endParaRPr lang="en-US" sz="2400" dirty="0">
              <a:solidFill>
                <a:schemeClr val="accent3">
                  <a:lumMod val="50000"/>
                </a:schemeClr>
              </a:solidFill>
              <a:ea typeface="ＭＳ Ｐゴシック" pitchFamily="-109" charset="-128"/>
            </a:endParaRPr>
          </a:p>
          <a:p>
            <a:pPr marL="450850" indent="-450850" algn="just" defTabSz="449263">
              <a:buClr>
                <a:srgbClr val="008000"/>
              </a:buClr>
              <a:defRPr/>
            </a:pPr>
            <a:r>
              <a:rPr lang="en-US" sz="2400" dirty="0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At least </a:t>
            </a: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3 independent participants 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from </a:t>
            </a: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3 different countries, 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respecting one of the two</a:t>
            </a:r>
          </a:p>
          <a:p>
            <a:pPr marL="450850" indent="-450850" algn="just" defTabSz="449263">
              <a:buClr>
                <a:srgbClr val="008000"/>
              </a:buClr>
              <a:defRPr/>
            </a:pPr>
            <a:r>
              <a:rPr lang="en-US" sz="2400" dirty="0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following minimum conditions:</a:t>
            </a:r>
          </a:p>
          <a:p>
            <a:pPr marL="450850" indent="-450850" algn="just" defTabSz="449263">
              <a:buClr>
                <a:srgbClr val="008000"/>
              </a:buClr>
              <a:defRPr/>
            </a:pPr>
            <a:r>
              <a:rPr lang="en-US" sz="2400" dirty="0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	</a:t>
            </a:r>
          </a:p>
          <a:p>
            <a:pPr marL="450850" indent="-450850" algn="just" defTabSz="449263">
              <a:buClr>
                <a:srgbClr val="008000"/>
              </a:buClr>
              <a:defRPr/>
            </a:pPr>
            <a:r>
              <a:rPr lang="en-US" sz="24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-109" charset="-128"/>
              </a:rPr>
              <a:t>	</a:t>
            </a: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2 </a:t>
            </a:r>
            <a:r>
              <a:rPr lang="en-US" sz="2400" b="1" dirty="0" err="1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organisations</a:t>
            </a: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 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from </a:t>
            </a: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2 different MS/AC 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and 1 organisation from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TC (Belarus), </a:t>
            </a:r>
            <a:r>
              <a:rPr lang="en-US" sz="2400" i="1" dirty="0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independently from the sector they belong to</a:t>
            </a:r>
            <a:endParaRPr lang="en-US" sz="2400" dirty="0">
              <a:solidFill>
                <a:schemeClr val="accent3">
                  <a:lumMod val="50000"/>
                </a:schemeClr>
              </a:solidFill>
              <a:ea typeface="ＭＳ Ｐゴシック" pitchFamily="-109" charset="-128"/>
            </a:endParaRPr>
          </a:p>
          <a:p>
            <a:pPr marL="450850" indent="-450850" algn="just" defTabSz="449263">
              <a:buClr>
                <a:srgbClr val="008000"/>
              </a:buClr>
              <a:defRPr/>
            </a:pPr>
            <a:r>
              <a:rPr lang="en-US" sz="2400" dirty="0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	</a:t>
            </a:r>
          </a:p>
          <a:p>
            <a:pPr marL="450850" indent="-450850" algn="just" defTabSz="449263">
              <a:buClr>
                <a:srgbClr val="008000"/>
              </a:buClr>
              <a:defRPr/>
            </a:pPr>
            <a:r>
              <a:rPr lang="en-US" sz="2400" dirty="0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	</a:t>
            </a: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3 </a:t>
            </a:r>
            <a:r>
              <a:rPr lang="en-US" sz="2400" b="1" dirty="0" err="1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organisations</a:t>
            </a: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 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from 3 different  MS/AC, of which at least 1 academic and 1 non-academic</a:t>
            </a:r>
          </a:p>
          <a:p>
            <a:pPr marL="450850" indent="-450850" algn="just" defTabSz="449263">
              <a:buClr>
                <a:srgbClr val="008000"/>
              </a:buClr>
              <a:defRPr/>
            </a:pPr>
            <a:endParaRPr lang="en-US" sz="2400" dirty="0">
              <a:solidFill>
                <a:schemeClr val="accent3">
                  <a:lumMod val="50000"/>
                </a:schemeClr>
              </a:solidFill>
              <a:ea typeface="ＭＳ Ｐゴシック" pitchFamily="-109" charset="-128"/>
            </a:endParaRPr>
          </a:p>
          <a:p>
            <a:pPr marL="450850" indent="-450850" algn="ctr" defTabSz="449263">
              <a:buClr>
                <a:srgbClr val="008000"/>
              </a:buClr>
              <a:defRPr/>
            </a:pPr>
            <a:r>
              <a:rPr lang="en-US" sz="2000" i="1" dirty="0" smtClean="0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Above </a:t>
            </a:r>
            <a:r>
              <a:rPr lang="en-US" sz="2000" i="1" dirty="0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the minimum requirements any </a:t>
            </a:r>
            <a:r>
              <a:rPr lang="en-US" sz="2000" i="1" dirty="0">
                <a:solidFill>
                  <a:srgbClr val="FF0000"/>
                </a:solidFill>
                <a:ea typeface="ＭＳ Ｐゴシック" pitchFamily="-109" charset="-128"/>
              </a:rPr>
              <a:t>additional organisation </a:t>
            </a:r>
            <a:r>
              <a:rPr lang="en-US" sz="2000" i="1" dirty="0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established in MS/AC and/or in</a:t>
            </a:r>
          </a:p>
          <a:p>
            <a:pPr marL="450850" indent="-450850" algn="ctr" defTabSz="449263">
              <a:buClr>
                <a:srgbClr val="008000"/>
              </a:buClr>
              <a:defRPr/>
            </a:pPr>
            <a:r>
              <a:rPr lang="en-US" sz="2000" i="1" dirty="0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other TC can participate</a:t>
            </a:r>
          </a:p>
          <a:p>
            <a:pPr marL="450850" indent="-450850" algn="just" defTabSz="449263">
              <a:spcBef>
                <a:spcPct val="15000"/>
              </a:spcBef>
              <a:spcAft>
                <a:spcPts val="600"/>
              </a:spcAft>
              <a:buClr>
                <a:srgbClr val="008000"/>
              </a:buClr>
              <a:defRPr/>
            </a:pPr>
            <a:endParaRPr lang="en-GB" sz="2400" dirty="0">
              <a:solidFill>
                <a:schemeClr val="accent3">
                  <a:lumMod val="50000"/>
                </a:schemeClr>
              </a:solidFill>
              <a:ea typeface="ＭＳ Ｐゴシック" pitchFamily="-109" charset="-128"/>
            </a:endParaRPr>
          </a:p>
        </p:txBody>
      </p: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E2BA9A64-3E8B-4361-8491-A4D797F31FCA}"/>
              </a:ext>
            </a:extLst>
          </p:cNvPr>
          <p:cNvSpPr txBox="1">
            <a:spLocks/>
          </p:cNvSpPr>
          <p:nvPr/>
        </p:nvSpPr>
        <p:spPr>
          <a:xfrm>
            <a:off x="10972805" y="6453781"/>
            <a:ext cx="477079" cy="227924"/>
          </a:xfrm>
          <a:prstGeom prst="rect">
            <a:avLst/>
          </a:prstGeom>
          <a:ln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6AAE2AD-B814-42DE-89D2-0BE8A8EBB563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4A349E8A-507B-40C3-B663-D50CE334C134}"/>
              </a:ext>
            </a:extLst>
          </p:cNvPr>
          <p:cNvSpPr txBox="1">
            <a:spLocks/>
          </p:cNvSpPr>
          <p:nvPr/>
        </p:nvSpPr>
        <p:spPr>
          <a:xfrm>
            <a:off x="-145770" y="25186"/>
            <a:ext cx="7460975" cy="610918"/>
          </a:xfrm>
          <a:prstGeom prst="rect">
            <a:avLst/>
          </a:prstGeom>
          <a:noFill/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defRPr/>
            </a:pPr>
            <a:r>
              <a:rPr lang="en-GB" sz="28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RISE: Minimum partnership conditions</a:t>
            </a:r>
          </a:p>
        </p:txBody>
      </p:sp>
    </p:spTree>
    <p:extLst>
      <p:ext uri="{BB962C8B-B14F-4D97-AF65-F5344CB8AC3E}">
        <p14:creationId xmlns:p14="http://schemas.microsoft.com/office/powerpoint/2010/main" val="2583327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>
            <a:extLst>
              <a:ext uri="{FF2B5EF4-FFF2-40B4-BE49-F238E27FC236}">
                <a16:creationId xmlns:a16="http://schemas.microsoft.com/office/drawing/2014/main" id="{F9E5EDED-167B-4CE2-8FC6-7EAE7A720FBD}"/>
              </a:ext>
            </a:extLst>
          </p:cNvPr>
          <p:cNvSpPr txBox="1">
            <a:spLocks/>
          </p:cNvSpPr>
          <p:nvPr/>
        </p:nvSpPr>
        <p:spPr>
          <a:xfrm>
            <a:off x="0" y="138282"/>
            <a:ext cx="6321288" cy="652934"/>
          </a:xfrm>
          <a:prstGeom prst="rect">
            <a:avLst/>
          </a:prstGeom>
          <a:noFill/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defRPr/>
            </a:pPr>
            <a:r>
              <a:rPr lang="en-GB" sz="36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RISE: Project Participants</a:t>
            </a:r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E01E07DE-6981-4E6A-BB98-21BFCE86F5CF}"/>
              </a:ext>
            </a:extLst>
          </p:cNvPr>
          <p:cNvSpPr txBox="1">
            <a:spLocks/>
          </p:cNvSpPr>
          <p:nvPr/>
        </p:nvSpPr>
        <p:spPr>
          <a:xfrm>
            <a:off x="11075510" y="6396129"/>
            <a:ext cx="453887" cy="365125"/>
          </a:xfrm>
          <a:prstGeom prst="rect">
            <a:avLst/>
          </a:prstGeom>
          <a:ln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6AAE2AD-B814-42DE-89D2-0BE8A8EBB563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1A886F5-5EA4-4150-B1FD-B526D12606EF}"/>
              </a:ext>
            </a:extLst>
          </p:cNvPr>
          <p:cNvSpPr/>
          <p:nvPr/>
        </p:nvSpPr>
        <p:spPr>
          <a:xfrm>
            <a:off x="0" y="1366535"/>
            <a:ext cx="804407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chemeClr val="tx2"/>
                </a:solidFill>
              </a:rPr>
              <a:t>Beneficiaries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800" dirty="0"/>
              <a:t>Are established in MS or AC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800" dirty="0"/>
              <a:t>Sign the GA and claim costs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800" dirty="0"/>
              <a:t>Are responsible for the execution of the programme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308779A-8860-47E6-A33F-C4278E299F14}"/>
              </a:ext>
            </a:extLst>
          </p:cNvPr>
          <p:cNvSpPr/>
          <p:nvPr/>
        </p:nvSpPr>
        <p:spPr>
          <a:xfrm>
            <a:off x="3753095" y="3613304"/>
            <a:ext cx="8044071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chemeClr val="tx2"/>
                </a:solidFill>
              </a:rPr>
              <a:t>Partner organisations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800" dirty="0"/>
              <a:t>Are established in a TC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800" dirty="0"/>
              <a:t>Do not sign the GA and do not claim costs directly*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800" dirty="0"/>
              <a:t>Must include a letter of commitment in Part B1*</a:t>
            </a:r>
          </a:p>
          <a:p>
            <a:pPr algn="just"/>
            <a:endParaRPr lang="en-GB" sz="2400" dirty="0"/>
          </a:p>
        </p:txBody>
      </p:sp>
      <p:pic>
        <p:nvPicPr>
          <p:cNvPr id="9" name="Picture 8" descr="A drawing of a cartoon character&#10;&#10;Description generated with high confidence">
            <a:extLst>
              <a:ext uri="{FF2B5EF4-FFF2-40B4-BE49-F238E27FC236}">
                <a16:creationId xmlns:a16="http://schemas.microsoft.com/office/drawing/2014/main" id="{9FFCD22F-723A-463F-97B2-6486DBE17C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1648" y="1987551"/>
            <a:ext cx="2590800" cy="192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8338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>
            <a:extLst>
              <a:ext uri="{FF2B5EF4-FFF2-40B4-BE49-F238E27FC236}">
                <a16:creationId xmlns:a16="http://schemas.microsoft.com/office/drawing/2014/main" id="{F9E5EDED-167B-4CE2-8FC6-7EAE7A720FBD}"/>
              </a:ext>
            </a:extLst>
          </p:cNvPr>
          <p:cNvSpPr txBox="1">
            <a:spLocks/>
          </p:cNvSpPr>
          <p:nvPr/>
        </p:nvSpPr>
        <p:spPr>
          <a:xfrm>
            <a:off x="-583093" y="200511"/>
            <a:ext cx="8772940" cy="463826"/>
          </a:xfrm>
          <a:prstGeom prst="rect">
            <a:avLst/>
          </a:prstGeom>
          <a:noFill/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defRPr/>
            </a:pPr>
            <a:r>
              <a:rPr lang="en-GB" sz="32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RISE: Partner organisations from TC</a:t>
            </a:r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E01E07DE-6981-4E6A-BB98-21BFCE86F5CF}"/>
              </a:ext>
            </a:extLst>
          </p:cNvPr>
          <p:cNvSpPr txBox="1">
            <a:spLocks/>
          </p:cNvSpPr>
          <p:nvPr/>
        </p:nvSpPr>
        <p:spPr>
          <a:xfrm>
            <a:off x="11075510" y="6396129"/>
            <a:ext cx="453887" cy="365125"/>
          </a:xfrm>
          <a:prstGeom prst="rect">
            <a:avLst/>
          </a:prstGeom>
          <a:ln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6AAE2AD-B814-42DE-89D2-0BE8A8EBB563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308779A-8860-47E6-A33F-C4278E299F14}"/>
              </a:ext>
            </a:extLst>
          </p:cNvPr>
          <p:cNvSpPr/>
          <p:nvPr/>
        </p:nvSpPr>
        <p:spPr>
          <a:xfrm>
            <a:off x="198787" y="1310699"/>
            <a:ext cx="8560905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GB" sz="2800" dirty="0"/>
          </a:p>
          <a:p>
            <a:pPr algn="just"/>
            <a:endParaRPr lang="en-GB" sz="2800" dirty="0"/>
          </a:p>
          <a:p>
            <a:pPr algn="just"/>
            <a:endParaRPr lang="en-GB" sz="2800" dirty="0"/>
          </a:p>
          <a:p>
            <a:pPr algn="just"/>
            <a:endParaRPr lang="en-GB" sz="2800" dirty="0"/>
          </a:p>
          <a:p>
            <a:pPr algn="just"/>
            <a:endParaRPr lang="en-GB" sz="2800" dirty="0"/>
          </a:p>
          <a:p>
            <a:pPr algn="just"/>
            <a:endParaRPr lang="en-GB" sz="2400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5C0E0F8-5F0E-4BD8-B3D3-1EB8FC5A0B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6420902"/>
              </p:ext>
            </p:extLst>
          </p:nvPr>
        </p:nvGraphicFramePr>
        <p:xfrm>
          <a:off x="934281" y="1432099"/>
          <a:ext cx="10323444" cy="43069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36667">
                  <a:extLst>
                    <a:ext uri="{9D8B030D-6E8A-4147-A177-3AD203B41FA5}">
                      <a16:colId xmlns:a16="http://schemas.microsoft.com/office/drawing/2014/main" val="3908304631"/>
                    </a:ext>
                  </a:extLst>
                </a:gridCol>
                <a:gridCol w="5686777">
                  <a:extLst>
                    <a:ext uri="{9D8B030D-6E8A-4147-A177-3AD203B41FA5}">
                      <a16:colId xmlns:a16="http://schemas.microsoft.com/office/drawing/2014/main" val="2052807720"/>
                    </a:ext>
                  </a:extLst>
                </a:gridCol>
              </a:tblGrid>
              <a:tr h="535026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Rule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Recommendations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1927835"/>
                  </a:ext>
                </a:extLst>
              </a:tr>
              <a:tr h="2033097"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Do not sign the GA and do not claim costs directly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Financial matters between TC Partner </a:t>
                      </a:r>
                      <a:r>
                        <a:rPr lang="en-US" sz="200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organisations</a:t>
                      </a:r>
                      <a:r>
                        <a:rPr lang="en-US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and Beneficiaries (MS/AC) must be agreed within a </a:t>
                      </a:r>
                      <a:r>
                        <a:rPr lang="en-US" sz="2000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Partnership Agreement</a:t>
                      </a:r>
                      <a:r>
                        <a:rPr lang="en-US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. This can be a separate document or part of the Consortium Agreement signed only by European beneficiaries</a:t>
                      </a:r>
                      <a:endParaRPr lang="en-GB" sz="20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4798075"/>
                  </a:ext>
                </a:extLst>
              </a:tr>
              <a:tr h="1738833"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Must include a letter of commitment in Part 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During evaluation experts are instructed to disregard the contribution of any TC Partner </a:t>
                      </a:r>
                      <a:r>
                        <a:rPr lang="en-US" sz="2000" dirty="0" err="1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organisations</a:t>
                      </a:r>
                      <a:r>
                        <a:rPr lang="en-US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if appropriate LoC is not submitted </a:t>
                      </a:r>
                      <a:endParaRPr lang="en-GB" sz="20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706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45288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Text Box 5">
            <a:extLst>
              <a:ext uri="{FF2B5EF4-FFF2-40B4-BE49-F238E27FC236}">
                <a16:creationId xmlns:a16="http://schemas.microsoft.com/office/drawing/2014/main" id="{7B66B74D-1358-4214-B431-84A04CD3DD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024" y="1524000"/>
            <a:ext cx="11474628" cy="483607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80147" tIns="40074" rIns="80147" bIns="40074">
            <a:spAutoFit/>
          </a:bodyPr>
          <a:lstStyle>
            <a:lvl1pPr defTabSz="4492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449263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449263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449263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449263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49263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49263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49263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49263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>
              <a:spcBef>
                <a:spcPct val="0"/>
              </a:spcBef>
              <a:spcAft>
                <a:spcPts val="600"/>
              </a:spcAft>
              <a:buClr>
                <a:srgbClr val="008000"/>
              </a:buClr>
              <a:buNone/>
              <a:defRPr/>
            </a:pPr>
            <a:r>
              <a:rPr lang="en-GB" altLang="it-IT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Each staff member can be seconded for a period of between </a:t>
            </a:r>
            <a:r>
              <a:rPr lang="en-GB" altLang="it-IT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MS PGothic" pitchFamily="34" charset="-128"/>
              </a:rPr>
              <a:t>1-12 months </a:t>
            </a:r>
            <a:r>
              <a:rPr lang="en-GB" altLang="it-IT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(split stays are possible)</a:t>
            </a:r>
            <a:r>
              <a:rPr lang="en-US" altLang="it-IT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	</a:t>
            </a:r>
          </a:p>
          <a:p>
            <a:pPr algn="just">
              <a:spcBef>
                <a:spcPct val="0"/>
              </a:spcBef>
              <a:spcAft>
                <a:spcPts val="600"/>
              </a:spcAft>
              <a:buClr>
                <a:srgbClr val="008000"/>
              </a:buClr>
              <a:buNone/>
              <a:defRPr/>
            </a:pPr>
            <a:endParaRPr lang="en-US" dirty="0">
              <a:solidFill>
                <a:schemeClr val="accent3">
                  <a:lumMod val="50000"/>
                </a:schemeClr>
              </a:solidFill>
              <a:latin typeface="+mn-lt"/>
              <a:ea typeface="ＭＳ Ｐゴシック" pitchFamily="-109" charset="-128"/>
            </a:endParaRPr>
          </a:p>
          <a:p>
            <a:pPr algn="just">
              <a:spcBef>
                <a:spcPct val="0"/>
              </a:spcBef>
              <a:spcAft>
                <a:spcPts val="600"/>
              </a:spcAft>
              <a:buClr>
                <a:srgbClr val="008000"/>
              </a:buClr>
              <a:buNone/>
              <a:defRPr/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  <a:latin typeface="+mn-lt"/>
                <a:ea typeface="ＭＳ Ｐゴシック" pitchFamily="-109" charset="-128"/>
              </a:rPr>
              <a:t>Splits must be justified and considered beneficial for the transfer of knowledge activities</a:t>
            </a:r>
            <a:endParaRPr lang="en-US" altLang="it-IT" dirty="0">
              <a:solidFill>
                <a:schemeClr val="accent3">
                  <a:lumMod val="50000"/>
                </a:schemeClr>
              </a:solidFill>
              <a:latin typeface="+mn-lt"/>
              <a:ea typeface="MS PGothic" pitchFamily="34" charset="-128"/>
            </a:endParaRPr>
          </a:p>
          <a:p>
            <a:pPr algn="just">
              <a:spcBef>
                <a:spcPct val="0"/>
              </a:spcBef>
              <a:spcAft>
                <a:spcPts val="600"/>
              </a:spcAft>
              <a:buClr>
                <a:srgbClr val="008000"/>
              </a:buClr>
              <a:buNone/>
              <a:defRPr/>
            </a:pPr>
            <a:endParaRPr lang="en-US" altLang="it-IT" dirty="0">
              <a:solidFill>
                <a:schemeClr val="accent3">
                  <a:lumMod val="50000"/>
                </a:schemeClr>
              </a:solidFill>
              <a:latin typeface="+mn-lt"/>
              <a:ea typeface="MS PGothic" pitchFamily="34" charset="-128"/>
            </a:endParaRPr>
          </a:p>
          <a:p>
            <a:pPr algn="just">
              <a:spcBef>
                <a:spcPct val="0"/>
              </a:spcBef>
              <a:spcAft>
                <a:spcPts val="600"/>
              </a:spcAft>
              <a:buClr>
                <a:srgbClr val="008000"/>
              </a:buClr>
              <a:buNone/>
              <a:defRPr/>
            </a:pPr>
            <a:r>
              <a:rPr lang="en-US" altLang="it-IT" dirty="0" err="1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Secondments</a:t>
            </a:r>
            <a:r>
              <a:rPr lang="en-US" altLang="it-IT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 shall always take place between legal entities </a:t>
            </a:r>
            <a:r>
              <a:rPr lang="en-US" altLang="it-IT" b="1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independent from each other</a:t>
            </a:r>
            <a:endParaRPr lang="en-GB" altLang="it-IT" sz="2800" dirty="0">
              <a:solidFill>
                <a:schemeClr val="accent3">
                  <a:lumMod val="50000"/>
                </a:schemeClr>
              </a:solidFill>
              <a:latin typeface="+mn-lt"/>
              <a:ea typeface="MS PGothic" pitchFamily="34" charset="-128"/>
            </a:endParaRPr>
          </a:p>
          <a:p>
            <a:pPr>
              <a:spcBef>
                <a:spcPct val="0"/>
              </a:spcBef>
              <a:spcAft>
                <a:spcPts val="600"/>
              </a:spcAft>
              <a:buClr>
                <a:srgbClr val="008000"/>
              </a:buClr>
              <a:buNone/>
              <a:defRPr/>
            </a:pPr>
            <a:endParaRPr lang="en-GB" altLang="it-IT" sz="2800" dirty="0">
              <a:solidFill>
                <a:schemeClr val="accent3">
                  <a:lumMod val="50000"/>
                </a:schemeClr>
              </a:solidFill>
              <a:latin typeface="+mn-lt"/>
              <a:ea typeface="MS PGothic" pitchFamily="34" charset="-128"/>
            </a:endParaRPr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F9E5EDED-167B-4CE2-8FC6-7EAE7A720FBD}"/>
              </a:ext>
            </a:extLst>
          </p:cNvPr>
          <p:cNvSpPr txBox="1">
            <a:spLocks/>
          </p:cNvSpPr>
          <p:nvPr/>
        </p:nvSpPr>
        <p:spPr>
          <a:xfrm>
            <a:off x="-318052" y="164234"/>
            <a:ext cx="7023653" cy="652934"/>
          </a:xfrm>
          <a:prstGeom prst="rect">
            <a:avLst/>
          </a:prstGeom>
          <a:noFill/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defRPr/>
            </a:pPr>
            <a:r>
              <a:rPr lang="en-GB" sz="36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RISE: Staff &amp; secondments</a:t>
            </a:r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1F0B12FD-6D93-416B-BAB7-E4F4092E1856}"/>
              </a:ext>
            </a:extLst>
          </p:cNvPr>
          <p:cNvSpPr txBox="1">
            <a:spLocks/>
          </p:cNvSpPr>
          <p:nvPr/>
        </p:nvSpPr>
        <p:spPr>
          <a:xfrm>
            <a:off x="11191461" y="6350767"/>
            <a:ext cx="457200" cy="365125"/>
          </a:xfrm>
          <a:prstGeom prst="rect">
            <a:avLst/>
          </a:prstGeom>
          <a:ln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6AAE2AD-B814-42DE-89D2-0BE8A8EBB563}" type="slidenum">
              <a:rPr lang="en-GB" smtClean="0"/>
              <a:pPr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36266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3" name="Text Box 5">
            <a:extLst>
              <a:ext uri="{FF2B5EF4-FFF2-40B4-BE49-F238E27FC236}">
                <a16:creationId xmlns:a16="http://schemas.microsoft.com/office/drawing/2014/main" id="{51E328DA-332A-4FC2-830F-078835EF4D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2116" y="1293243"/>
            <a:ext cx="9333781" cy="1188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147" tIns="40074" rIns="80147" bIns="40074">
            <a:spAutoFit/>
          </a:bodyPr>
          <a:lstStyle/>
          <a:p>
            <a:pPr marL="450850" indent="-450850" algn="just" defTabSz="449263">
              <a:spcBef>
                <a:spcPct val="15000"/>
              </a:spcBef>
              <a:spcAft>
                <a:spcPts val="600"/>
              </a:spcAft>
              <a:buClr>
                <a:srgbClr val="008000"/>
              </a:buClr>
              <a:defRPr/>
            </a:pPr>
            <a:r>
              <a:rPr lang="en-US" sz="2000" dirty="0">
                <a:solidFill>
                  <a:srgbClr val="376092"/>
                </a:solidFill>
                <a:latin typeface="+mj-lt"/>
                <a:ea typeface="ＭＳ Ｐゴシック" pitchFamily="-109" charset="-128"/>
              </a:rPr>
              <a:t>	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Support for the exchanges between institutions in the EU Member States and Associated Countries covers only </a:t>
            </a: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inter-sector </a:t>
            </a:r>
            <a:r>
              <a:rPr lang="en-US" sz="2400" b="1" dirty="0" err="1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secondments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  <a:latin typeface="+mj-lt"/>
                <a:ea typeface="ＭＳ Ｐゴシック" pitchFamily="-109" charset="-128"/>
              </a:rPr>
              <a:t>	</a:t>
            </a:r>
            <a:endParaRPr lang="en-GB" sz="2400" dirty="0">
              <a:solidFill>
                <a:schemeClr val="accent3">
                  <a:lumMod val="50000"/>
                </a:schemeClr>
              </a:solidFill>
              <a:latin typeface="+mj-lt"/>
              <a:ea typeface="ＭＳ Ｐゴシック" pitchFamily="-109" charset="-128"/>
            </a:endParaRPr>
          </a:p>
        </p:txBody>
      </p:sp>
      <p:pic>
        <p:nvPicPr>
          <p:cNvPr id="13316" name="Picture 2" descr="https://encrypted-tbn0.gstatic.com/images?q=tbn:ANd9GcS-HEdw9xxnMTyiCFdihAAxnwGh2izTcydILsy13Oscj_EOfANaY124qxRA">
            <a:extLst>
              <a:ext uri="{FF2B5EF4-FFF2-40B4-BE49-F238E27FC236}">
                <a16:creationId xmlns:a16="http://schemas.microsoft.com/office/drawing/2014/main" id="{826C8308-C8B2-483D-A12C-C5A3E126DD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80" r="46242" b="26080"/>
          <a:stretch>
            <a:fillRect/>
          </a:stretch>
        </p:blipFill>
        <p:spPr bwMode="auto">
          <a:xfrm>
            <a:off x="1152249" y="1449321"/>
            <a:ext cx="8223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2" descr="https://encrypted-tbn0.gstatic.com/images?q=tbn:ANd9GcS-HEdw9xxnMTyiCFdihAAxnwGh2izTcydILsy13Oscj_EOfANaY124qxRA">
            <a:extLst>
              <a:ext uri="{FF2B5EF4-FFF2-40B4-BE49-F238E27FC236}">
                <a16:creationId xmlns:a16="http://schemas.microsoft.com/office/drawing/2014/main" id="{EE705F25-305C-498B-BC40-FFC6682FFA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20" t="28963" r="2560" b="27359"/>
          <a:stretch>
            <a:fillRect/>
          </a:stretch>
        </p:blipFill>
        <p:spPr bwMode="auto">
          <a:xfrm>
            <a:off x="1230829" y="4198383"/>
            <a:ext cx="665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2" descr="https://encrypted-tbn0.gstatic.com/images?q=tbn:ANd9GcS-HEdw9xxnMTyiCFdihAAxnwGh2izTcydILsy13Oscj_EOfANaY124qxRA">
            <a:extLst>
              <a:ext uri="{FF2B5EF4-FFF2-40B4-BE49-F238E27FC236}">
                <a16:creationId xmlns:a16="http://schemas.microsoft.com/office/drawing/2014/main" id="{4CCAC660-5E07-4A10-975A-6DFAFF2C03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80" r="46242" b="26080"/>
          <a:stretch>
            <a:fillRect/>
          </a:stretch>
        </p:blipFill>
        <p:spPr bwMode="auto">
          <a:xfrm>
            <a:off x="1152251" y="2770453"/>
            <a:ext cx="82391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6756BC89-484F-441B-A190-33EB5BD8A6E6}"/>
              </a:ext>
            </a:extLst>
          </p:cNvPr>
          <p:cNvSpPr txBox="1">
            <a:spLocks/>
          </p:cNvSpPr>
          <p:nvPr/>
        </p:nvSpPr>
        <p:spPr>
          <a:xfrm>
            <a:off x="11191461" y="6350767"/>
            <a:ext cx="457200" cy="365125"/>
          </a:xfrm>
          <a:prstGeom prst="rect">
            <a:avLst/>
          </a:prstGeom>
          <a:ln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6AAE2AD-B814-42DE-89D2-0BE8A8EBB563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6C9BB168-9026-4F74-9107-DE6436160DE9}"/>
              </a:ext>
            </a:extLst>
          </p:cNvPr>
          <p:cNvSpPr txBox="1">
            <a:spLocks/>
          </p:cNvSpPr>
          <p:nvPr/>
        </p:nvSpPr>
        <p:spPr>
          <a:xfrm>
            <a:off x="125587" y="62023"/>
            <a:ext cx="6644308" cy="652934"/>
          </a:xfrm>
          <a:prstGeom prst="rect">
            <a:avLst/>
          </a:prstGeom>
          <a:noFill/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defRPr/>
            </a:pPr>
            <a:r>
              <a:rPr lang="en-GB" sz="36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RISE: secondments funding</a:t>
            </a:r>
          </a:p>
        </p:txBody>
      </p:sp>
      <p:sp>
        <p:nvSpPr>
          <p:cNvPr id="12" name="Text Box 5">
            <a:extLst>
              <a:ext uri="{FF2B5EF4-FFF2-40B4-BE49-F238E27FC236}">
                <a16:creationId xmlns:a16="http://schemas.microsoft.com/office/drawing/2014/main" id="{6162B403-C926-4643-BE0B-8AF9587E75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9351" y="4198375"/>
            <a:ext cx="9572320" cy="819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147" tIns="40074" rIns="80147" bIns="40074">
            <a:spAutoFit/>
          </a:bodyPr>
          <a:lstStyle/>
          <a:p>
            <a:pPr marL="450850" indent="-450850" algn="just" defTabSz="449263">
              <a:spcBef>
                <a:spcPct val="15000"/>
              </a:spcBef>
              <a:spcAft>
                <a:spcPts val="600"/>
              </a:spcAft>
              <a:buClr>
                <a:srgbClr val="008000"/>
              </a:buClr>
              <a:defRPr/>
            </a:pPr>
            <a:r>
              <a:rPr lang="en-US" sz="2000" dirty="0">
                <a:solidFill>
                  <a:srgbClr val="376092"/>
                </a:solidFill>
                <a:latin typeface="+mj-lt"/>
                <a:ea typeface="ＭＳ Ｐゴシック" pitchFamily="-109" charset="-128"/>
              </a:rPr>
              <a:t>	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No </a:t>
            </a:r>
            <a:r>
              <a:rPr lang="en-US" sz="2400" dirty="0" err="1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secondments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 between </a:t>
            </a:r>
            <a:r>
              <a:rPr lang="en-US" sz="2400" dirty="0" err="1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organisations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 located in the same MS/AC country or between TC will be supported by EU funds</a:t>
            </a:r>
            <a:endParaRPr lang="en-GB" sz="2400" dirty="0">
              <a:solidFill>
                <a:schemeClr val="accent3">
                  <a:lumMod val="50000"/>
                </a:schemeClr>
              </a:solidFill>
              <a:ea typeface="ＭＳ Ｐゴシック" pitchFamily="-109" charset="-128"/>
            </a:endParaRPr>
          </a:p>
        </p:txBody>
      </p:sp>
      <p:sp>
        <p:nvSpPr>
          <p:cNvPr id="13" name="Text Box 5">
            <a:extLst>
              <a:ext uri="{FF2B5EF4-FFF2-40B4-BE49-F238E27FC236}">
                <a16:creationId xmlns:a16="http://schemas.microsoft.com/office/drawing/2014/main" id="{FAF16FFA-6133-4729-9711-4AB5CCF044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48620" y="2374754"/>
            <a:ext cx="9333781" cy="1927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0147" tIns="40074" rIns="80147" bIns="40074">
            <a:spAutoFit/>
          </a:bodyPr>
          <a:lstStyle/>
          <a:p>
            <a:pPr marL="450850" indent="-450850" algn="just" defTabSz="449263">
              <a:spcBef>
                <a:spcPct val="15000"/>
              </a:spcBef>
              <a:spcAft>
                <a:spcPts val="600"/>
              </a:spcAft>
              <a:buClr>
                <a:srgbClr val="008000"/>
              </a:buClr>
              <a:defRPr/>
            </a:pPr>
            <a:r>
              <a:rPr lang="en-US" sz="2000" dirty="0">
                <a:solidFill>
                  <a:srgbClr val="376092"/>
                </a:solidFill>
                <a:latin typeface="+mj-lt"/>
                <a:ea typeface="ＭＳ Ｐゴシック" pitchFamily="-109" charset="-128"/>
              </a:rPr>
              <a:t>	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Exchanges between EU MS/AC with institutions from Third Countries can be </a:t>
            </a: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inter-sector </a:t>
            </a:r>
            <a:r>
              <a:rPr lang="en-US" sz="2400" b="1" dirty="0" err="1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secondments</a:t>
            </a: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 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as well as </a:t>
            </a:r>
            <a:r>
              <a:rPr lang="en-US" sz="2400" b="1" dirty="0" err="1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secondments</a:t>
            </a: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 within the same sector (international exchanges)</a:t>
            </a:r>
            <a:r>
              <a:rPr lang="en-US" sz="2400" dirty="0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- </a:t>
            </a:r>
            <a:r>
              <a:rPr lang="en-US" sz="2400" i="1" dirty="0">
                <a:solidFill>
                  <a:schemeClr val="accent3">
                    <a:lumMod val="50000"/>
                  </a:schemeClr>
                </a:solidFill>
                <a:ea typeface="ＭＳ Ｐゴシック" pitchFamily="-109" charset="-128"/>
              </a:rPr>
              <a:t>the sector is not considered an eligibility assessment</a:t>
            </a:r>
            <a:endParaRPr lang="en-GB" sz="2400" i="1" dirty="0">
              <a:solidFill>
                <a:schemeClr val="accent3">
                  <a:lumMod val="50000"/>
                </a:schemeClr>
              </a:solidFill>
              <a:ea typeface="ＭＳ Ｐゴシック" pitchFamily="-10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018840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3" grpId="0"/>
      <p:bldP spid="12" grpId="0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6756BC89-484F-441B-A190-33EB5BD8A6E6}"/>
              </a:ext>
            </a:extLst>
          </p:cNvPr>
          <p:cNvSpPr txBox="1">
            <a:spLocks/>
          </p:cNvSpPr>
          <p:nvPr/>
        </p:nvSpPr>
        <p:spPr>
          <a:xfrm>
            <a:off x="11191461" y="6350767"/>
            <a:ext cx="457200" cy="365125"/>
          </a:xfrm>
          <a:prstGeom prst="rect">
            <a:avLst/>
          </a:prstGeom>
          <a:ln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6AAE2AD-B814-42DE-89D2-0BE8A8EBB563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6C9BB168-9026-4F74-9107-DE6436160DE9}"/>
              </a:ext>
            </a:extLst>
          </p:cNvPr>
          <p:cNvSpPr txBox="1">
            <a:spLocks/>
          </p:cNvSpPr>
          <p:nvPr/>
        </p:nvSpPr>
        <p:spPr>
          <a:xfrm>
            <a:off x="-404503" y="19251"/>
            <a:ext cx="7467912" cy="652934"/>
          </a:xfrm>
          <a:prstGeom prst="rect">
            <a:avLst/>
          </a:prstGeom>
          <a:noFill/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defRPr/>
            </a:pPr>
            <a:r>
              <a:rPr lang="en-GB" sz="36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RISE: Possible configuration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4D44D6F-7591-4D5A-A2F0-B8B8BCDE2678}"/>
              </a:ext>
            </a:extLst>
          </p:cNvPr>
          <p:cNvSpPr/>
          <p:nvPr/>
        </p:nvSpPr>
        <p:spPr>
          <a:xfrm>
            <a:off x="4468157" y="1189226"/>
            <a:ext cx="7180507" cy="76862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HOSTING STAFF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D28F525-040A-494D-B2F9-206F4E678104}"/>
              </a:ext>
            </a:extLst>
          </p:cNvPr>
          <p:cNvSpPr/>
          <p:nvPr/>
        </p:nvSpPr>
        <p:spPr>
          <a:xfrm>
            <a:off x="125589" y="2876828"/>
            <a:ext cx="1782729" cy="273352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SENDING STAFF</a:t>
            </a:r>
            <a:r>
              <a:rPr lang="en-GB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C956FD8-172F-48B9-A5EC-E99379A99356}"/>
              </a:ext>
            </a:extLst>
          </p:cNvPr>
          <p:cNvSpPr/>
          <p:nvPr/>
        </p:nvSpPr>
        <p:spPr>
          <a:xfrm>
            <a:off x="4468159" y="2071289"/>
            <a:ext cx="2206487" cy="7686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  <a:p>
            <a:pPr algn="ctr"/>
            <a:r>
              <a:rPr lang="en-GB" dirty="0"/>
              <a:t>ACADEMIC MS/AC</a:t>
            </a:r>
          </a:p>
          <a:p>
            <a:pPr algn="ctr"/>
            <a:r>
              <a:rPr lang="en-GB" dirty="0"/>
              <a:t>1</a:t>
            </a:r>
          </a:p>
          <a:p>
            <a:pPr algn="ctr"/>
            <a:endParaRPr lang="en-GB" dirty="0"/>
          </a:p>
        </p:txBody>
      </p:sp>
      <p:sp>
        <p:nvSpPr>
          <p:cNvPr id="7" name="Flowchart: Alternate Process 6">
            <a:extLst>
              <a:ext uri="{FF2B5EF4-FFF2-40B4-BE49-F238E27FC236}">
                <a16:creationId xmlns:a16="http://schemas.microsoft.com/office/drawing/2014/main" id="{4D63A3F3-4CDB-43CE-948E-3209DA5B9E81}"/>
              </a:ext>
            </a:extLst>
          </p:cNvPr>
          <p:cNvSpPr/>
          <p:nvPr/>
        </p:nvSpPr>
        <p:spPr>
          <a:xfrm>
            <a:off x="2125888" y="2839915"/>
            <a:ext cx="2040835" cy="76862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ACADEMIC MS/AC 1</a:t>
            </a:r>
          </a:p>
        </p:txBody>
      </p:sp>
      <p:sp>
        <p:nvSpPr>
          <p:cNvPr id="22" name="Flowchart: Alternate Process 21">
            <a:extLst>
              <a:ext uri="{FF2B5EF4-FFF2-40B4-BE49-F238E27FC236}">
                <a16:creationId xmlns:a16="http://schemas.microsoft.com/office/drawing/2014/main" id="{5A5FD5A8-9085-4F80-93CA-63846401BB03}"/>
              </a:ext>
            </a:extLst>
          </p:cNvPr>
          <p:cNvSpPr/>
          <p:nvPr/>
        </p:nvSpPr>
        <p:spPr>
          <a:xfrm>
            <a:off x="2098792" y="3821987"/>
            <a:ext cx="2067937" cy="76862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NON-ACADEMIC MS/AC</a:t>
            </a:r>
          </a:p>
          <a:p>
            <a:pPr algn="ctr"/>
            <a:r>
              <a:rPr lang="en-GB" dirty="0"/>
              <a:t>2</a:t>
            </a:r>
          </a:p>
        </p:txBody>
      </p:sp>
      <p:sp>
        <p:nvSpPr>
          <p:cNvPr id="23" name="Flowchart: Alternate Process 22">
            <a:extLst>
              <a:ext uri="{FF2B5EF4-FFF2-40B4-BE49-F238E27FC236}">
                <a16:creationId xmlns:a16="http://schemas.microsoft.com/office/drawing/2014/main" id="{FC24325E-AEDA-42F4-BA1A-7ED710F016B2}"/>
              </a:ext>
            </a:extLst>
          </p:cNvPr>
          <p:cNvSpPr/>
          <p:nvPr/>
        </p:nvSpPr>
        <p:spPr>
          <a:xfrm>
            <a:off x="2098788" y="4804813"/>
            <a:ext cx="2096613" cy="76862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ORGANISATION TC</a:t>
            </a:r>
          </a:p>
        </p:txBody>
      </p:sp>
      <p:sp>
        <p:nvSpPr>
          <p:cNvPr id="24" name="Flowchart: Alternate Process 23">
            <a:extLst>
              <a:ext uri="{FF2B5EF4-FFF2-40B4-BE49-F238E27FC236}">
                <a16:creationId xmlns:a16="http://schemas.microsoft.com/office/drawing/2014/main" id="{0CA2ED0A-D4C3-471D-8BFD-01F5F46B28C5}"/>
              </a:ext>
            </a:extLst>
          </p:cNvPr>
          <p:cNvSpPr/>
          <p:nvPr/>
        </p:nvSpPr>
        <p:spPr>
          <a:xfrm>
            <a:off x="6892217" y="2071289"/>
            <a:ext cx="2516827" cy="76862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NON-ACADEMIC MS/AC</a:t>
            </a:r>
          </a:p>
          <a:p>
            <a:pPr algn="ctr"/>
            <a:r>
              <a:rPr lang="en-GB" dirty="0"/>
              <a:t>2</a:t>
            </a:r>
          </a:p>
        </p:txBody>
      </p:sp>
      <p:sp>
        <p:nvSpPr>
          <p:cNvPr id="25" name="Flowchart: Alternate Process 24">
            <a:extLst>
              <a:ext uri="{FF2B5EF4-FFF2-40B4-BE49-F238E27FC236}">
                <a16:creationId xmlns:a16="http://schemas.microsoft.com/office/drawing/2014/main" id="{5EF48670-1AF8-405B-A013-A4A2721A02D3}"/>
              </a:ext>
            </a:extLst>
          </p:cNvPr>
          <p:cNvSpPr/>
          <p:nvPr/>
        </p:nvSpPr>
        <p:spPr>
          <a:xfrm>
            <a:off x="9607829" y="2071289"/>
            <a:ext cx="2040835" cy="76862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ORGANISATION TC</a:t>
            </a:r>
          </a:p>
        </p:txBody>
      </p:sp>
      <p:pic>
        <p:nvPicPr>
          <p:cNvPr id="27" name="Picture 2" descr="https://encrypted-tbn0.gstatic.com/images?q=tbn:ANd9GcS-HEdw9xxnMTyiCFdihAAxnwGh2izTcydILsy13Oscj_EOfANaY124qxRA">
            <a:extLst>
              <a:ext uri="{FF2B5EF4-FFF2-40B4-BE49-F238E27FC236}">
                <a16:creationId xmlns:a16="http://schemas.microsoft.com/office/drawing/2014/main" id="{D5E8574E-BA46-4506-B1D6-B1173F34F8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20" t="28963" r="2560" b="27359"/>
          <a:stretch>
            <a:fillRect/>
          </a:stretch>
        </p:blipFill>
        <p:spPr bwMode="auto">
          <a:xfrm>
            <a:off x="5397181" y="2964794"/>
            <a:ext cx="698819" cy="757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" descr="https://encrypted-tbn0.gstatic.com/images?q=tbn:ANd9GcS-HEdw9xxnMTyiCFdihAAxnwGh2izTcydILsy13Oscj_EOfANaY124qxRA">
            <a:extLst>
              <a:ext uri="{FF2B5EF4-FFF2-40B4-BE49-F238E27FC236}">
                <a16:creationId xmlns:a16="http://schemas.microsoft.com/office/drawing/2014/main" id="{1A2B94B7-9646-412D-9716-58C6506D7B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80" r="46242" b="26080"/>
          <a:stretch>
            <a:fillRect/>
          </a:stretch>
        </p:blipFill>
        <p:spPr bwMode="auto">
          <a:xfrm>
            <a:off x="7984201" y="2913803"/>
            <a:ext cx="766835" cy="670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" descr="https://encrypted-tbn0.gstatic.com/images?q=tbn:ANd9GcS-HEdw9xxnMTyiCFdihAAxnwGh2izTcydILsy13Oscj_EOfANaY124qxRA">
            <a:extLst>
              <a:ext uri="{FF2B5EF4-FFF2-40B4-BE49-F238E27FC236}">
                <a16:creationId xmlns:a16="http://schemas.microsoft.com/office/drawing/2014/main" id="{E780221D-D4F4-4896-A088-0BD28A5B04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80" r="46242" b="26080"/>
          <a:stretch>
            <a:fillRect/>
          </a:stretch>
        </p:blipFill>
        <p:spPr bwMode="auto">
          <a:xfrm>
            <a:off x="10442469" y="2986119"/>
            <a:ext cx="748995" cy="655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" descr="https://encrypted-tbn0.gstatic.com/images?q=tbn:ANd9GcS-HEdw9xxnMTyiCFdihAAxnwGh2izTcydILsy13Oscj_EOfANaY124qxRA">
            <a:extLst>
              <a:ext uri="{FF2B5EF4-FFF2-40B4-BE49-F238E27FC236}">
                <a16:creationId xmlns:a16="http://schemas.microsoft.com/office/drawing/2014/main" id="{CBFFD877-B3BA-4BB8-AB20-155763EC36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80" r="46242" b="26080"/>
          <a:stretch>
            <a:fillRect/>
          </a:stretch>
        </p:blipFill>
        <p:spPr bwMode="auto">
          <a:xfrm>
            <a:off x="5397188" y="3845939"/>
            <a:ext cx="778193" cy="680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2" descr="https://encrypted-tbn0.gstatic.com/images?q=tbn:ANd9GcS-HEdw9xxnMTyiCFdihAAxnwGh2izTcydILsy13Oscj_EOfANaY124qxRA">
            <a:extLst>
              <a:ext uri="{FF2B5EF4-FFF2-40B4-BE49-F238E27FC236}">
                <a16:creationId xmlns:a16="http://schemas.microsoft.com/office/drawing/2014/main" id="{D4B1371E-271A-44A2-AE5F-DA10B34451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80" r="46242" b="26080"/>
          <a:stretch>
            <a:fillRect/>
          </a:stretch>
        </p:blipFill>
        <p:spPr bwMode="auto">
          <a:xfrm>
            <a:off x="10462865" y="3932813"/>
            <a:ext cx="665163" cy="581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2" descr="https://encrypted-tbn0.gstatic.com/images?q=tbn:ANd9GcS-HEdw9xxnMTyiCFdihAAxnwGh2izTcydILsy13Oscj_EOfANaY124qxRA">
            <a:extLst>
              <a:ext uri="{FF2B5EF4-FFF2-40B4-BE49-F238E27FC236}">
                <a16:creationId xmlns:a16="http://schemas.microsoft.com/office/drawing/2014/main" id="{5CD112B2-499D-4FEA-B777-718B84B0B7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80" r="46242" b="26080"/>
          <a:stretch>
            <a:fillRect/>
          </a:stretch>
        </p:blipFill>
        <p:spPr bwMode="auto">
          <a:xfrm>
            <a:off x="5317813" y="4891961"/>
            <a:ext cx="778193" cy="680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2" descr="https://encrypted-tbn0.gstatic.com/images?q=tbn:ANd9GcS-HEdw9xxnMTyiCFdihAAxnwGh2izTcydILsy13Oscj_EOfANaY124qxRA">
            <a:extLst>
              <a:ext uri="{FF2B5EF4-FFF2-40B4-BE49-F238E27FC236}">
                <a16:creationId xmlns:a16="http://schemas.microsoft.com/office/drawing/2014/main" id="{600DBF0F-46EF-4CBB-932B-FCBAB5FCF8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80" r="46242" b="26080"/>
          <a:stretch>
            <a:fillRect/>
          </a:stretch>
        </p:blipFill>
        <p:spPr bwMode="auto">
          <a:xfrm>
            <a:off x="8040040" y="4867875"/>
            <a:ext cx="723705" cy="633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2" descr="https://encrypted-tbn0.gstatic.com/images?q=tbn:ANd9GcS-HEdw9xxnMTyiCFdihAAxnwGh2izTcydILsy13Oscj_EOfANaY124qxRA">
            <a:extLst>
              <a:ext uri="{FF2B5EF4-FFF2-40B4-BE49-F238E27FC236}">
                <a16:creationId xmlns:a16="http://schemas.microsoft.com/office/drawing/2014/main" id="{42F38FFF-183F-4017-B1EA-2EA014B426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20" t="28963" r="2560" b="27359"/>
          <a:stretch>
            <a:fillRect/>
          </a:stretch>
        </p:blipFill>
        <p:spPr bwMode="auto">
          <a:xfrm>
            <a:off x="8078873" y="3833939"/>
            <a:ext cx="619083" cy="670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2" descr="https://encrypted-tbn0.gstatic.com/images?q=tbn:ANd9GcS-HEdw9xxnMTyiCFdihAAxnwGh2izTcydILsy13Oscj_EOfANaY124qxRA">
            <a:extLst>
              <a:ext uri="{FF2B5EF4-FFF2-40B4-BE49-F238E27FC236}">
                <a16:creationId xmlns:a16="http://schemas.microsoft.com/office/drawing/2014/main" id="{0A15143B-18EE-41AF-BD9A-32AFC07324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20" t="28963" r="2560" b="27359"/>
          <a:stretch>
            <a:fillRect/>
          </a:stretch>
        </p:blipFill>
        <p:spPr bwMode="auto">
          <a:xfrm>
            <a:off x="10462865" y="4780217"/>
            <a:ext cx="665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10441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Alternate Process 6">
            <a:extLst>
              <a:ext uri="{FF2B5EF4-FFF2-40B4-BE49-F238E27FC236}">
                <a16:creationId xmlns:a16="http://schemas.microsoft.com/office/drawing/2014/main" id="{B755DF56-71BC-486F-AB1D-22B67EAC9FB3}"/>
              </a:ext>
            </a:extLst>
          </p:cNvPr>
          <p:cNvSpPr/>
          <p:nvPr/>
        </p:nvSpPr>
        <p:spPr>
          <a:xfrm>
            <a:off x="2057405" y="1420637"/>
            <a:ext cx="2828687" cy="1242706"/>
          </a:xfrm>
          <a:prstGeom prst="flowChartAlternateProcess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Joint R&amp;I</a:t>
            </a:r>
          </a:p>
        </p:txBody>
      </p:sp>
      <p:sp>
        <p:nvSpPr>
          <p:cNvPr id="9" name="Flowchart: Alternate Process 8">
            <a:extLst>
              <a:ext uri="{FF2B5EF4-FFF2-40B4-BE49-F238E27FC236}">
                <a16:creationId xmlns:a16="http://schemas.microsoft.com/office/drawing/2014/main" id="{2AB7B86B-B07A-4FF0-951D-70558904FD51}"/>
              </a:ext>
            </a:extLst>
          </p:cNvPr>
          <p:cNvSpPr/>
          <p:nvPr/>
        </p:nvSpPr>
        <p:spPr>
          <a:xfrm>
            <a:off x="1656521" y="3157448"/>
            <a:ext cx="3704635" cy="1060174"/>
          </a:xfrm>
          <a:prstGeom prst="flowChartAlternateProces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Knowledge exchange</a:t>
            </a:r>
          </a:p>
        </p:txBody>
      </p:sp>
      <p:sp>
        <p:nvSpPr>
          <p:cNvPr id="10" name="Flowchart: Alternate Process 9">
            <a:extLst>
              <a:ext uri="{FF2B5EF4-FFF2-40B4-BE49-F238E27FC236}">
                <a16:creationId xmlns:a16="http://schemas.microsoft.com/office/drawing/2014/main" id="{FCF37D46-E482-40AE-8524-D568CE6092E2}"/>
              </a:ext>
            </a:extLst>
          </p:cNvPr>
          <p:cNvSpPr/>
          <p:nvPr/>
        </p:nvSpPr>
        <p:spPr>
          <a:xfrm>
            <a:off x="2272421" y="4650451"/>
            <a:ext cx="2398643" cy="1060174"/>
          </a:xfrm>
          <a:prstGeom prst="flowChartAlternateProcess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Project events, conferences</a:t>
            </a:r>
          </a:p>
        </p:txBody>
      </p:sp>
      <p:sp>
        <p:nvSpPr>
          <p:cNvPr id="11" name="Flowchart: Alternate Process 10">
            <a:extLst>
              <a:ext uri="{FF2B5EF4-FFF2-40B4-BE49-F238E27FC236}">
                <a16:creationId xmlns:a16="http://schemas.microsoft.com/office/drawing/2014/main" id="{FD3C1CBF-B078-412F-B1A2-9A62A4129E2A}"/>
              </a:ext>
            </a:extLst>
          </p:cNvPr>
          <p:cNvSpPr/>
          <p:nvPr/>
        </p:nvSpPr>
        <p:spPr>
          <a:xfrm>
            <a:off x="6887493" y="4650451"/>
            <a:ext cx="2398643" cy="1060174"/>
          </a:xfrm>
          <a:prstGeom prst="flowChartAlternateProcess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Workshops</a:t>
            </a:r>
          </a:p>
        </p:txBody>
      </p:sp>
      <p:sp>
        <p:nvSpPr>
          <p:cNvPr id="12" name="Flowchart: Alternate Process 11">
            <a:extLst>
              <a:ext uri="{FF2B5EF4-FFF2-40B4-BE49-F238E27FC236}">
                <a16:creationId xmlns:a16="http://schemas.microsoft.com/office/drawing/2014/main" id="{CCBA594E-F926-4EB4-9B91-341ECA3B1801}"/>
              </a:ext>
            </a:extLst>
          </p:cNvPr>
          <p:cNvSpPr/>
          <p:nvPr/>
        </p:nvSpPr>
        <p:spPr>
          <a:xfrm>
            <a:off x="6887496" y="1420637"/>
            <a:ext cx="2828687" cy="1242706"/>
          </a:xfrm>
          <a:prstGeom prst="flowChartAlternate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Networking</a:t>
            </a:r>
          </a:p>
        </p:txBody>
      </p:sp>
      <p:sp>
        <p:nvSpPr>
          <p:cNvPr id="13" name="Flowchart: Alternate Process 12">
            <a:extLst>
              <a:ext uri="{FF2B5EF4-FFF2-40B4-BE49-F238E27FC236}">
                <a16:creationId xmlns:a16="http://schemas.microsoft.com/office/drawing/2014/main" id="{33EEC4DF-38E3-4464-9C1A-06FF2648A3B5}"/>
              </a:ext>
            </a:extLst>
          </p:cNvPr>
          <p:cNvSpPr/>
          <p:nvPr/>
        </p:nvSpPr>
        <p:spPr>
          <a:xfrm>
            <a:off x="6287508" y="3129157"/>
            <a:ext cx="4028661" cy="1060174"/>
          </a:xfrm>
          <a:prstGeom prst="flowChartAlternateProcess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New skills development</a:t>
            </a:r>
          </a:p>
        </p:txBody>
      </p:sp>
      <p:sp>
        <p:nvSpPr>
          <p:cNvPr id="15" name="Titolo 1">
            <a:extLst>
              <a:ext uri="{FF2B5EF4-FFF2-40B4-BE49-F238E27FC236}">
                <a16:creationId xmlns:a16="http://schemas.microsoft.com/office/drawing/2014/main" id="{F650E13F-28E7-463E-8847-5EED6E714BAE}"/>
              </a:ext>
            </a:extLst>
          </p:cNvPr>
          <p:cNvSpPr txBox="1">
            <a:spLocks/>
          </p:cNvSpPr>
          <p:nvPr/>
        </p:nvSpPr>
        <p:spPr>
          <a:xfrm>
            <a:off x="0" y="140342"/>
            <a:ext cx="5652053" cy="652934"/>
          </a:xfrm>
          <a:prstGeom prst="rect">
            <a:avLst/>
          </a:prstGeom>
          <a:noFill/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defRPr/>
            </a:pPr>
            <a:r>
              <a:rPr lang="en-GB" sz="36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RISE: typical activities</a:t>
            </a:r>
          </a:p>
        </p:txBody>
      </p:sp>
    </p:spTree>
    <p:extLst>
      <p:ext uri="{BB962C8B-B14F-4D97-AF65-F5344CB8AC3E}">
        <p14:creationId xmlns:p14="http://schemas.microsoft.com/office/powerpoint/2010/main" val="15090397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0D7D6D1-3B7B-47DB-9BD0-916862D62902}"/>
              </a:ext>
            </a:extLst>
          </p:cNvPr>
          <p:cNvSpPr/>
          <p:nvPr/>
        </p:nvSpPr>
        <p:spPr>
          <a:xfrm>
            <a:off x="1517373" y="5167658"/>
            <a:ext cx="83621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These unit costs are subject to a funding rate of 100% and no country coefficients apply </a:t>
            </a:r>
            <a:endParaRPr lang="en-GB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ED8CA1AC-D333-42AF-B269-A5B454AC8660}"/>
              </a:ext>
            </a:extLst>
          </p:cNvPr>
          <p:cNvSpPr txBox="1">
            <a:spLocks/>
          </p:cNvSpPr>
          <p:nvPr/>
        </p:nvSpPr>
        <p:spPr>
          <a:xfrm>
            <a:off x="-251786" y="113837"/>
            <a:ext cx="6758609" cy="652934"/>
          </a:xfrm>
          <a:prstGeom prst="rect">
            <a:avLst/>
          </a:prstGeom>
          <a:noFill/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defRPr/>
            </a:pPr>
            <a:r>
              <a:rPr lang="en-GB" sz="36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RISE: financial modalities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61953C5-27E9-4E11-923D-F64CEC481038}"/>
              </a:ext>
            </a:extLst>
          </p:cNvPr>
          <p:cNvSpPr/>
          <p:nvPr/>
        </p:nvSpPr>
        <p:spPr>
          <a:xfrm>
            <a:off x="742123" y="3928994"/>
            <a:ext cx="1044271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It is paid in the form of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 costs  </a:t>
            </a:r>
            <a:r>
              <a:rPr lang="en-US" dirty="0"/>
              <a:t>for a total of 4,600 EUR for each person/month of </a:t>
            </a:r>
            <a:r>
              <a:rPr lang="en-US" dirty="0" err="1"/>
              <a:t>secondment</a:t>
            </a:r>
            <a:endParaRPr lang="en-US" dirty="0"/>
          </a:p>
          <a:p>
            <a:endParaRPr lang="en-US" dirty="0"/>
          </a:p>
          <a:p>
            <a:r>
              <a:rPr lang="en-US" dirty="0"/>
              <a:t>The unit cost covers the staff member expenses associated with the </a:t>
            </a:r>
            <a:r>
              <a:rPr lang="en-US" dirty="0" err="1"/>
              <a:t>secondments</a:t>
            </a:r>
            <a:r>
              <a:rPr lang="en-US" dirty="0"/>
              <a:t> and the institutional costs </a:t>
            </a:r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DA4AD0C-1333-4346-8613-A37314D77E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2370432"/>
              </p:ext>
            </p:extLst>
          </p:nvPr>
        </p:nvGraphicFramePr>
        <p:xfrm>
          <a:off x="742122" y="1784929"/>
          <a:ext cx="10137915" cy="17361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9305">
                  <a:extLst>
                    <a:ext uri="{9D8B030D-6E8A-4147-A177-3AD203B41FA5}">
                      <a16:colId xmlns:a16="http://schemas.microsoft.com/office/drawing/2014/main" val="735333924"/>
                    </a:ext>
                  </a:extLst>
                </a:gridCol>
                <a:gridCol w="3379305">
                  <a:extLst>
                    <a:ext uri="{9D8B030D-6E8A-4147-A177-3AD203B41FA5}">
                      <a16:colId xmlns:a16="http://schemas.microsoft.com/office/drawing/2014/main" val="1214591487"/>
                    </a:ext>
                  </a:extLst>
                </a:gridCol>
                <a:gridCol w="3379305">
                  <a:extLst>
                    <a:ext uri="{9D8B030D-6E8A-4147-A177-3AD203B41FA5}">
                      <a16:colId xmlns:a16="http://schemas.microsoft.com/office/drawing/2014/main" val="691886564"/>
                    </a:ext>
                  </a:extLst>
                </a:gridCol>
              </a:tblGrid>
              <a:tr h="548025">
                <a:tc rowSpan="2">
                  <a:txBody>
                    <a:bodyPr/>
                    <a:lstStyle/>
                    <a:p>
                      <a:r>
                        <a:rPr lang="en-GB" dirty="0"/>
                        <a:t>Staff Member Unit Costs (per person-month of secondment)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/>
                        <a:t>Institutional costs (per person-month of secondment)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8786329"/>
                  </a:ext>
                </a:extLst>
              </a:tr>
              <a:tr h="548025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rgbClr val="FF0000"/>
                          </a:solidFill>
                        </a:rPr>
                        <a:t>Research and Training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rgbClr val="FF0000"/>
                          </a:solidFill>
                        </a:rPr>
                        <a:t>Management and Indirect costs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4611027"/>
                  </a:ext>
                </a:extLst>
              </a:tr>
              <a:tr h="548025"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effectLst/>
                        </a:rPr>
                        <a:t>2100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1800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89509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7142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ED8CA1AC-D333-42AF-B269-A5B454AC8660}"/>
              </a:ext>
            </a:extLst>
          </p:cNvPr>
          <p:cNvSpPr txBox="1">
            <a:spLocks/>
          </p:cNvSpPr>
          <p:nvPr/>
        </p:nvSpPr>
        <p:spPr>
          <a:xfrm>
            <a:off x="-172273" y="0"/>
            <a:ext cx="6758609" cy="652934"/>
          </a:xfrm>
          <a:prstGeom prst="rect">
            <a:avLst/>
          </a:prstGeom>
          <a:noFill/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defRPr/>
            </a:pPr>
            <a:r>
              <a:rPr lang="en-GB" sz="36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RISE: unit cost breakdown</a:t>
            </a:r>
          </a:p>
        </p:txBody>
      </p:sp>
      <p:sp>
        <p:nvSpPr>
          <p:cNvPr id="7" name="Flowchart: Alternate Process 6">
            <a:extLst>
              <a:ext uri="{FF2B5EF4-FFF2-40B4-BE49-F238E27FC236}">
                <a16:creationId xmlns:a16="http://schemas.microsoft.com/office/drawing/2014/main" id="{EB182903-2361-4162-BEE2-074D0CA4A49A}"/>
              </a:ext>
            </a:extLst>
          </p:cNvPr>
          <p:cNvSpPr/>
          <p:nvPr/>
        </p:nvSpPr>
        <p:spPr>
          <a:xfrm>
            <a:off x="241085" y="2623558"/>
            <a:ext cx="3704635" cy="1266328"/>
          </a:xfrm>
          <a:prstGeom prst="flowChartAlternateProcess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/>
              <a:t>Staff unit cost</a:t>
            </a:r>
          </a:p>
          <a:p>
            <a:pPr algn="ctr"/>
            <a:r>
              <a:rPr lang="en-GB" sz="3200" dirty="0"/>
              <a:t>EUR 2100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367EE82-E967-4357-AA2C-DA21BD50C06C}"/>
              </a:ext>
            </a:extLst>
          </p:cNvPr>
          <p:cNvSpPr/>
          <p:nvPr/>
        </p:nvSpPr>
        <p:spPr>
          <a:xfrm>
            <a:off x="4114800" y="1223816"/>
            <a:ext cx="7957931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/>
              <a:t>It is a </a:t>
            </a:r>
            <a:r>
              <a:rPr lang="en-US" sz="2000" b="1" dirty="0"/>
              <a:t>top-up allowance </a:t>
            </a:r>
            <a:r>
              <a:rPr lang="en-US" sz="2000" dirty="0"/>
              <a:t>for travel, accommodation and subsistence costs for staff members during their </a:t>
            </a:r>
            <a:r>
              <a:rPr lang="en-US" sz="2000" dirty="0" err="1"/>
              <a:t>secondment</a:t>
            </a:r>
            <a:endParaRPr lang="en-US" sz="2000" dirty="0"/>
          </a:p>
          <a:p>
            <a:pPr algn="just"/>
            <a:endParaRPr lang="en-US" sz="2000" dirty="0"/>
          </a:p>
          <a:p>
            <a:pPr algn="just"/>
            <a:r>
              <a:rPr lang="en-US" sz="2000" dirty="0"/>
              <a:t>It can be managed centrally to pay for the costs of the individual staff member </a:t>
            </a:r>
            <a:r>
              <a:rPr lang="en-US" sz="2000" dirty="0" err="1"/>
              <a:t>secondment</a:t>
            </a:r>
            <a:r>
              <a:rPr lang="en-US" sz="2000" dirty="0"/>
              <a:t> (e.g. moving costs, accommodation, etc.) or paid directly to the staff member or a combination of the two approaches </a:t>
            </a:r>
          </a:p>
          <a:p>
            <a:pPr algn="just"/>
            <a:endParaRPr lang="en-US" sz="2000" dirty="0"/>
          </a:p>
          <a:p>
            <a:pPr algn="just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salary of the seconded staff members or any other type of remuneration is not covered by the EU contribution </a:t>
            </a:r>
            <a:r>
              <a:rPr lang="en-US" sz="2000" dirty="0"/>
              <a:t>(i.e. continue paying the staff member's salary during their stay abroad) </a:t>
            </a:r>
            <a:endParaRPr lang="en-GB" sz="2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87A55BA-9408-4143-A253-AE7260A38974}"/>
              </a:ext>
            </a:extLst>
          </p:cNvPr>
          <p:cNvSpPr/>
          <p:nvPr/>
        </p:nvSpPr>
        <p:spPr>
          <a:xfrm>
            <a:off x="241086" y="4999937"/>
            <a:ext cx="118316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reporting and/or auditing</a:t>
            </a:r>
            <a:r>
              <a:rPr lang="en-US" dirty="0"/>
              <a:t>:  the Beneficiaries must be able to show that the total amount (2,100 EUR) was fully used for the direct benefit of the seconded staff member  </a:t>
            </a:r>
          </a:p>
        </p:txBody>
      </p:sp>
    </p:spTree>
    <p:extLst>
      <p:ext uri="{BB962C8B-B14F-4D97-AF65-F5344CB8AC3E}">
        <p14:creationId xmlns:p14="http://schemas.microsoft.com/office/powerpoint/2010/main" val="2507874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ED8CA1AC-D333-42AF-B269-A5B454AC8660}"/>
              </a:ext>
            </a:extLst>
          </p:cNvPr>
          <p:cNvSpPr txBox="1">
            <a:spLocks/>
          </p:cNvSpPr>
          <p:nvPr/>
        </p:nvSpPr>
        <p:spPr>
          <a:xfrm>
            <a:off x="-172273" y="0"/>
            <a:ext cx="6758609" cy="652934"/>
          </a:xfrm>
          <a:prstGeom prst="rect">
            <a:avLst/>
          </a:prstGeom>
          <a:noFill/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defRPr/>
            </a:pPr>
            <a:r>
              <a:rPr lang="en-GB" sz="36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RISE: unit cost breakdown</a:t>
            </a:r>
          </a:p>
        </p:txBody>
      </p:sp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3CA25F86-2C7E-48CB-B393-89FFCE78CAD9}"/>
              </a:ext>
            </a:extLst>
          </p:cNvPr>
          <p:cNvSpPr/>
          <p:nvPr/>
        </p:nvSpPr>
        <p:spPr>
          <a:xfrm>
            <a:off x="1354709" y="1898262"/>
            <a:ext cx="3704635" cy="813160"/>
          </a:xfrm>
          <a:prstGeom prst="flowChartAlternateProcess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Research and Training costs</a:t>
            </a:r>
          </a:p>
          <a:p>
            <a:pPr algn="ctr"/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EUR 1800</a:t>
            </a:r>
          </a:p>
        </p:txBody>
      </p:sp>
      <p:sp>
        <p:nvSpPr>
          <p:cNvPr id="9" name="Flowchart: Alternate Process 8">
            <a:extLst>
              <a:ext uri="{FF2B5EF4-FFF2-40B4-BE49-F238E27FC236}">
                <a16:creationId xmlns:a16="http://schemas.microsoft.com/office/drawing/2014/main" id="{FC4D297B-370D-40B4-B7A7-F870EA2A3F3A}"/>
              </a:ext>
            </a:extLst>
          </p:cNvPr>
          <p:cNvSpPr/>
          <p:nvPr/>
        </p:nvSpPr>
        <p:spPr>
          <a:xfrm>
            <a:off x="1460724" y="3877661"/>
            <a:ext cx="3704635" cy="813160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Management and indirect costs</a:t>
            </a:r>
          </a:p>
          <a:p>
            <a:pPr algn="ctr"/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EUR 700</a:t>
            </a:r>
          </a:p>
        </p:txBody>
      </p:sp>
      <p:sp>
        <p:nvSpPr>
          <p:cNvPr id="10" name="Flowchart: Alternate Process 9">
            <a:extLst>
              <a:ext uri="{FF2B5EF4-FFF2-40B4-BE49-F238E27FC236}">
                <a16:creationId xmlns:a16="http://schemas.microsoft.com/office/drawing/2014/main" id="{402A51CE-77C7-4E16-BCBA-D1A6CDB8B3E7}"/>
              </a:ext>
            </a:extLst>
          </p:cNvPr>
          <p:cNvSpPr/>
          <p:nvPr/>
        </p:nvSpPr>
        <p:spPr>
          <a:xfrm rot="16200000">
            <a:off x="-1216463" y="2845335"/>
            <a:ext cx="3850910" cy="1060175"/>
          </a:xfrm>
          <a:prstGeom prst="flowChartAlternateProcess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Staff unit cost</a:t>
            </a:r>
          </a:p>
          <a:p>
            <a:pPr algn="ctr"/>
            <a:r>
              <a:rPr lang="en-GB" sz="2400" dirty="0"/>
              <a:t>EUR 2100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4DAEB63-A74B-4C56-8C3B-F6D675925337}"/>
              </a:ext>
            </a:extLst>
          </p:cNvPr>
          <p:cNvSpPr/>
          <p:nvPr/>
        </p:nvSpPr>
        <p:spPr>
          <a:xfrm>
            <a:off x="5274367" y="1657739"/>
            <a:ext cx="662608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/>
              <a:t>It covers costs for R&amp;I related activities, such as purchasing of consumables, laboratory costs, participation to conferences, workshops, coordination and review meetings, and networking activities </a:t>
            </a:r>
            <a:endParaRPr lang="en-GB" sz="20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FCD4343-2704-4B9C-82F7-D4FD6656C78A}"/>
              </a:ext>
            </a:extLst>
          </p:cNvPr>
          <p:cNvSpPr/>
          <p:nvPr/>
        </p:nvSpPr>
        <p:spPr>
          <a:xfrm>
            <a:off x="5387005" y="3625617"/>
            <a:ext cx="66260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/>
              <a:t>Cover all general costs connected with the </a:t>
            </a:r>
            <a:r>
              <a:rPr lang="en-US" sz="2000" dirty="0" err="1"/>
              <a:t>organisation</a:t>
            </a:r>
            <a:r>
              <a:rPr lang="en-US" sz="2000" dirty="0"/>
              <a:t> and implementation of the </a:t>
            </a:r>
            <a:r>
              <a:rPr lang="en-US" sz="2000" dirty="0" err="1"/>
              <a:t>secondments</a:t>
            </a:r>
            <a:r>
              <a:rPr lang="en-US" sz="2000" dirty="0"/>
              <a:t> (administrative and financial management, logistics, ethics, human resources, legal advice, documentation, etc.).  </a:t>
            </a:r>
            <a:endParaRPr lang="en-GB" sz="2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FDF83FB-FC9C-4979-AF7B-AB823360C4A7}"/>
              </a:ext>
            </a:extLst>
          </p:cNvPr>
          <p:cNvSpPr/>
          <p:nvPr/>
        </p:nvSpPr>
        <p:spPr>
          <a:xfrm>
            <a:off x="384317" y="5309666"/>
            <a:ext cx="115161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Any </a:t>
            </a:r>
            <a:r>
              <a:rPr lang="en-US" sz="1600" dirty="0" err="1"/>
              <a:t>secondments</a:t>
            </a:r>
            <a:r>
              <a:rPr lang="en-US" sz="1600" dirty="0"/>
              <a:t> for "</a:t>
            </a:r>
            <a:r>
              <a:rPr lang="en-US" sz="1600" i="1" dirty="0"/>
              <a:t>purely management activities</a:t>
            </a:r>
            <a:r>
              <a:rPr lang="en-US" sz="1600" dirty="0"/>
              <a:t>" (project coordination meetings, report drafting, etc.) will not be eligible for funding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789188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/>
          <p:cNvSpPr>
            <a:spLocks noGrp="1"/>
          </p:cNvSpPr>
          <p:nvPr>
            <p:ph type="title"/>
          </p:nvPr>
        </p:nvSpPr>
        <p:spPr>
          <a:xfrm>
            <a:off x="321592" y="-12183"/>
            <a:ext cx="8910637" cy="838200"/>
          </a:xfrm>
        </p:spPr>
        <p:txBody>
          <a:bodyPr>
            <a:normAutofit/>
          </a:bodyPr>
          <a:lstStyle/>
          <a:p>
            <a:r>
              <a:rPr lang="en-US" altLang="de-DE" sz="3200" b="1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HORIZON 2020 structure </a:t>
            </a:r>
            <a:endParaRPr lang="en-GB" altLang="de-DE" sz="3200" b="1" dirty="0">
              <a:solidFill>
                <a:schemeClr val="accent5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340" name="AutoShape 7"/>
          <p:cNvSpPr>
            <a:spLocks noChangeArrowheads="1"/>
          </p:cNvSpPr>
          <p:nvPr/>
        </p:nvSpPr>
        <p:spPr bwMode="auto">
          <a:xfrm>
            <a:off x="2071689" y="1340769"/>
            <a:ext cx="3830637" cy="3073275"/>
          </a:xfrm>
          <a:prstGeom prst="roundRect">
            <a:avLst>
              <a:gd name="adj" fmla="val 16667"/>
            </a:avLst>
          </a:prstGeom>
          <a:solidFill>
            <a:srgbClr val="00FF00">
              <a:alpha val="25098"/>
            </a:srgb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80147" tIns="40074" rIns="80147" bIns="40074"/>
          <a:lstStyle>
            <a:lvl1pPr defTabSz="449263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449263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449263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449263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449263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CH" altLang="de-DE">
              <a:solidFill>
                <a:schemeClr val="bg1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4341" name="AutoShape 8"/>
          <p:cNvSpPr>
            <a:spLocks noChangeArrowheads="1"/>
          </p:cNvSpPr>
          <p:nvPr/>
        </p:nvSpPr>
        <p:spPr bwMode="auto">
          <a:xfrm>
            <a:off x="5902326" y="1340769"/>
            <a:ext cx="3984625" cy="3073275"/>
          </a:xfrm>
          <a:prstGeom prst="roundRect">
            <a:avLst>
              <a:gd name="adj" fmla="val 16667"/>
            </a:avLst>
          </a:prstGeom>
          <a:solidFill>
            <a:srgbClr val="CC99FF">
              <a:alpha val="25098"/>
            </a:srgb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80147" tIns="40074" rIns="80147" bIns="40074"/>
          <a:lstStyle>
            <a:lvl1pPr defTabSz="449263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449263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449263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449263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449263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CH" altLang="de-DE">
              <a:solidFill>
                <a:schemeClr val="bg1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4342" name="AutoShape 9"/>
          <p:cNvSpPr>
            <a:spLocks noChangeArrowheads="1"/>
          </p:cNvSpPr>
          <p:nvPr/>
        </p:nvSpPr>
        <p:spPr bwMode="auto">
          <a:xfrm>
            <a:off x="3121820" y="4445341"/>
            <a:ext cx="5573712" cy="1607369"/>
          </a:xfrm>
          <a:prstGeom prst="roundRect">
            <a:avLst>
              <a:gd name="adj" fmla="val 16667"/>
            </a:avLst>
          </a:prstGeom>
          <a:solidFill>
            <a:srgbClr val="FF99CC">
              <a:alpha val="25098"/>
            </a:srgbClr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80147" tIns="40074" rIns="80147" bIns="40074"/>
          <a:lstStyle>
            <a:lvl1pPr defTabSz="449263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449263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449263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449263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449263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CH" altLang="de-DE">
              <a:solidFill>
                <a:schemeClr val="bg1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4343" name="Text Box 10"/>
          <p:cNvSpPr txBox="1">
            <a:spLocks noChangeArrowheads="1"/>
          </p:cNvSpPr>
          <p:nvPr/>
        </p:nvSpPr>
        <p:spPr bwMode="auto">
          <a:xfrm>
            <a:off x="5902325" y="1353066"/>
            <a:ext cx="4078288" cy="2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077" tIns="40039" rIns="80077" bIns="40039"/>
          <a:lstStyle>
            <a:lvl1pPr defTabSz="449263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449263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449263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449263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449263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lnSpc>
                <a:spcPct val="80000"/>
              </a:lnSpc>
              <a:spcBef>
                <a:spcPts val="800"/>
              </a:spcBef>
              <a:buClr>
                <a:srgbClr val="000000"/>
              </a:buClr>
              <a:buSzPct val="100000"/>
            </a:pPr>
            <a:r>
              <a:rPr lang="en-GB" altLang="de-DE" sz="1600" b="1" dirty="0">
                <a:solidFill>
                  <a:srgbClr val="FF0000"/>
                </a:solidFill>
                <a:latin typeface="Segoe UI" pitchFamily="34" charset="0"/>
                <a:ea typeface="ＭＳ Ｐゴシック" pitchFamily="34" charset="-128"/>
                <a:cs typeface="Segoe UI" pitchFamily="34" charset="0"/>
              </a:rPr>
              <a:t>Creating Industrial Leadership and Competitive Frameworks</a:t>
            </a:r>
            <a:endParaRPr lang="en-GB" altLang="de-DE" sz="1600" dirty="0">
              <a:solidFill>
                <a:srgbClr val="FF0000"/>
              </a:solidFill>
              <a:latin typeface="Segoe UI" pitchFamily="34" charset="0"/>
              <a:ea typeface="ＭＳ Ｐゴシック" pitchFamily="34" charset="-128"/>
              <a:cs typeface="Segoe UI" pitchFamily="34" charset="0"/>
            </a:endParaRPr>
          </a:p>
          <a:p>
            <a:pPr marL="182563" indent="-182563">
              <a:lnSpc>
                <a:spcPct val="8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Symbol" pitchFamily="18" charset="2"/>
              <a:buChar char="-"/>
            </a:pPr>
            <a:r>
              <a:rPr lang="fr-BE" altLang="de-DE" sz="1600" dirty="0">
                <a:latin typeface="Segoe UI" pitchFamily="34" charset="0"/>
                <a:ea typeface="ＭＳ Ｐゴシック" pitchFamily="34" charset="-128"/>
                <a:cs typeface="Segoe UI" pitchFamily="34" charset="0"/>
              </a:rPr>
              <a:t>Leadership in </a:t>
            </a:r>
            <a:r>
              <a:rPr lang="fr-BE" altLang="de-DE" sz="1600" dirty="0" err="1">
                <a:latin typeface="Segoe UI" pitchFamily="34" charset="0"/>
                <a:ea typeface="ＭＳ Ｐゴシック" pitchFamily="34" charset="-128"/>
                <a:cs typeface="Segoe UI" pitchFamily="34" charset="0"/>
              </a:rPr>
              <a:t>enabling</a:t>
            </a:r>
            <a:r>
              <a:rPr lang="fr-BE" altLang="de-DE" sz="1600" dirty="0">
                <a:latin typeface="Segoe UI" pitchFamily="34" charset="0"/>
                <a:ea typeface="ＭＳ Ｐゴシック" pitchFamily="34" charset="-128"/>
                <a:cs typeface="Segoe UI" pitchFamily="34" charset="0"/>
              </a:rPr>
              <a:t> and </a:t>
            </a:r>
            <a:r>
              <a:rPr lang="fr-BE" altLang="de-DE" sz="1600" dirty="0" err="1">
                <a:latin typeface="Segoe UI" pitchFamily="34" charset="0"/>
                <a:ea typeface="ＭＳ Ｐゴシック" pitchFamily="34" charset="-128"/>
                <a:cs typeface="Segoe UI" pitchFamily="34" charset="0"/>
              </a:rPr>
              <a:t>industrial</a:t>
            </a:r>
            <a:r>
              <a:rPr lang="fr-BE" altLang="de-DE" sz="1600" dirty="0">
                <a:latin typeface="Segoe UI" pitchFamily="34" charset="0"/>
                <a:ea typeface="ＭＳ Ｐゴシック" pitchFamily="34" charset="-128"/>
                <a:cs typeface="Segoe UI" pitchFamily="34" charset="0"/>
              </a:rPr>
              <a:t>   technologies</a:t>
            </a:r>
          </a:p>
          <a:p>
            <a:pPr lvl="1">
              <a:lnSpc>
                <a:spcPct val="8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Symbol" pitchFamily="18" charset="2"/>
              <a:buChar char="-"/>
            </a:pPr>
            <a:r>
              <a:rPr lang="en-GB" altLang="de-DE" sz="1600" dirty="0">
                <a:solidFill>
                  <a:srgbClr val="000000"/>
                </a:solidFill>
                <a:latin typeface="Segoe UI" pitchFamily="34" charset="0"/>
                <a:ea typeface="ＭＳ Ｐゴシック" pitchFamily="34" charset="-128"/>
                <a:cs typeface="Segoe UI" pitchFamily="34" charset="0"/>
              </a:rPr>
              <a:t>Information and Communication Technologies (ICT)</a:t>
            </a:r>
            <a:endParaRPr lang="en-GB" altLang="de-DE" sz="1800" dirty="0">
              <a:solidFill>
                <a:srgbClr val="000000"/>
              </a:solidFill>
              <a:latin typeface="Segoe UI" pitchFamily="34" charset="0"/>
              <a:ea typeface="ＭＳ Ｐゴシック" pitchFamily="34" charset="-128"/>
              <a:cs typeface="Segoe UI" pitchFamily="34" charset="0"/>
            </a:endParaRPr>
          </a:p>
          <a:p>
            <a:pPr lvl="1">
              <a:lnSpc>
                <a:spcPct val="8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Symbol" pitchFamily="18" charset="2"/>
              <a:buChar char="-"/>
            </a:pPr>
            <a:r>
              <a:rPr lang="en-GB" altLang="de-DE" sz="1600" dirty="0">
                <a:latin typeface="Segoe UI" pitchFamily="34" charset="0"/>
                <a:ea typeface="ＭＳ Ｐゴシック" pitchFamily="34" charset="-128"/>
                <a:cs typeface="Segoe UI" pitchFamily="34" charset="0"/>
              </a:rPr>
              <a:t>Nanotechnology, Materials, </a:t>
            </a:r>
            <a:r>
              <a:rPr lang="en-GB" altLang="de-DE" sz="1600" dirty="0">
                <a:solidFill>
                  <a:srgbClr val="000000"/>
                </a:solidFill>
                <a:latin typeface="Segoe UI" pitchFamily="34" charset="0"/>
                <a:ea typeface="ＭＳ Ｐゴシック" pitchFamily="34" charset="-128"/>
                <a:cs typeface="Segoe UI" pitchFamily="34" charset="0"/>
              </a:rPr>
              <a:t>Manufacturing and Processing </a:t>
            </a:r>
          </a:p>
          <a:p>
            <a:pPr lvl="1">
              <a:lnSpc>
                <a:spcPct val="8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Symbol" pitchFamily="18" charset="2"/>
              <a:buChar char="-"/>
            </a:pPr>
            <a:r>
              <a:rPr lang="en-GB" altLang="de-DE" sz="1600" dirty="0">
                <a:solidFill>
                  <a:srgbClr val="000000"/>
                </a:solidFill>
                <a:latin typeface="Segoe UI" pitchFamily="34" charset="0"/>
                <a:ea typeface="ＭＳ Ｐゴシック" pitchFamily="34" charset="-128"/>
                <a:cs typeface="Segoe UI" pitchFamily="34" charset="0"/>
              </a:rPr>
              <a:t>Biotechnology</a:t>
            </a:r>
          </a:p>
          <a:p>
            <a:pPr lvl="1">
              <a:lnSpc>
                <a:spcPct val="8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Symbol" pitchFamily="18" charset="2"/>
              <a:buChar char="-"/>
            </a:pPr>
            <a:r>
              <a:rPr lang="en-GB" altLang="de-DE" sz="1600" dirty="0">
                <a:solidFill>
                  <a:srgbClr val="000000"/>
                </a:solidFill>
                <a:latin typeface="Segoe UI" pitchFamily="34" charset="0"/>
                <a:ea typeface="ＭＳ Ｐゴシック" pitchFamily="34" charset="-128"/>
                <a:cs typeface="Segoe UI" pitchFamily="34" charset="0"/>
              </a:rPr>
              <a:t>Space</a:t>
            </a:r>
          </a:p>
          <a:p>
            <a:pPr>
              <a:lnSpc>
                <a:spcPct val="8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Symbol" pitchFamily="18" charset="2"/>
              <a:buChar char="-"/>
            </a:pPr>
            <a:r>
              <a:rPr lang="en-GB" altLang="de-DE" sz="1600" dirty="0">
                <a:solidFill>
                  <a:srgbClr val="000000"/>
                </a:solidFill>
                <a:latin typeface="Segoe UI" pitchFamily="34" charset="0"/>
                <a:ea typeface="ＭＳ Ｐゴシック" pitchFamily="34" charset="-128"/>
                <a:cs typeface="Segoe UI" pitchFamily="34" charset="0"/>
              </a:rPr>
              <a:t> Access to risk finance </a:t>
            </a:r>
          </a:p>
          <a:p>
            <a:pPr>
              <a:lnSpc>
                <a:spcPct val="80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Symbol" pitchFamily="18" charset="2"/>
              <a:buChar char="-"/>
            </a:pPr>
            <a:r>
              <a:rPr lang="en-GB" altLang="de-DE" sz="1600" dirty="0">
                <a:solidFill>
                  <a:srgbClr val="000000"/>
                </a:solidFill>
                <a:latin typeface="Segoe UI" pitchFamily="34" charset="0"/>
                <a:ea typeface="ＭＳ Ｐゴシック" pitchFamily="34" charset="-128"/>
                <a:cs typeface="Segoe UI" pitchFamily="34" charset="0"/>
              </a:rPr>
              <a:t> </a:t>
            </a:r>
            <a:r>
              <a:rPr lang="en-GB" altLang="de-DE" sz="1600" dirty="0">
                <a:latin typeface="Segoe UI" pitchFamily="34" charset="0"/>
                <a:ea typeface="ＭＳ Ｐゴシック" pitchFamily="34" charset="-128"/>
                <a:cs typeface="Segoe UI" pitchFamily="34" charset="0"/>
              </a:rPr>
              <a:t>Innovation in SMEs   </a:t>
            </a:r>
            <a:endParaRPr lang="en-GB" altLang="de-DE" sz="1600" b="1" dirty="0">
              <a:latin typeface="Segoe UI" pitchFamily="34" charset="0"/>
              <a:ea typeface="ＭＳ Ｐゴシック" pitchFamily="34" charset="-128"/>
              <a:cs typeface="Segoe UI" pitchFamily="34" charset="0"/>
            </a:endParaRPr>
          </a:p>
        </p:txBody>
      </p:sp>
      <p:sp>
        <p:nvSpPr>
          <p:cNvPr id="14344" name="Text Box 11"/>
          <p:cNvSpPr txBox="1">
            <a:spLocks noChangeArrowheads="1"/>
          </p:cNvSpPr>
          <p:nvPr/>
        </p:nvSpPr>
        <p:spPr bwMode="auto">
          <a:xfrm>
            <a:off x="3408412" y="4497546"/>
            <a:ext cx="5226050" cy="141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077" tIns="40039" rIns="80077" bIns="40039"/>
          <a:lstStyle>
            <a:lvl1pPr defTabSz="449263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449263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449263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449263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449263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lnSpc>
                <a:spcPct val="60000"/>
              </a:lnSpc>
              <a:spcBef>
                <a:spcPts val="613"/>
              </a:spcBef>
              <a:buClr>
                <a:srgbClr val="000000"/>
              </a:buClr>
              <a:buSzPct val="100000"/>
            </a:pPr>
            <a:r>
              <a:rPr lang="en-GB" altLang="de-DE" sz="1800" b="1" dirty="0">
                <a:solidFill>
                  <a:srgbClr val="FF0000"/>
                </a:solidFill>
                <a:latin typeface="Segoe UI" pitchFamily="34" charset="0"/>
                <a:ea typeface="ＭＳ Ｐゴシック" pitchFamily="34" charset="-128"/>
                <a:cs typeface="Segoe UI" pitchFamily="34" charset="0"/>
              </a:rPr>
              <a:t>Excellence in the Science Base</a:t>
            </a:r>
          </a:p>
          <a:p>
            <a:pPr marL="268288" indent="-268288">
              <a:lnSpc>
                <a:spcPct val="80000"/>
              </a:lnSpc>
              <a:spcBef>
                <a:spcPts val="613"/>
              </a:spcBef>
              <a:buClr>
                <a:srgbClr val="000000"/>
              </a:buClr>
              <a:buSzPct val="100000"/>
              <a:buFont typeface="Symbol" pitchFamily="18" charset="2"/>
              <a:buChar char="-"/>
            </a:pPr>
            <a:r>
              <a:rPr lang="en-GB" altLang="de-DE" sz="1600" dirty="0">
                <a:solidFill>
                  <a:srgbClr val="000000"/>
                </a:solidFill>
                <a:latin typeface="Segoe UI" pitchFamily="34" charset="0"/>
                <a:ea typeface="ＭＳ Ｐゴシック" pitchFamily="34" charset="-128"/>
                <a:cs typeface="Segoe UI" pitchFamily="34" charset="0"/>
              </a:rPr>
              <a:t>Frontier research (ERC)</a:t>
            </a:r>
          </a:p>
          <a:p>
            <a:pPr marL="268288" indent="-268288">
              <a:lnSpc>
                <a:spcPct val="80000"/>
              </a:lnSpc>
              <a:spcBef>
                <a:spcPts val="613"/>
              </a:spcBef>
              <a:buClr>
                <a:srgbClr val="000000"/>
              </a:buClr>
              <a:buSzPct val="100000"/>
              <a:buFont typeface="Symbol" pitchFamily="18" charset="2"/>
              <a:buChar char="-"/>
            </a:pPr>
            <a:r>
              <a:rPr lang="fr-BE" altLang="de-DE" sz="1600" dirty="0">
                <a:solidFill>
                  <a:srgbClr val="000000"/>
                </a:solidFill>
                <a:latin typeface="Segoe UI" pitchFamily="34" charset="0"/>
                <a:ea typeface="ＭＳ Ｐゴシック" pitchFamily="34" charset="-128"/>
                <a:cs typeface="Segoe UI" pitchFamily="34" charset="0"/>
              </a:rPr>
              <a:t>Future and Emerging Technologies (FET)</a:t>
            </a:r>
            <a:endParaRPr lang="en-GB" altLang="de-DE" sz="1600" dirty="0">
              <a:solidFill>
                <a:srgbClr val="000000"/>
              </a:solidFill>
              <a:latin typeface="Segoe UI" pitchFamily="34" charset="0"/>
              <a:ea typeface="ＭＳ Ｐゴシック" pitchFamily="34" charset="-128"/>
              <a:cs typeface="Segoe UI" pitchFamily="34" charset="0"/>
            </a:endParaRPr>
          </a:p>
          <a:p>
            <a:pPr marL="268288" indent="-268288">
              <a:lnSpc>
                <a:spcPct val="80000"/>
              </a:lnSpc>
              <a:spcBef>
                <a:spcPts val="613"/>
              </a:spcBef>
              <a:buClr>
                <a:srgbClr val="000000"/>
              </a:buClr>
              <a:buSzPct val="100000"/>
              <a:buFont typeface="Symbol" pitchFamily="18" charset="2"/>
              <a:buChar char="-"/>
            </a:pPr>
            <a:r>
              <a:rPr lang="en-GB" altLang="de-DE" sz="1600" b="1" dirty="0">
                <a:solidFill>
                  <a:srgbClr val="FF0000"/>
                </a:solidFill>
                <a:latin typeface="Segoe UI" pitchFamily="34" charset="0"/>
                <a:ea typeface="ＭＳ Ｐゴシック" pitchFamily="34" charset="-128"/>
                <a:cs typeface="Segoe UI" pitchFamily="34" charset="0"/>
              </a:rPr>
              <a:t>Skills and career development (Marie </a:t>
            </a:r>
            <a:r>
              <a:rPr lang="en-GB" altLang="de-DE" sz="1600" b="1" dirty="0" err="1">
                <a:solidFill>
                  <a:srgbClr val="FF0000"/>
                </a:solidFill>
                <a:latin typeface="Segoe UI" pitchFamily="34" charset="0"/>
                <a:ea typeface="ＭＳ Ｐゴシック" pitchFamily="34" charset="-128"/>
                <a:cs typeface="Segoe UI" pitchFamily="34" charset="0"/>
              </a:rPr>
              <a:t>Sklodowska</a:t>
            </a:r>
            <a:r>
              <a:rPr lang="en-GB" altLang="de-DE" sz="1600" b="1" dirty="0">
                <a:solidFill>
                  <a:srgbClr val="FF0000"/>
                </a:solidFill>
                <a:latin typeface="Segoe UI" pitchFamily="34" charset="0"/>
                <a:ea typeface="ＭＳ Ｐゴシック" pitchFamily="34" charset="-128"/>
                <a:cs typeface="Segoe UI" pitchFamily="34" charset="0"/>
              </a:rPr>
              <a:t>-Curie</a:t>
            </a:r>
            <a:r>
              <a:rPr lang="ru-RU" altLang="de-DE" sz="1600" b="1" dirty="0">
                <a:solidFill>
                  <a:srgbClr val="FF0000"/>
                </a:solidFill>
                <a:latin typeface="Segoe UI" pitchFamily="34" charset="0"/>
                <a:ea typeface="ＭＳ Ｐゴシック" pitchFamily="34" charset="-128"/>
                <a:cs typeface="Segoe UI" pitchFamily="34" charset="0"/>
              </a:rPr>
              <a:t> </a:t>
            </a:r>
            <a:r>
              <a:rPr lang="en-US" altLang="de-DE" sz="1600" b="1" dirty="0">
                <a:solidFill>
                  <a:srgbClr val="FF0000"/>
                </a:solidFill>
                <a:latin typeface="Segoe UI" pitchFamily="34" charset="0"/>
                <a:ea typeface="ＭＳ Ｐゴシック" pitchFamily="34" charset="-128"/>
                <a:cs typeface="Segoe UI" pitchFamily="34" charset="0"/>
              </a:rPr>
              <a:t>Actions</a:t>
            </a:r>
            <a:r>
              <a:rPr lang="en-GB" altLang="de-DE" sz="1600" b="1" dirty="0">
                <a:solidFill>
                  <a:srgbClr val="FF0000"/>
                </a:solidFill>
                <a:latin typeface="Segoe UI" pitchFamily="34" charset="0"/>
                <a:ea typeface="ＭＳ Ｐゴシック" pitchFamily="34" charset="-128"/>
                <a:cs typeface="Segoe UI" pitchFamily="34" charset="0"/>
              </a:rPr>
              <a:t>)</a:t>
            </a:r>
          </a:p>
          <a:p>
            <a:pPr marL="268288" indent="-268288">
              <a:lnSpc>
                <a:spcPct val="80000"/>
              </a:lnSpc>
              <a:spcBef>
                <a:spcPts val="613"/>
              </a:spcBef>
              <a:buClr>
                <a:srgbClr val="000000"/>
              </a:buClr>
              <a:buSzPct val="100000"/>
              <a:buFont typeface="Symbol" pitchFamily="18" charset="2"/>
              <a:buChar char="-"/>
            </a:pPr>
            <a:r>
              <a:rPr lang="en-GB" altLang="de-DE" sz="1600" dirty="0">
                <a:solidFill>
                  <a:srgbClr val="000000"/>
                </a:solidFill>
                <a:latin typeface="Segoe UI" pitchFamily="34" charset="0"/>
                <a:ea typeface="ＭＳ Ｐゴシック" pitchFamily="34" charset="-128"/>
                <a:cs typeface="Segoe UI" pitchFamily="34" charset="0"/>
              </a:rPr>
              <a:t>Research infrastructures</a:t>
            </a:r>
            <a:endParaRPr lang="en-GB" altLang="de-DE" sz="1600" b="1" dirty="0">
              <a:solidFill>
                <a:srgbClr val="000000"/>
              </a:solidFill>
              <a:latin typeface="Segoe UI" pitchFamily="34" charset="0"/>
              <a:ea typeface="ＭＳ Ｐゴシック" pitchFamily="34" charset="-128"/>
              <a:cs typeface="Segoe UI" pitchFamily="34" charset="0"/>
            </a:endParaRPr>
          </a:p>
        </p:txBody>
      </p:sp>
      <p:sp>
        <p:nvSpPr>
          <p:cNvPr id="14345" name="Text Box 24"/>
          <p:cNvSpPr txBox="1">
            <a:spLocks noChangeArrowheads="1"/>
          </p:cNvSpPr>
          <p:nvPr/>
        </p:nvSpPr>
        <p:spPr bwMode="auto">
          <a:xfrm>
            <a:off x="2074864" y="1340769"/>
            <a:ext cx="3830637" cy="312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077" tIns="40039" rIns="80077" bIns="40039"/>
          <a:lstStyle>
            <a:lvl1pPr defTabSz="449263">
              <a:lnSpc>
                <a:spcPct val="90000"/>
              </a:lnSpc>
              <a:spcBef>
                <a:spcPct val="5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>
              <a:lnSpc>
                <a:spcPct val="90000"/>
              </a:lnSpc>
              <a:spcBef>
                <a:spcPct val="5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>
              <a:lnSpc>
                <a:spcPct val="90000"/>
              </a:lnSpc>
              <a:spcBef>
                <a:spcPct val="50000"/>
              </a:spcBef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>
              <a:lnSpc>
                <a:spcPct val="90000"/>
              </a:lnSpc>
              <a:spcBef>
                <a:spcPct val="50000"/>
              </a:spcBef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>
              <a:lnSpc>
                <a:spcPct val="90000"/>
              </a:lnSpc>
              <a:spcBef>
                <a:spcPct val="50000"/>
              </a:spcBef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60000"/>
              </a:lnSpc>
              <a:spcBef>
                <a:spcPts val="613"/>
              </a:spcBef>
              <a:buClr>
                <a:srgbClr val="000000"/>
              </a:buClr>
              <a:buNone/>
            </a:pPr>
            <a:endParaRPr lang="ru-RU" altLang="de-DE" sz="800" b="1" dirty="0">
              <a:solidFill>
                <a:srgbClr val="000000"/>
              </a:solidFill>
              <a:latin typeface="Segoe UI" pitchFamily="34" charset="0"/>
              <a:cs typeface="Segoe UI" pitchFamily="34" charset="0"/>
            </a:endParaRPr>
          </a:p>
          <a:p>
            <a:pPr algn="ctr">
              <a:lnSpc>
                <a:spcPct val="60000"/>
              </a:lnSpc>
              <a:spcBef>
                <a:spcPts val="613"/>
              </a:spcBef>
              <a:buClr>
                <a:srgbClr val="000000"/>
              </a:buClr>
              <a:buNone/>
            </a:pPr>
            <a:r>
              <a:rPr lang="en-GB" altLang="de-DE" sz="1800" b="1" dirty="0">
                <a:solidFill>
                  <a:srgbClr val="FF0000"/>
                </a:solidFill>
                <a:latin typeface="Segoe UI" pitchFamily="34" charset="0"/>
                <a:cs typeface="Segoe UI" pitchFamily="34" charset="0"/>
              </a:rPr>
              <a:t>Tackling Societal Challenges</a:t>
            </a:r>
            <a:endParaRPr lang="en-GB" altLang="de-DE" sz="1800" dirty="0">
              <a:solidFill>
                <a:srgbClr val="FF0000"/>
              </a:solidFill>
              <a:latin typeface="Segoe UI" pitchFamily="34" charset="0"/>
              <a:cs typeface="Segoe UI" pitchFamily="34" charset="0"/>
            </a:endParaRPr>
          </a:p>
          <a:p>
            <a:pPr marL="538163" lvl="1" indent="-269875">
              <a:lnSpc>
                <a:spcPct val="70000"/>
              </a:lnSpc>
              <a:spcBef>
                <a:spcPts val="613"/>
              </a:spcBef>
              <a:buClr>
                <a:srgbClr val="000000"/>
              </a:buClr>
              <a:buFont typeface="Symbol" pitchFamily="18" charset="2"/>
              <a:buChar char="-"/>
            </a:pPr>
            <a:r>
              <a:rPr lang="nl-NL" altLang="de-DE" sz="1600" dirty="0">
                <a:latin typeface="Segoe UI" pitchFamily="34" charset="0"/>
                <a:cs typeface="Segoe UI" pitchFamily="34" charset="0"/>
              </a:rPr>
              <a:t>Health, </a:t>
            </a:r>
            <a:r>
              <a:rPr lang="nl-NL" altLang="de-DE" sz="1600" dirty="0">
                <a:solidFill>
                  <a:srgbClr val="000000"/>
                </a:solidFill>
                <a:latin typeface="Segoe UI" pitchFamily="34" charset="0"/>
                <a:cs typeface="Segoe UI" pitchFamily="34" charset="0"/>
              </a:rPr>
              <a:t>demographic change and wellbeing</a:t>
            </a:r>
            <a:endParaRPr lang="en-GB" altLang="de-DE" sz="1600" dirty="0">
              <a:solidFill>
                <a:srgbClr val="000000"/>
              </a:solidFill>
              <a:latin typeface="Segoe UI" pitchFamily="34" charset="0"/>
              <a:cs typeface="Segoe UI" pitchFamily="34" charset="0"/>
            </a:endParaRPr>
          </a:p>
          <a:p>
            <a:pPr marL="538163" lvl="1" indent="-269875">
              <a:lnSpc>
                <a:spcPct val="70000"/>
              </a:lnSpc>
              <a:spcBef>
                <a:spcPts val="613"/>
              </a:spcBef>
              <a:buClr>
                <a:srgbClr val="000000"/>
              </a:buClr>
              <a:buFont typeface="Symbol" pitchFamily="18" charset="2"/>
              <a:buChar char="-"/>
            </a:pPr>
            <a:r>
              <a:rPr lang="en-GB" altLang="de-DE" sz="1600" dirty="0">
                <a:latin typeface="Segoe UI" pitchFamily="34" charset="0"/>
                <a:cs typeface="Segoe UI" pitchFamily="34" charset="0"/>
              </a:rPr>
              <a:t>Food security and the bio-based economy</a:t>
            </a:r>
          </a:p>
          <a:p>
            <a:pPr marL="538163" lvl="1" indent="-269875">
              <a:lnSpc>
                <a:spcPct val="70000"/>
              </a:lnSpc>
              <a:spcBef>
                <a:spcPts val="613"/>
              </a:spcBef>
              <a:buClr>
                <a:srgbClr val="000000"/>
              </a:buClr>
              <a:buFont typeface="Symbol" pitchFamily="18" charset="2"/>
              <a:buChar char="-"/>
            </a:pPr>
            <a:r>
              <a:rPr lang="en-GB" altLang="de-DE" sz="1600" dirty="0">
                <a:latin typeface="Segoe UI" pitchFamily="34" charset="0"/>
                <a:cs typeface="Segoe UI" pitchFamily="34" charset="0"/>
              </a:rPr>
              <a:t>Secure, clean and efficient energy</a:t>
            </a:r>
          </a:p>
          <a:p>
            <a:pPr marL="538163" lvl="1" indent="-269875">
              <a:lnSpc>
                <a:spcPct val="70000"/>
              </a:lnSpc>
              <a:spcBef>
                <a:spcPts val="613"/>
              </a:spcBef>
              <a:buClr>
                <a:srgbClr val="000000"/>
              </a:buClr>
              <a:buFont typeface="Symbol" pitchFamily="18" charset="2"/>
              <a:buChar char="-"/>
            </a:pPr>
            <a:r>
              <a:rPr lang="en-GB" altLang="de-DE" sz="1600" dirty="0">
                <a:latin typeface="Segoe UI" pitchFamily="34" charset="0"/>
                <a:cs typeface="Segoe UI" pitchFamily="34" charset="0"/>
              </a:rPr>
              <a:t>Smart, green and integrated transport</a:t>
            </a:r>
          </a:p>
          <a:p>
            <a:pPr marL="538163" lvl="1" indent="-269875">
              <a:lnSpc>
                <a:spcPct val="70000"/>
              </a:lnSpc>
              <a:spcBef>
                <a:spcPts val="613"/>
              </a:spcBef>
              <a:buClr>
                <a:srgbClr val="000000"/>
              </a:buClr>
              <a:buFont typeface="Symbol" pitchFamily="18" charset="2"/>
              <a:buChar char="-"/>
            </a:pPr>
            <a:r>
              <a:rPr lang="en-GB" altLang="de-DE" sz="1600" dirty="0">
                <a:latin typeface="Segoe UI" pitchFamily="34" charset="0"/>
                <a:cs typeface="Segoe UI" pitchFamily="34" charset="0"/>
              </a:rPr>
              <a:t>Climate action, resource </a:t>
            </a:r>
            <a:r>
              <a:rPr lang="en-GB" altLang="de-DE" sz="1600" dirty="0">
                <a:solidFill>
                  <a:srgbClr val="000000"/>
                </a:solidFill>
                <a:latin typeface="Segoe UI" pitchFamily="34" charset="0"/>
                <a:cs typeface="Segoe UI" pitchFamily="34" charset="0"/>
              </a:rPr>
              <a:t>efficiency, including </a:t>
            </a:r>
            <a:r>
              <a:rPr lang="nl-NL" altLang="de-DE" sz="1600" dirty="0">
                <a:solidFill>
                  <a:srgbClr val="000000"/>
                </a:solidFill>
                <a:latin typeface="Segoe UI" pitchFamily="34" charset="0"/>
                <a:cs typeface="Segoe UI" pitchFamily="34" charset="0"/>
              </a:rPr>
              <a:t>raw materials</a:t>
            </a:r>
            <a:endParaRPr lang="en-GB" altLang="de-DE" sz="1600" dirty="0">
              <a:solidFill>
                <a:srgbClr val="000000"/>
              </a:solidFill>
              <a:latin typeface="Segoe UI" pitchFamily="34" charset="0"/>
              <a:cs typeface="Segoe UI" pitchFamily="34" charset="0"/>
            </a:endParaRPr>
          </a:p>
          <a:p>
            <a:pPr marL="538163" lvl="1" indent="-269875">
              <a:lnSpc>
                <a:spcPct val="70000"/>
              </a:lnSpc>
              <a:spcBef>
                <a:spcPts val="613"/>
              </a:spcBef>
              <a:buClr>
                <a:srgbClr val="000000"/>
              </a:buClr>
              <a:buFont typeface="Symbol" pitchFamily="18" charset="2"/>
              <a:buChar char="-"/>
            </a:pPr>
            <a:r>
              <a:rPr lang="en-GB" altLang="de-DE" sz="1600" dirty="0">
                <a:latin typeface="Segoe UI" pitchFamily="34" charset="0"/>
                <a:cs typeface="Segoe UI" pitchFamily="34" charset="0"/>
              </a:rPr>
              <a:t>Inclusive, innovative and</a:t>
            </a:r>
            <a:r>
              <a:rPr lang="ru-RU" altLang="de-DE" sz="1600" dirty="0">
                <a:latin typeface="Segoe UI" pitchFamily="34" charset="0"/>
                <a:cs typeface="Segoe UI" pitchFamily="34" charset="0"/>
              </a:rPr>
              <a:t> </a:t>
            </a:r>
            <a:r>
              <a:rPr lang="en-US" altLang="de-DE" sz="1600" dirty="0">
                <a:latin typeface="Segoe UI" pitchFamily="34" charset="0"/>
                <a:cs typeface="Segoe UI" pitchFamily="34" charset="0"/>
              </a:rPr>
              <a:t>reflective society</a:t>
            </a:r>
            <a:r>
              <a:rPr lang="en-GB" altLang="de-DE" sz="1600" dirty="0">
                <a:latin typeface="Segoe UI" pitchFamily="34" charset="0"/>
                <a:cs typeface="Segoe UI" pitchFamily="34" charset="0"/>
              </a:rPr>
              <a:t> </a:t>
            </a:r>
            <a:endParaRPr lang="ru-RU" altLang="de-DE" sz="1600" dirty="0">
              <a:latin typeface="Segoe UI" pitchFamily="34" charset="0"/>
              <a:cs typeface="Segoe UI" pitchFamily="34" charset="0"/>
            </a:endParaRPr>
          </a:p>
          <a:p>
            <a:pPr marL="538163" lvl="1" indent="-269875">
              <a:lnSpc>
                <a:spcPct val="70000"/>
              </a:lnSpc>
              <a:spcBef>
                <a:spcPts val="613"/>
              </a:spcBef>
              <a:buClr>
                <a:srgbClr val="000000"/>
              </a:buClr>
              <a:buFont typeface="Symbol" pitchFamily="18" charset="2"/>
              <a:buChar char="-"/>
            </a:pPr>
            <a:r>
              <a:rPr lang="en-GB" altLang="de-DE" sz="1600" dirty="0">
                <a:latin typeface="Segoe UI" pitchFamily="34" charset="0"/>
                <a:cs typeface="Segoe UI" pitchFamily="34" charset="0"/>
              </a:rPr>
              <a:t>Secure society</a:t>
            </a:r>
            <a:endParaRPr lang="fr-BE" altLang="de-DE" sz="500" i="1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3</a:t>
            </a:fld>
            <a:endParaRPr kumimoji="0" lang="en-US"/>
          </a:p>
        </p:txBody>
      </p:sp>
      <p:sp>
        <p:nvSpPr>
          <p:cNvPr id="2" name="Пятно 1 1"/>
          <p:cNvSpPr/>
          <p:nvPr/>
        </p:nvSpPr>
        <p:spPr>
          <a:xfrm>
            <a:off x="7605762" y="5158422"/>
            <a:ext cx="577751" cy="624879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569086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RISE Training, 21.02.2018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30</a:t>
            </a:fld>
            <a:endParaRPr kumimoji="0"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60917" y="-178787"/>
            <a:ext cx="16256000" cy="7232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 rot="19606290">
            <a:off x="-100639" y="2793761"/>
            <a:ext cx="129635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ec.europa.eu/research/participants/portal/doc/call/h2020/msca-rise-2014/1600137-faqs_rise_19032014_en.pdf</a:t>
            </a:r>
            <a:r>
              <a:rPr lang="en-US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9578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>
            <a:extLst>
              <a:ext uri="{FF2B5EF4-FFF2-40B4-BE49-F238E27FC236}">
                <a16:creationId xmlns:a16="http://schemas.microsoft.com/office/drawing/2014/main" id="{ED8CA1AC-D333-42AF-B269-A5B454AC8660}"/>
              </a:ext>
            </a:extLst>
          </p:cNvPr>
          <p:cNvSpPr txBox="1">
            <a:spLocks/>
          </p:cNvSpPr>
          <p:nvPr/>
        </p:nvSpPr>
        <p:spPr>
          <a:xfrm>
            <a:off x="302856" y="80683"/>
            <a:ext cx="7245426" cy="652934"/>
          </a:xfrm>
          <a:prstGeom prst="rect">
            <a:avLst/>
          </a:prstGeom>
          <a:noFill/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defRPr/>
            </a:pPr>
            <a:r>
              <a:rPr lang="en-GB" sz="36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RISE: </a:t>
            </a:r>
            <a:r>
              <a:rPr lang="en-GB" sz="3600" b="1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participation of Belarus</a:t>
            </a:r>
            <a:endParaRPr lang="en-GB" sz="3600" b="1" dirty="0">
              <a:solidFill>
                <a:schemeClr val="accent5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943" y="4043082"/>
            <a:ext cx="6911726" cy="2470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Овал 6"/>
          <p:cNvSpPr/>
          <p:nvPr/>
        </p:nvSpPr>
        <p:spPr>
          <a:xfrm>
            <a:off x="8860323" y="3926540"/>
            <a:ext cx="288032" cy="247948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591" y="1363132"/>
            <a:ext cx="9678310" cy="295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0310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>
            <a:extLst>
              <a:ext uri="{FF2B5EF4-FFF2-40B4-BE49-F238E27FC236}">
                <a16:creationId xmlns:a16="http://schemas.microsoft.com/office/drawing/2014/main" id="{ED8CA1AC-D333-42AF-B269-A5B454AC8660}"/>
              </a:ext>
            </a:extLst>
          </p:cNvPr>
          <p:cNvSpPr txBox="1">
            <a:spLocks/>
          </p:cNvSpPr>
          <p:nvPr/>
        </p:nvSpPr>
        <p:spPr>
          <a:xfrm>
            <a:off x="302855" y="80683"/>
            <a:ext cx="8634957" cy="652934"/>
          </a:xfrm>
          <a:prstGeom prst="rect">
            <a:avLst/>
          </a:prstGeom>
          <a:noFill/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defRPr/>
            </a:pPr>
            <a:r>
              <a:rPr lang="en-GB" sz="36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RISE: </a:t>
            </a:r>
            <a:r>
              <a:rPr lang="en-GB" sz="3600" b="1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participation of Belarus (</a:t>
            </a:r>
            <a:r>
              <a:rPr lang="en-GB" sz="3600" b="1" dirty="0" err="1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</a:t>
            </a:r>
            <a:r>
              <a:rPr lang="en-GB" sz="3600" b="1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endParaRPr lang="en-GB" sz="3600" b="1" dirty="0">
              <a:solidFill>
                <a:schemeClr val="accent5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ext Box 5">
            <a:extLst>
              <a:ext uri="{FF2B5EF4-FFF2-40B4-BE49-F238E27FC236}">
                <a16:creationId xmlns:a16="http://schemas.microsoft.com/office/drawing/2014/main" id="{7B66B74D-1358-4214-B431-84A04CD3DD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357" y="1354667"/>
            <a:ext cx="11410576" cy="559013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80147" tIns="40074" rIns="80147" bIns="40074">
            <a:spAutoFit/>
          </a:bodyPr>
          <a:lstStyle>
            <a:lvl1pPr defTabSz="4492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449263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449263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449263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449263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49263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49263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49263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49263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>
              <a:spcBef>
                <a:spcPct val="0"/>
              </a:spcBef>
              <a:spcAft>
                <a:spcPts val="600"/>
              </a:spcAft>
              <a:buClr>
                <a:srgbClr val="008000"/>
              </a:buClr>
              <a:buNone/>
              <a:defRPr/>
            </a:pPr>
            <a:r>
              <a:rPr lang="en-US" altLang="it-IT" sz="2400" b="1" dirty="0" smtClean="0">
                <a:solidFill>
                  <a:srgbClr val="FF0000"/>
                </a:solidFill>
                <a:latin typeface="+mn-lt"/>
                <a:ea typeface="MS PGothic" pitchFamily="34" charset="-128"/>
              </a:rPr>
              <a:t>By January 2020: </a:t>
            </a:r>
          </a:p>
          <a:p>
            <a:pPr marL="342900" indent="-342900" algn="just">
              <a:spcBef>
                <a:spcPct val="0"/>
              </a:spcBef>
              <a:spcAft>
                <a:spcPts val="600"/>
              </a:spcAft>
              <a:buClr>
                <a:srgbClr val="008000"/>
              </a:buClr>
              <a:buFont typeface="Wingdings" panose="05000000000000000000" pitchFamily="2" charset="2"/>
              <a:buChar char="§"/>
              <a:defRPr/>
            </a:pPr>
            <a:r>
              <a:rPr lang="ru-RU" altLang="it-IT" sz="2400" b="1" dirty="0" smtClean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№</a:t>
            </a:r>
            <a:r>
              <a:rPr lang="en-GB" altLang="it-IT" sz="2400" b="1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5</a:t>
            </a:r>
            <a:r>
              <a:rPr lang="ru-RU" altLang="it-IT" sz="2400" b="1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 </a:t>
            </a:r>
            <a:r>
              <a:rPr lang="en-US" altLang="it-IT" sz="2400" b="1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in top-5 Third </a:t>
            </a:r>
            <a:r>
              <a:rPr lang="en-US" altLang="it-IT" sz="2400" b="1" dirty="0" smtClean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Countries </a:t>
            </a:r>
            <a:r>
              <a:rPr lang="en-US" altLang="it-IT" sz="2400" dirty="0" smtClean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(</a:t>
            </a:r>
            <a:r>
              <a:rPr lang="en-US" altLang="it-IT" sz="2400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after Argentina, Chile, South Africa and Morocco)</a:t>
            </a:r>
          </a:p>
          <a:p>
            <a:pPr marL="342900" indent="-342900" algn="just">
              <a:spcBef>
                <a:spcPct val="0"/>
              </a:spcBef>
              <a:spcAft>
                <a:spcPts val="600"/>
              </a:spcAft>
              <a:buClr>
                <a:srgbClr val="008000"/>
              </a:buClr>
              <a:buFont typeface="Wingdings" panose="05000000000000000000" pitchFamily="2" charset="2"/>
              <a:buChar char="§"/>
              <a:defRPr/>
            </a:pPr>
            <a:r>
              <a:rPr lang="en-GB" altLang="it-IT" sz="2400" b="1" dirty="0" smtClean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100% academic sector</a:t>
            </a:r>
          </a:p>
          <a:p>
            <a:pPr marL="342900" indent="-342900" algn="just">
              <a:spcBef>
                <a:spcPct val="0"/>
              </a:spcBef>
              <a:spcAft>
                <a:spcPts val="600"/>
              </a:spcAft>
              <a:buClr>
                <a:srgbClr val="008000"/>
              </a:buClr>
              <a:buFont typeface="Wingdings" panose="05000000000000000000" pitchFamily="2" charset="2"/>
              <a:buChar char="§"/>
              <a:defRPr/>
            </a:pPr>
            <a:r>
              <a:rPr lang="en-GB" altLang="it-IT" sz="2400" b="1" dirty="0" smtClean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Researchers involved</a:t>
            </a:r>
            <a:r>
              <a:rPr lang="en-GB" altLang="it-IT" sz="2400" dirty="0" smtClean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: 214 (BY) + 208 (EU MS/AC)</a:t>
            </a:r>
          </a:p>
          <a:p>
            <a:pPr marL="342900" indent="-342900">
              <a:spcBef>
                <a:spcPct val="0"/>
              </a:spcBef>
              <a:spcAft>
                <a:spcPts val="600"/>
              </a:spcAft>
              <a:buClr>
                <a:srgbClr val="008000"/>
              </a:buClr>
              <a:buFont typeface="Wingdings" panose="05000000000000000000" pitchFamily="2" charset="2"/>
              <a:buChar char="§"/>
              <a:defRPr/>
            </a:pPr>
            <a:r>
              <a:rPr lang="en-US" altLang="it-IT" sz="2400" dirty="0" smtClean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32 BY participations in 28 projects = </a:t>
            </a:r>
            <a:r>
              <a:rPr lang="en-US" altLang="it-IT" sz="2400" b="1" dirty="0" smtClean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variable experiences</a:t>
            </a:r>
          </a:p>
          <a:p>
            <a:pPr marL="1085850" lvl="1" indent="-342900">
              <a:spcBef>
                <a:spcPct val="0"/>
              </a:spcBef>
              <a:spcAft>
                <a:spcPts val="600"/>
              </a:spcAft>
              <a:buClr>
                <a:srgbClr val="008000"/>
              </a:buClr>
              <a:buFont typeface="Wingdings" panose="05000000000000000000" pitchFamily="2" charset="2"/>
              <a:buChar char="§"/>
              <a:defRPr/>
            </a:pPr>
            <a:r>
              <a:rPr lang="en-US" altLang="it-IT" sz="2000" dirty="0" smtClean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Overall, experiences are positive at the level of researchers involved</a:t>
            </a:r>
          </a:p>
          <a:p>
            <a:pPr marL="1085850" lvl="1" indent="-342900">
              <a:spcBef>
                <a:spcPct val="0"/>
              </a:spcBef>
              <a:spcAft>
                <a:spcPts val="600"/>
              </a:spcAft>
              <a:buClr>
                <a:srgbClr val="008000"/>
              </a:buClr>
              <a:buFont typeface="Wingdings" panose="05000000000000000000" pitchFamily="2" charset="2"/>
              <a:buChar char="§"/>
              <a:defRPr/>
            </a:pPr>
            <a:r>
              <a:rPr lang="en-US" altLang="it-IT" sz="2000" dirty="0" smtClean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Generally, RISE added value for an organization is underestimated by its administration; lack of supportive environment in a sending </a:t>
            </a:r>
            <a:r>
              <a:rPr lang="en-US" altLang="it-IT" sz="2000" dirty="0" err="1" smtClean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organisation</a:t>
            </a:r>
            <a:endParaRPr lang="en-US" altLang="it-IT" sz="2000" dirty="0" smtClean="0">
              <a:solidFill>
                <a:schemeClr val="accent3">
                  <a:lumMod val="50000"/>
                </a:schemeClr>
              </a:solidFill>
              <a:latin typeface="+mn-lt"/>
              <a:ea typeface="MS PGothic" pitchFamily="34" charset="-128"/>
            </a:endParaRPr>
          </a:p>
          <a:p>
            <a:pPr marL="342900" indent="-342900">
              <a:spcBef>
                <a:spcPct val="0"/>
              </a:spcBef>
              <a:spcAft>
                <a:spcPts val="600"/>
              </a:spcAft>
              <a:buClr>
                <a:srgbClr val="008000"/>
              </a:buClr>
              <a:buFont typeface="Wingdings" panose="05000000000000000000" pitchFamily="2" charset="2"/>
              <a:buChar char="§"/>
              <a:defRPr/>
            </a:pPr>
            <a:r>
              <a:rPr lang="en-US" altLang="it-IT" sz="2400" b="1" dirty="0" smtClean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MSCA champion </a:t>
            </a:r>
            <a:r>
              <a:rPr lang="en-US" altLang="it-IT" sz="2400" dirty="0" smtClean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– Lab. of </a:t>
            </a:r>
            <a:r>
              <a:rPr lang="en-US" altLang="it-IT" sz="2400" dirty="0" err="1" smtClean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Nanoelectromagnetics</a:t>
            </a:r>
            <a:r>
              <a:rPr lang="en-US" altLang="it-IT" sz="2400" dirty="0" smtClean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, INP BSU:  partner in 4 RISE and </a:t>
            </a:r>
            <a:r>
              <a:rPr lang="en-US" altLang="it-IT" sz="2400" dirty="0" err="1" smtClean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Graphene</a:t>
            </a:r>
            <a:r>
              <a:rPr lang="en-US" altLang="it-IT" sz="2400" dirty="0" smtClean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 FET Flagship (5 IRSES in FP7)</a:t>
            </a:r>
          </a:p>
          <a:p>
            <a:pPr marL="342900" indent="-342900">
              <a:spcBef>
                <a:spcPct val="0"/>
              </a:spcBef>
              <a:spcAft>
                <a:spcPts val="600"/>
              </a:spcAft>
              <a:buClr>
                <a:srgbClr val="008000"/>
              </a:buClr>
              <a:buFont typeface="Wingdings" panose="05000000000000000000" pitchFamily="2" charset="2"/>
              <a:buChar char="§"/>
              <a:defRPr/>
            </a:pPr>
            <a:r>
              <a:rPr lang="en-US" altLang="it-IT" sz="2400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Projects with Belarus participation: </a:t>
            </a:r>
            <a:r>
              <a:rPr lang="en-US" altLang="it-IT" sz="2400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  <a:hlinkClick r:id="rId3"/>
              </a:rPr>
              <a:t>http://fp7-nip.org.by/ru/hor20/BelPr</a:t>
            </a:r>
            <a:r>
              <a:rPr lang="en-US" altLang="it-IT" sz="2400" dirty="0" smtClean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  <a:hlinkClick r:id="rId3"/>
              </a:rPr>
              <a:t>/</a:t>
            </a:r>
            <a:endParaRPr lang="en-US" altLang="it-IT" sz="2400" dirty="0" smtClean="0">
              <a:solidFill>
                <a:schemeClr val="accent3">
                  <a:lumMod val="50000"/>
                </a:schemeClr>
              </a:solidFill>
              <a:latin typeface="+mn-lt"/>
              <a:ea typeface="MS PGothic" pitchFamily="34" charset="-128"/>
            </a:endParaRPr>
          </a:p>
          <a:p>
            <a:pPr>
              <a:spcBef>
                <a:spcPct val="0"/>
              </a:spcBef>
              <a:spcAft>
                <a:spcPts val="600"/>
              </a:spcAft>
              <a:buClr>
                <a:srgbClr val="008000"/>
              </a:buClr>
              <a:buNone/>
              <a:defRPr/>
            </a:pPr>
            <a:endParaRPr lang="en-US" altLang="it-IT" sz="2800" dirty="0" smtClean="0">
              <a:solidFill>
                <a:schemeClr val="accent3">
                  <a:lumMod val="50000"/>
                </a:schemeClr>
              </a:solidFill>
              <a:latin typeface="+mn-lt"/>
              <a:ea typeface="MS PGothic" pitchFamily="34" charset="-128"/>
            </a:endParaRPr>
          </a:p>
          <a:p>
            <a:pPr>
              <a:spcBef>
                <a:spcPct val="0"/>
              </a:spcBef>
              <a:spcAft>
                <a:spcPts val="600"/>
              </a:spcAft>
              <a:buClr>
                <a:srgbClr val="008000"/>
              </a:buClr>
              <a:buNone/>
              <a:defRPr/>
            </a:pPr>
            <a:r>
              <a:rPr lang="en-US" altLang="it-IT" sz="2800" dirty="0" smtClean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 </a:t>
            </a:r>
            <a:endParaRPr lang="en-GB" altLang="it-IT" sz="2800" dirty="0">
              <a:solidFill>
                <a:schemeClr val="accent3">
                  <a:lumMod val="50000"/>
                </a:schemeClr>
              </a:solidFill>
              <a:latin typeface="+mn-lt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19060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8800" y="241158"/>
            <a:ext cx="50097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>
              <a:defRPr/>
            </a:pPr>
            <a:r>
              <a:rPr lang="en-GB" sz="36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RISE: </a:t>
            </a:r>
            <a:r>
              <a:rPr lang="en-GB" sz="3600" b="1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partner search</a:t>
            </a:r>
            <a:endParaRPr lang="en-GB" sz="3600" b="1" dirty="0">
              <a:solidFill>
                <a:schemeClr val="accent5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44071" y="1524000"/>
            <a:ext cx="943983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GB" altLang="it-IT" dirty="0" smtClean="0">
                <a:solidFill>
                  <a:schemeClr val="accent3">
                    <a:lumMod val="50000"/>
                  </a:schemeClr>
                </a:solidFill>
                <a:ea typeface="MS PGothic" pitchFamily="34" charset="-128"/>
              </a:rPr>
              <a:t>Register at the call page:</a:t>
            </a:r>
            <a:r>
              <a:rPr lang="ru-RU" altLang="it-IT" dirty="0" smtClean="0">
                <a:solidFill>
                  <a:schemeClr val="accent3">
                    <a:lumMod val="50000"/>
                  </a:schemeClr>
                </a:solidFill>
                <a:ea typeface="MS PGothic" pitchFamily="34" charset="-128"/>
              </a:rPr>
              <a:t> </a:t>
            </a:r>
            <a:r>
              <a:rPr lang="en-US" altLang="it-IT" dirty="0">
                <a:solidFill>
                  <a:schemeClr val="accent3">
                    <a:lumMod val="50000"/>
                  </a:schemeClr>
                </a:solidFill>
                <a:ea typeface="MS PGothic" pitchFamily="34" charset="-128"/>
              </a:rPr>
              <a:t>https://ec.europa.eu/info/funding-tenders/opportunities/portal/screen/opportunities/topic-details/msca-rise-2020;freeTextSearchKeyword=;</a:t>
            </a:r>
            <a:r>
              <a:rPr lang="en-US" altLang="it-IT" dirty="0" smtClean="0">
                <a:solidFill>
                  <a:schemeClr val="accent3">
                    <a:lumMod val="50000"/>
                  </a:schemeClr>
                </a:solidFill>
                <a:ea typeface="MS PGothic" pitchFamily="34" charset="-128"/>
              </a:rPr>
              <a:t>typeCodes=1;statusCodes=31094502;programCode=H2020;programDivisionCode=31047830;focusAreaCode=null;crossCuttingPriorityCode=null;callCode=Default;sortQuery=openingDate;orderBy=asc;onlyTenders=false;topicListKey=topicSearchTablePageState</a:t>
            </a:r>
            <a:r>
              <a:rPr lang="ru-RU" altLang="it-IT" dirty="0" smtClean="0">
                <a:solidFill>
                  <a:schemeClr val="accent3">
                    <a:lumMod val="50000"/>
                  </a:schemeClr>
                </a:solidFill>
                <a:ea typeface="MS PGothic" pitchFamily="34" charset="-128"/>
              </a:rPr>
              <a:t>  </a:t>
            </a:r>
            <a:endParaRPr lang="en-US" dirty="0" smtClean="0"/>
          </a:p>
          <a:p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Use Net4Mobility+ platform: </a:t>
            </a:r>
            <a:r>
              <a:rPr lang="en-US" dirty="0">
                <a:hlinkClick r:id="rId2"/>
              </a:rPr>
              <a:t>https://www.net4mobilityplus.eu/eoi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pPr marL="285750" indent="-285750">
              <a:buFont typeface="Wingdings" pitchFamily="2" charset="2"/>
              <a:buChar char="§"/>
            </a:pPr>
            <a:endParaRPr lang="en-US" dirty="0"/>
          </a:p>
          <a:p>
            <a:r>
              <a:rPr lang="en-US" dirty="0" smtClean="0"/>
              <a:t>+ all the other ways of partner search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221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1887" y="-457201"/>
            <a:ext cx="13461042" cy="757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06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Olga MEEROVSKAYA, </a:t>
            </a:r>
            <a:r>
              <a:rPr lang="en-US" dirty="0" smtClean="0">
                <a:hlinkClick r:id="rId3"/>
              </a:rPr>
              <a:t>meerovskaya@fp7-nip.org.by</a:t>
            </a:r>
            <a:r>
              <a:rPr lang="en-US" dirty="0" smtClean="0"/>
              <a:t>, </a:t>
            </a:r>
            <a:r>
              <a:rPr lang="en-US" dirty="0" err="1" smtClean="0"/>
              <a:t>tel</a:t>
            </a:r>
            <a:r>
              <a:rPr lang="en-US" dirty="0" smtClean="0"/>
              <a:t> +375 296612576</a:t>
            </a:r>
          </a:p>
          <a:p>
            <a:r>
              <a:rPr lang="en-US" dirty="0" smtClean="0"/>
              <a:t>Katherine Skuratovich, </a:t>
            </a:r>
            <a:r>
              <a:rPr lang="en-US" dirty="0" smtClean="0">
                <a:hlinkClick r:id="rId4"/>
              </a:rPr>
              <a:t>skuratovich@belisa.org.by</a:t>
            </a:r>
            <a:r>
              <a:rPr lang="en-US" dirty="0" smtClean="0"/>
              <a:t>, tel. +375 29 3356018</a:t>
            </a: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995082" y="1488141"/>
            <a:ext cx="85344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 smtClean="0"/>
              <a:t>Thanks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1024790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204522" y="-224028"/>
            <a:ext cx="8229600" cy="1143000"/>
          </a:xfrm>
        </p:spPr>
        <p:txBody>
          <a:bodyPr anchor="t">
            <a:noAutofit/>
          </a:bodyPr>
          <a:lstStyle/>
          <a:p>
            <a:pPr>
              <a:lnSpc>
                <a:spcPts val="3300"/>
              </a:lnSpc>
              <a:tabLst>
                <a:tab pos="1524000" algn="l"/>
              </a:tabLst>
              <a:defRPr/>
            </a:pPr>
            <a:r>
              <a:rPr lang="en-US" sz="3200" dirty="0">
                <a:solidFill>
                  <a:srgbClr val="002060"/>
                </a:solidFill>
                <a:latin typeface="+mn-lt"/>
                <a:cs typeface="Arial" pitchFamily="34" charset="0"/>
              </a:rPr>
              <a:t/>
            </a:r>
            <a:br>
              <a:rPr lang="en-US" sz="3200" dirty="0">
                <a:solidFill>
                  <a:srgbClr val="002060"/>
                </a:solidFill>
                <a:latin typeface="+mn-lt"/>
                <a:cs typeface="Arial" pitchFamily="34" charset="0"/>
              </a:rPr>
            </a:b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MSCA grant-holders: 140 countries </a:t>
            </a:r>
            <a:r>
              <a:rPr lang="en-US" sz="32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endParaRPr lang="en-GB" sz="32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10244" name="Object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000503"/>
              </p:ext>
            </p:extLst>
          </p:nvPr>
        </p:nvGraphicFramePr>
        <p:xfrm>
          <a:off x="1163733" y="3176531"/>
          <a:ext cx="4175125" cy="295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Chart" r:id="rId4" imgW="5381711" imgH="3628989" progId="Excel.Sheet.8">
                  <p:embed/>
                </p:oleObj>
              </mc:Choice>
              <mc:Fallback>
                <p:oleObj name="Chart" r:id="rId4" imgW="5381711" imgH="3628989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3733" y="3176531"/>
                        <a:ext cx="4175125" cy="2952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46" name="Picture 6" descr="Host_Participant_FP6_FP7_small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150" y="1235813"/>
            <a:ext cx="6985000" cy="388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Номер слайда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00C2FF1F-10DB-42CF-8623-62F8B75D7F26}" type="slidenum">
              <a:rPr lang="ru-RU" smtClean="0"/>
              <a:pPr eaLnBrk="1" hangingPunct="1"/>
              <a:t>4</a:t>
            </a:fld>
            <a:endParaRPr lang="ru-RU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7534275" y="3422628"/>
            <a:ext cx="43204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3399"/>
              </a:buClr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en-US" dirty="0"/>
              <a:t>The countries hosting the highest number of Marie Curie researchers:</a:t>
            </a:r>
          </a:p>
          <a:p>
            <a:pPr lvl="1">
              <a:buClr>
                <a:srgbClr val="003399"/>
              </a:buClr>
              <a:buFont typeface="Arial" pitchFamily="34" charset="0"/>
              <a:buChar char="•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en-US" dirty="0"/>
              <a:t>   UK </a:t>
            </a:r>
          </a:p>
          <a:p>
            <a:pPr marL="738188" lvl="1" indent="-280988">
              <a:buClr>
                <a:srgbClr val="003399"/>
              </a:buClr>
              <a:buFontTx/>
              <a:buChar char="•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en-US" dirty="0"/>
              <a:t>Germany </a:t>
            </a:r>
          </a:p>
          <a:p>
            <a:pPr marL="738188" lvl="1" indent="-280988">
              <a:buClr>
                <a:srgbClr val="003399"/>
              </a:buClr>
              <a:buFontTx/>
              <a:buChar char="•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en-US" dirty="0"/>
              <a:t>France </a:t>
            </a:r>
          </a:p>
          <a:p>
            <a:pPr marL="738188" lvl="1" indent="-280988">
              <a:buClr>
                <a:srgbClr val="003399"/>
              </a:buClr>
              <a:buFontTx/>
              <a:buChar char="•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en-US" dirty="0"/>
              <a:t>Spain </a:t>
            </a:r>
          </a:p>
          <a:p>
            <a:pPr marL="738188" lvl="1" indent="-280988">
              <a:buClr>
                <a:srgbClr val="003399"/>
              </a:buClr>
              <a:buFontTx/>
              <a:buChar char="•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en-US" dirty="0"/>
              <a:t>Italy</a:t>
            </a:r>
          </a:p>
          <a:p>
            <a:pPr marL="738188" lvl="1" indent="-280988">
              <a:buClr>
                <a:srgbClr val="003399"/>
              </a:buClr>
              <a:buFontTx/>
              <a:buChar char="•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en-US" dirty="0" smtClean="0"/>
              <a:t>the Netherlands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6185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24520" y="-51964"/>
            <a:ext cx="8892480" cy="936203"/>
          </a:xfrm>
        </p:spPr>
        <p:txBody>
          <a:bodyPr anchor="t">
            <a:normAutofit fontScale="90000"/>
          </a:bodyPr>
          <a:lstStyle/>
          <a:p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MSCA grant-holders</a:t>
            </a:r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50 </a:t>
            </a: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</a:t>
            </a:r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researchers</a:t>
            </a:r>
            <a:br>
              <a:rPr lang="en-US" sz="3200" b="1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32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 90 nationalities </a:t>
            </a:r>
            <a:endParaRPr lang="en-GB" sz="3200" b="1" dirty="0">
              <a:solidFill>
                <a:schemeClr val="accent5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1267" name="Picture 4" descr="Fellow_Nationality_FP6_FP7_sma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651" y="1412876"/>
            <a:ext cx="8137525" cy="544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5" descr="Fellow_Nationality_FP6_FP7_legend_clea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7670" y="2505075"/>
            <a:ext cx="1223962" cy="326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1" name="Номер слайда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CD43FFC7-AC7A-479F-8D4A-E0EAB2AA8B42}" type="slidenum">
              <a:rPr lang="ru-RU" smtClean="0"/>
              <a:pPr eaLnBrk="1" hangingPunct="1"/>
              <a:t>5</a:t>
            </a:fld>
            <a:endParaRPr lang="ru-RU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5519936" y="4814865"/>
            <a:ext cx="47525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  <a:p>
            <a:r>
              <a:rPr lang="en-US" dirty="0">
                <a:solidFill>
                  <a:srgbClr val="002060"/>
                </a:solidFill>
                <a:latin typeface="+mj-lt"/>
              </a:rPr>
              <a:t>25% - third countries</a:t>
            </a:r>
          </a:p>
        </p:txBody>
      </p:sp>
    </p:spTree>
    <p:extLst>
      <p:ext uri="{BB962C8B-B14F-4D97-AF65-F5344CB8AC3E}">
        <p14:creationId xmlns:p14="http://schemas.microsoft.com/office/powerpoint/2010/main" val="30980712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556959" y="-1852524"/>
            <a:ext cx="18288000" cy="10287000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-508958" y="-51964"/>
            <a:ext cx="9525958" cy="93620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MSCA structure </a:t>
            </a:r>
            <a:endParaRPr lang="en-GB" sz="3200" b="1" dirty="0">
              <a:solidFill>
                <a:schemeClr val="accent5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99347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2794" y="-448734"/>
            <a:ext cx="13140533" cy="7636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79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Text Box 5">
            <a:extLst>
              <a:ext uri="{FF2B5EF4-FFF2-40B4-BE49-F238E27FC236}">
                <a16:creationId xmlns:a16="http://schemas.microsoft.com/office/drawing/2014/main" id="{7B66B74D-1358-4214-B431-84A04CD3DD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417" y="1626229"/>
            <a:ext cx="11337235" cy="368191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80147" tIns="40074" rIns="80147" bIns="40074">
            <a:spAutoFit/>
          </a:bodyPr>
          <a:lstStyle>
            <a:lvl1pPr defTabSz="4492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449263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449263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449263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449263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49263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49263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49263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49263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>
              <a:spcBef>
                <a:spcPct val="0"/>
              </a:spcBef>
              <a:spcAft>
                <a:spcPts val="600"/>
              </a:spcAft>
              <a:buClr>
                <a:srgbClr val="008000"/>
              </a:buClr>
              <a:buNone/>
              <a:defRPr/>
            </a:pPr>
            <a:r>
              <a:rPr lang="en-GB" altLang="it-IT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To promote </a:t>
            </a:r>
            <a:r>
              <a:rPr lang="en-GB" altLang="it-IT" b="1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international and intersectoral collaborations in Europe, and beyond, </a:t>
            </a:r>
            <a:r>
              <a:rPr lang="en-GB" altLang="it-IT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through research and innovation staff exchanges (i.e. </a:t>
            </a:r>
            <a:r>
              <a:rPr lang="en-GB" altLang="it-IT" i="1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consortia of Beneficiaries and TC organisations</a:t>
            </a:r>
            <a:r>
              <a:rPr lang="en-GB" altLang="it-IT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)</a:t>
            </a:r>
          </a:p>
          <a:p>
            <a:pPr algn="just">
              <a:spcBef>
                <a:spcPct val="0"/>
              </a:spcBef>
              <a:spcAft>
                <a:spcPts val="600"/>
              </a:spcAft>
              <a:buClr>
                <a:srgbClr val="008000"/>
              </a:buClr>
              <a:buNone/>
              <a:defRPr/>
            </a:pPr>
            <a:endParaRPr lang="en-GB" altLang="it-IT" dirty="0">
              <a:solidFill>
                <a:schemeClr val="accent3">
                  <a:lumMod val="50000"/>
                </a:schemeClr>
              </a:solidFill>
              <a:latin typeface="+mn-lt"/>
              <a:ea typeface="MS PGothic" pitchFamily="34" charset="-128"/>
            </a:endParaRPr>
          </a:p>
          <a:p>
            <a:pPr algn="just">
              <a:spcBef>
                <a:spcPct val="0"/>
              </a:spcBef>
              <a:spcAft>
                <a:spcPts val="600"/>
              </a:spcAft>
              <a:buClr>
                <a:srgbClr val="008000"/>
              </a:buClr>
              <a:buNone/>
              <a:defRPr/>
            </a:pPr>
            <a:r>
              <a:rPr lang="en-GB" altLang="it-IT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To foster the </a:t>
            </a:r>
            <a:r>
              <a:rPr lang="en-GB" altLang="it-IT" b="1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sharing of knowledge and ideas </a:t>
            </a:r>
            <a:r>
              <a:rPr lang="en-GB" altLang="it-IT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for the advancement of science and the development of innovation </a:t>
            </a:r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F9E5EDED-167B-4CE2-8FC6-7EAE7A720FBD}"/>
              </a:ext>
            </a:extLst>
          </p:cNvPr>
          <p:cNvSpPr txBox="1">
            <a:spLocks/>
          </p:cNvSpPr>
          <p:nvPr/>
        </p:nvSpPr>
        <p:spPr>
          <a:xfrm>
            <a:off x="-357809" y="0"/>
            <a:ext cx="5645425" cy="878774"/>
          </a:xfrm>
          <a:prstGeom prst="rect">
            <a:avLst/>
          </a:prstGeom>
          <a:noFill/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defRPr/>
            </a:pPr>
            <a:r>
              <a:rPr lang="en-GB" sz="28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Research and Innovation </a:t>
            </a:r>
            <a:br>
              <a:rPr lang="en-GB" sz="28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GB" sz="28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Staff Exchange (RISE)</a:t>
            </a:r>
          </a:p>
        </p:txBody>
      </p:sp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76F6B2A4-3043-42C6-B22A-AAB97FC00470}"/>
              </a:ext>
            </a:extLst>
          </p:cNvPr>
          <p:cNvSpPr txBox="1">
            <a:spLocks/>
          </p:cNvSpPr>
          <p:nvPr/>
        </p:nvSpPr>
        <p:spPr>
          <a:xfrm>
            <a:off x="10959551" y="6356358"/>
            <a:ext cx="394252" cy="365125"/>
          </a:xfrm>
          <a:prstGeom prst="rect">
            <a:avLst/>
          </a:prstGeom>
          <a:ln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6AAE2AD-B814-42DE-89D2-0BE8A8EBB563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CD13C82-9D5A-44A1-83E3-19038FA1A2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4251" y="5308145"/>
            <a:ext cx="2303799" cy="1469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4591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Text Box 5">
            <a:extLst>
              <a:ext uri="{FF2B5EF4-FFF2-40B4-BE49-F238E27FC236}">
                <a16:creationId xmlns:a16="http://schemas.microsoft.com/office/drawing/2014/main" id="{7B66B74D-1358-4214-B431-84A04CD3DD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907" y="1964372"/>
            <a:ext cx="11648660" cy="229692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80147" tIns="40074" rIns="80147" bIns="40074">
            <a:spAutoFit/>
          </a:bodyPr>
          <a:lstStyle>
            <a:lvl1pPr defTabSz="4492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449263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449263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449263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449263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49263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49263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49263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49263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>
              <a:spcBef>
                <a:spcPct val="0"/>
              </a:spcBef>
              <a:spcAft>
                <a:spcPts val="600"/>
              </a:spcAft>
              <a:buClr>
                <a:srgbClr val="008000"/>
              </a:buClr>
              <a:buNone/>
              <a:defRPr/>
            </a:pPr>
            <a:r>
              <a:rPr lang="en-GB" altLang="it-IT" sz="3600" dirty="0">
                <a:solidFill>
                  <a:schemeClr val="accent3">
                    <a:lumMod val="50000"/>
                  </a:schemeClr>
                </a:solidFill>
                <a:latin typeface="+mn-lt"/>
                <a:ea typeface="MS PGothic" pitchFamily="34" charset="-128"/>
              </a:rPr>
              <a:t>To strengthen the interaction between organisations in the academic and non-academic sectors, and between Europe and Third Countries, through joint R&amp;I projects/collaborations based on exchange of staff</a:t>
            </a:r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F9E5EDED-167B-4CE2-8FC6-7EAE7A720FBD}"/>
              </a:ext>
            </a:extLst>
          </p:cNvPr>
          <p:cNvSpPr txBox="1">
            <a:spLocks/>
          </p:cNvSpPr>
          <p:nvPr/>
        </p:nvSpPr>
        <p:spPr>
          <a:xfrm>
            <a:off x="-225288" y="139148"/>
            <a:ext cx="6321288" cy="652934"/>
          </a:xfrm>
          <a:prstGeom prst="rect">
            <a:avLst/>
          </a:prstGeom>
          <a:noFill/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defRPr/>
            </a:pPr>
            <a:r>
              <a:rPr lang="en-GB" sz="3600" b="1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RISE: Expected Impact</a:t>
            </a:r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E01E07DE-6981-4E6A-BB98-21BFCE86F5CF}"/>
              </a:ext>
            </a:extLst>
          </p:cNvPr>
          <p:cNvSpPr txBox="1">
            <a:spLocks/>
          </p:cNvSpPr>
          <p:nvPr/>
        </p:nvSpPr>
        <p:spPr>
          <a:xfrm>
            <a:off x="11075510" y="6396129"/>
            <a:ext cx="453887" cy="365125"/>
          </a:xfrm>
          <a:prstGeom prst="rect">
            <a:avLst/>
          </a:prstGeom>
          <a:ln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6AAE2AD-B814-42DE-89D2-0BE8A8EBB563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8D8C0B5-4FE3-45FA-8FDC-23E31F8AEF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9374" y="4342294"/>
            <a:ext cx="2609315" cy="2322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5682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Ясность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Ясность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Ясность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ppt/theme/themeOverride12.xml><?xml version="1.0" encoding="utf-8"?>
<a:themeOverride xmlns:a="http://schemas.openxmlformats.org/drawingml/2006/main">
  <a:clrScheme name="Ясность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ppt/theme/themeOverride13.xml><?xml version="1.0" encoding="utf-8"?>
<a:themeOverride xmlns:a="http://schemas.openxmlformats.org/drawingml/2006/main">
  <a:clrScheme name="Ясность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ppt/theme/themeOverride14.xml><?xml version="1.0" encoding="utf-8"?>
<a:themeOverride xmlns:a="http://schemas.openxmlformats.org/drawingml/2006/main">
  <a:clrScheme name="Ясность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ppt/theme/themeOverride15.xml><?xml version="1.0" encoding="utf-8"?>
<a:themeOverride xmlns:a="http://schemas.openxmlformats.org/drawingml/2006/main">
  <a:clrScheme name="Ясность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ppt/theme/themeOverride16.xml><?xml version="1.0" encoding="utf-8"?>
<a:themeOverride xmlns:a="http://schemas.openxmlformats.org/drawingml/2006/main">
  <a:clrScheme name="Ясность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ppt/theme/themeOverride17.xml><?xml version="1.0" encoding="utf-8"?>
<a:themeOverride xmlns:a="http://schemas.openxmlformats.org/drawingml/2006/main">
  <a:clrScheme name="Ясность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ppt/theme/themeOverride18.xml><?xml version="1.0" encoding="utf-8"?>
<a:themeOverride xmlns:a="http://schemas.openxmlformats.org/drawingml/2006/main">
  <a:clrScheme name="Ясность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ppt/theme/themeOverride19.xml><?xml version="1.0" encoding="utf-8"?>
<a:themeOverride xmlns:a="http://schemas.openxmlformats.org/drawingml/2006/main">
  <a:clrScheme name="Ясность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Ясность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ppt/theme/themeOverride20.xml><?xml version="1.0" encoding="utf-8"?>
<a:themeOverride xmlns:a="http://schemas.openxmlformats.org/drawingml/2006/main">
  <a:clrScheme name="Ясность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ppt/theme/themeOverride21.xml><?xml version="1.0" encoding="utf-8"?>
<a:themeOverride xmlns:a="http://schemas.openxmlformats.org/drawingml/2006/main">
  <a:clrScheme name="Ясность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ppt/theme/themeOverride22.xml><?xml version="1.0" encoding="utf-8"?>
<a:themeOverride xmlns:a="http://schemas.openxmlformats.org/drawingml/2006/main">
  <a:clrScheme name="Ясность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ppt/theme/themeOverride23.xml><?xml version="1.0" encoding="utf-8"?>
<a:themeOverride xmlns:a="http://schemas.openxmlformats.org/drawingml/2006/main">
  <a:clrScheme name="Ясность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ppt/theme/themeOverride24.xml><?xml version="1.0" encoding="utf-8"?>
<a:themeOverride xmlns:a="http://schemas.openxmlformats.org/drawingml/2006/main">
  <a:clrScheme name="Ясность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ppt/theme/themeOverride25.xml><?xml version="1.0" encoding="utf-8"?>
<a:themeOverride xmlns:a="http://schemas.openxmlformats.org/drawingml/2006/main">
  <a:clrScheme name="Ясность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Ясность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Ясность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Ясность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Ясность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Ясность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Ясность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Ясность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984</TotalTime>
  <Words>2037</Words>
  <Application>Microsoft Office PowerPoint</Application>
  <PresentationFormat>Широкоэкранный</PresentationFormat>
  <Paragraphs>310</Paragraphs>
  <Slides>35</Slides>
  <Notes>24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14</vt:i4>
      </vt:variant>
      <vt:variant>
        <vt:lpstr>Тема</vt:lpstr>
      </vt:variant>
      <vt:variant>
        <vt:i4>4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54" baseType="lpstr">
      <vt:lpstr>ＭＳ Ｐゴシック</vt:lpstr>
      <vt:lpstr>ＭＳ Ｐゴシック</vt:lpstr>
      <vt:lpstr>Arial</vt:lpstr>
      <vt:lpstr>Calibri</vt:lpstr>
      <vt:lpstr>Eras Light ITC</vt:lpstr>
      <vt:lpstr>Eras Medium ITC</vt:lpstr>
      <vt:lpstr>Kozuka Gothic Pr6N EL</vt:lpstr>
      <vt:lpstr>Miriam</vt:lpstr>
      <vt:lpstr>Segoe UI</vt:lpstr>
      <vt:lpstr>Symbol</vt:lpstr>
      <vt:lpstr>Tahoma</vt:lpstr>
      <vt:lpstr>Times</vt:lpstr>
      <vt:lpstr>Times New Roman</vt:lpstr>
      <vt:lpstr>Wingdings</vt:lpstr>
      <vt:lpstr>Custom Design</vt:lpstr>
      <vt:lpstr>1_Custom Design</vt:lpstr>
      <vt:lpstr>2_Custom Design</vt:lpstr>
      <vt:lpstr>Ясность</vt:lpstr>
      <vt:lpstr>Chart</vt:lpstr>
      <vt:lpstr>Training on Marie SKLODOWSKA-Curie Action Research and Innovation Staff Exchange (RISE) PART 1</vt:lpstr>
      <vt:lpstr>Agenda</vt:lpstr>
      <vt:lpstr>HORIZON 2020 structure </vt:lpstr>
      <vt:lpstr> MSCA grant-holders: 140 countries  </vt:lpstr>
      <vt:lpstr>MSCA grant-holders: 50 000 researchers  of 90 nationalities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InnoTec UK</dc:creator>
  <cp:lastModifiedBy>sovet bsuir</cp:lastModifiedBy>
  <cp:revision>158</cp:revision>
  <dcterms:created xsi:type="dcterms:W3CDTF">2018-02-13T11:57:36Z</dcterms:created>
  <dcterms:modified xsi:type="dcterms:W3CDTF">2020-01-27T12:03:29Z</dcterms:modified>
</cp:coreProperties>
</file>