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9" r:id="rId5"/>
    <p:sldId id="260" r:id="rId6"/>
    <p:sldId id="263" r:id="rId7"/>
    <p:sldId id="264" r:id="rId8"/>
    <p:sldId id="268" r:id="rId9"/>
    <p:sldId id="270" r:id="rId10"/>
    <p:sldId id="272" r:id="rId11"/>
    <p:sldId id="269" r:id="rId12"/>
    <p:sldId id="261" r:id="rId13"/>
    <p:sldId id="258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7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2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94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05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7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6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7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4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3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71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C8E75-A5BA-4F70-A6C9-D1E9AA87017E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07AD6-99FF-48CC-A610-46E455C7B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01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atsiana.lipinskaya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3475" y="1953169"/>
            <a:ext cx="82833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ОПЫТ УЧАСТИЯ В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ПРОЕКТЕ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DNAqua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-NET, DEVELOPING NEW GENETIC TOOLS FOR BIOASSESSMENT OF AQUATIC ECOSYSTEMS IN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EUROPE</a:t>
            </a:r>
          </a:p>
          <a:p>
            <a:pPr algn="ctr"/>
            <a:endParaRPr lang="en-US" dirty="0"/>
          </a:p>
          <a:p>
            <a:pPr algn="ctr"/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Татьяна Липинская,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ГНПО «НПЦ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НАН Беларуси по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биоресурсам»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3476" y="5847541"/>
            <a:ext cx="82113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Инфодень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COST в БГУИР</a:t>
            </a:r>
            <a:endParaRPr lang="ru-RU" dirty="0"/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22 января 2020 г. </a:t>
            </a:r>
            <a:endParaRPr lang="ru-RU" dirty="0"/>
          </a:p>
        </p:txBody>
      </p:sp>
      <p:pic>
        <p:nvPicPr>
          <p:cNvPr id="6" name="Picture 1" descr="D:\LOGO_SPCB_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9034" y="206060"/>
            <a:ext cx="1183549" cy="9214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 descr="D:\Лого_НАН РБ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2409" y="198770"/>
            <a:ext cx="15001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483" y="85878"/>
            <a:ext cx="1846489" cy="16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852" y="0"/>
            <a:ext cx="7886700" cy="9310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Подготовка к поездке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852" y="845234"/>
            <a:ext cx="8431308" cy="5303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Самостоятельно</a:t>
            </a:r>
            <a:r>
              <a:rPr lang="ru-RU" dirty="0" smtClean="0"/>
              <a:t> – планирование маршрута (перелет +трансфер), бронирование отелей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!!!! </a:t>
            </a:r>
            <a:r>
              <a:rPr lang="ru-RU" dirty="0" smtClean="0"/>
              <a:t>Обратить внимание на правила возврата денег за билеты (+трансфер), нормы км при поездке на машине и нормы расходов на проживание!! </a:t>
            </a:r>
          </a:p>
          <a:p>
            <a:pPr marL="0" indent="0">
              <a:buNone/>
            </a:pPr>
            <a:r>
              <a:rPr lang="ru-RU" dirty="0" smtClean="0"/>
              <a:t>Обычно используют </a:t>
            </a:r>
            <a:r>
              <a:rPr lang="ru-RU" b="1" dirty="0" smtClean="0"/>
              <a:t>общие правила </a:t>
            </a:r>
            <a:r>
              <a:rPr lang="ru-RU" dirty="0" smtClean="0"/>
              <a:t>для всех проектов </a:t>
            </a:r>
            <a:r>
              <a:rPr lang="en-US" dirty="0" smtClean="0"/>
              <a:t>COST</a:t>
            </a:r>
            <a:r>
              <a:rPr lang="ru-RU" dirty="0" smtClean="0"/>
              <a:t>,</a:t>
            </a:r>
            <a:r>
              <a:rPr lang="ru-RU" b="1" dirty="0" smtClean="0">
                <a:solidFill>
                  <a:srgbClr val="FF0000"/>
                </a:solidFill>
              </a:rPr>
              <a:t> НО могут быть и отдельные правила </a:t>
            </a:r>
            <a:r>
              <a:rPr lang="ru-RU" dirty="0" smtClean="0"/>
              <a:t>для каждого мероприятия – анонсируются в информационном письме</a:t>
            </a:r>
            <a:r>
              <a:rPr lang="en-US" dirty="0" smtClean="0"/>
              <a:t>.</a:t>
            </a:r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176" y="4701827"/>
            <a:ext cx="3100984" cy="19801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6098" y="4701828"/>
            <a:ext cx="53833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забудьте сохранять все квитанции об оплате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билеты+трансфер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Подтверждение оплаты отеля не всегда нужно.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Норма до 120 евро/сутки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(но бывают исключения!!!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), если дороже, то обязательно документы (но оплата всей превышающей суммы не гарантирована).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05" y="678430"/>
            <a:ext cx="5972066" cy="579588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22106" y="121920"/>
            <a:ext cx="8689140" cy="7394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окончанию мероприятия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94171" y="1017665"/>
            <a:ext cx="28302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Заполнить и отправить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электронную форму на возврат денег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30 дней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после окончания мероприятия)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Приложить сканы билетов и чеки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786" y="3757333"/>
            <a:ext cx="6062214" cy="20086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05786" y="5765972"/>
            <a:ext cx="60622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Указать актуальные банковские реквизиты и ждать возврат (от 1 до 4 месяцев).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5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353" y="304166"/>
            <a:ext cx="7886700" cy="42735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Польза от участия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52353" y="918848"/>
            <a:ext cx="84342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/>
              <a:t>Новые знакомства и сотрудничество как в рамках проекта, так и отдельно по узким тематикам (подача билатеральных проектов между отдельными странами)</a:t>
            </a:r>
          </a:p>
          <a:p>
            <a:pPr marL="342900" indent="-342900">
              <a:buAutoNum type="arabicParenR"/>
            </a:pPr>
            <a:r>
              <a:rPr lang="ru-RU" dirty="0"/>
              <a:t>Стажировки и краткие курсы обучения</a:t>
            </a:r>
          </a:p>
          <a:p>
            <a:pPr marL="342900" indent="-342900">
              <a:buAutoNum type="arabicParenR"/>
            </a:pPr>
            <a:r>
              <a:rPr lang="ru-RU" dirty="0"/>
              <a:t>Участие в конференциях</a:t>
            </a:r>
          </a:p>
          <a:p>
            <a:pPr marL="342900" indent="-342900">
              <a:buAutoNum type="arabicParenR"/>
            </a:pPr>
            <a:r>
              <a:rPr lang="ru-RU" dirty="0"/>
              <a:t>Совместные публикации в </a:t>
            </a:r>
            <a:r>
              <a:rPr lang="en-US" dirty="0"/>
              <a:t>IF-</a:t>
            </a:r>
            <a:r>
              <a:rPr lang="ru-RU" dirty="0"/>
              <a:t>журналах, которые оплачиваются с денег проекта</a:t>
            </a:r>
          </a:p>
          <a:p>
            <a:endParaRPr lang="ru-RU" dirty="0"/>
          </a:p>
          <a:p>
            <a:r>
              <a:rPr lang="ru-RU" b="1" dirty="0"/>
              <a:t>Вы и Ваша организация - часть консорциума, который сформирован и может участвовать/участвует в подаче заявок в другие программы 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8" b="23003"/>
          <a:stretch/>
        </p:blipFill>
        <p:spPr>
          <a:xfrm>
            <a:off x="1682826" y="4680261"/>
            <a:ext cx="5462143" cy="2112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69" y="3691498"/>
            <a:ext cx="2956096" cy="1977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95704" y="64233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51329" y="5669025"/>
            <a:ext cx="30163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kern="1100" dirty="0" err="1">
                <a:ea typeface="Times New Roman" panose="02020603050405020304" pitchFamily="18" charset="0"/>
              </a:rPr>
              <a:t>DNAqua</a:t>
            </a:r>
            <a:r>
              <a:rPr lang="en-GB" sz="1400" b="1" kern="1100" dirty="0">
                <a:ea typeface="Times New Roman" panose="02020603050405020304" pitchFamily="18" charset="0"/>
              </a:rPr>
              <a:t>-Net Training School 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ctr"/>
            <a:r>
              <a:rPr lang="en-GB" sz="1400" b="1" kern="1100" dirty="0">
                <a:ea typeface="Times New Roman" panose="02020603050405020304" pitchFamily="18" charset="0"/>
              </a:rPr>
              <a:t>‘Application of (e)DNA in aquatic </a:t>
            </a:r>
            <a:r>
              <a:rPr lang="en-GB" sz="1400" b="1" kern="1100" dirty="0" err="1">
                <a:ea typeface="Times New Roman" panose="02020603050405020304" pitchFamily="18" charset="0"/>
              </a:rPr>
              <a:t>bioassessments</a:t>
            </a:r>
            <a:r>
              <a:rPr lang="en-GB" sz="1400" b="1" kern="1100" dirty="0">
                <a:ea typeface="Times New Roman" panose="02020603050405020304" pitchFamily="18" charset="0"/>
              </a:rPr>
              <a:t>’</a:t>
            </a:r>
            <a:endParaRPr lang="ru-RU" sz="1400" dirty="0">
              <a:ea typeface="Times New Roman" panose="02020603050405020304" pitchFamily="18" charset="0"/>
            </a:endParaRPr>
          </a:p>
          <a:p>
            <a:pPr algn="ctr"/>
            <a:r>
              <a:rPr lang="en-GB" sz="1400" kern="1100" dirty="0">
                <a:ea typeface="Times New Roman" panose="02020603050405020304" pitchFamily="18" charset="0"/>
              </a:rPr>
              <a:t>Bucharest, </a:t>
            </a:r>
            <a:r>
              <a:rPr lang="en-US" sz="1400" kern="1100" dirty="0">
                <a:ea typeface="Times New Roman" panose="02020603050405020304" pitchFamily="18" charset="0"/>
              </a:rPr>
              <a:t>Romania</a:t>
            </a:r>
          </a:p>
          <a:p>
            <a:pPr algn="ctr"/>
            <a:r>
              <a:rPr lang="en-GB" sz="1400" kern="1100" dirty="0">
                <a:ea typeface="Times New Roman" panose="02020603050405020304" pitchFamily="18" charset="0"/>
              </a:rPr>
              <a:t>22-26 </a:t>
            </a:r>
            <a:r>
              <a:rPr lang="en-GB" sz="1400" kern="1100" dirty="0">
                <a:ea typeface="Times New Roman" panose="02020603050405020304" pitchFamily="18" charset="0"/>
              </a:rPr>
              <a:t>October 2018</a:t>
            </a:r>
            <a:endParaRPr lang="ru-RU" sz="1400" dirty="0"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1865" y="4593175"/>
            <a:ext cx="3481358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MC4 &amp; WGs meetings, </a:t>
            </a:r>
            <a:r>
              <a:rPr lang="en-US" sz="14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Pécs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Hungary </a:t>
            </a:r>
            <a:endParaRPr lang="ru-RU" sz="1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11-13 </a:t>
            </a:r>
            <a:r>
              <a:rPr lang="en-US" sz="14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June 2018</a:t>
            </a:r>
            <a:endParaRPr lang="ru-RU" sz="1400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52650" y="365128"/>
            <a:ext cx="7886700" cy="45347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Из опыта участия в 2 проектах </a:t>
            </a:r>
            <a:r>
              <a:rPr lang="en-US" b="1" dirty="0" smtClean="0"/>
              <a:t>COST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33748" y="1264816"/>
            <a:ext cx="82949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Официальный процесс присоединения к проекту длительный, а график мероприятий обычно насыщенный и интересный, поэтому: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будьте </a:t>
            </a:r>
            <a:r>
              <a:rPr lang="ru-RU" dirty="0"/>
              <a:t>в курсе плана </a:t>
            </a:r>
            <a:r>
              <a:rPr lang="ru-RU" dirty="0"/>
              <a:t>мероприятий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держите </a:t>
            </a:r>
            <a:r>
              <a:rPr lang="ru-RU" dirty="0"/>
              <a:t>контакт с руководителем Вашей рабочей группы или менеджером </a:t>
            </a:r>
            <a:r>
              <a:rPr lang="ru-RU" dirty="0"/>
              <a:t>проекта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будьте активны и уточняйте свои возможности об участии в мероприятиях, даже если Ваша заявка еще на стадии рассмотрения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2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28800" y="260339"/>
            <a:ext cx="8534400" cy="13572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2800" b="1" dirty="0">
                <a:latin typeface="+mn-lt"/>
              </a:rPr>
              <a:t>НКТ по приоритетному направлению</a:t>
            </a:r>
            <a:br>
              <a:rPr lang="ru-RU" sz="2800" b="1" dirty="0">
                <a:latin typeface="+mn-lt"/>
              </a:rPr>
            </a:br>
            <a:r>
              <a:rPr lang="ru-RU" sz="2800" b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«</a:t>
            </a:r>
            <a:r>
              <a:rPr lang="ru-RU" sz="2800" b="1" dirty="0">
                <a:latin typeface="+mn-lt"/>
              </a:rPr>
              <a:t>Климат и эффективное использование природных ресурсов»</a:t>
            </a:r>
            <a:endParaRPr 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6809" y="5225292"/>
            <a:ext cx="60007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i="1" dirty="0"/>
              <a:t>Тел: +375 </a:t>
            </a:r>
            <a:r>
              <a:rPr lang="ru-RU" sz="2800" i="1" dirty="0"/>
              <a:t>29 565 44 09</a:t>
            </a:r>
            <a:endParaRPr lang="ru-RU" sz="2800" i="1" dirty="0"/>
          </a:p>
          <a:p>
            <a:r>
              <a:rPr lang="en-GB" sz="2800" i="1" dirty="0"/>
              <a:t>E-mail:</a:t>
            </a:r>
            <a:r>
              <a:rPr lang="ru-RU" sz="2800" i="1" dirty="0"/>
              <a:t> </a:t>
            </a:r>
            <a:r>
              <a:rPr lang="en-GB" sz="2800" i="1" dirty="0">
                <a:hlinkClick r:id="rId2"/>
              </a:rPr>
              <a:t>tatsiana.lipinskaya@gmail.com</a:t>
            </a:r>
            <a:endParaRPr lang="ru-RU" sz="2800" i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88579" y="2213541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Татьяна </a:t>
            </a:r>
            <a:r>
              <a:rPr lang="ru-RU" sz="3200" dirty="0">
                <a:solidFill>
                  <a:prstClr val="black"/>
                </a:solidFill>
              </a:rPr>
              <a:t>ЛИПИНСКАЯ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257" y="3265446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Ведущий </a:t>
            </a:r>
            <a:r>
              <a:rPr lang="ru-RU" i="1" dirty="0"/>
              <a:t>научный сотрудник </a:t>
            </a:r>
            <a:r>
              <a:rPr lang="ru-RU" i="1" dirty="0"/>
              <a:t>лаборатории гидробиологии</a:t>
            </a:r>
          </a:p>
          <a:p>
            <a:r>
              <a:rPr lang="ru-RU" i="1" dirty="0"/>
              <a:t>ГНПО </a:t>
            </a:r>
            <a:r>
              <a:rPr lang="ru-RU" i="1" dirty="0"/>
              <a:t>«Научно-практический центр НАН Беларуси по биоресурсам»</a:t>
            </a:r>
          </a:p>
        </p:txBody>
      </p:sp>
    </p:spTree>
    <p:extLst>
      <p:ext uri="{BB962C8B-B14F-4D97-AF65-F5344CB8AC3E}">
        <p14:creationId xmlns:p14="http://schemas.microsoft.com/office/powerpoint/2010/main" val="6019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775" y="2002338"/>
            <a:ext cx="8132173" cy="1325563"/>
          </a:xfrm>
        </p:spPr>
        <p:txBody>
          <a:bodyPr/>
          <a:lstStyle/>
          <a:p>
            <a:r>
              <a:rPr lang="ru-RU" dirty="0" smtClean="0"/>
              <a:t>Тематика найдена, что дальше?!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17" y="3213759"/>
            <a:ext cx="34290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1355" y="252145"/>
            <a:ext cx="7572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Подача заявки и присоединение к проекту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26990" y="959506"/>
            <a:ext cx="8362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Чем раньше,  тем лучше </a:t>
            </a:r>
            <a:r>
              <a:rPr lang="ru-RU" dirty="0"/>
              <a:t>(НО, не позже, чем 2 года до официального завершения проекта)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Письмо менеджеру </a:t>
            </a:r>
            <a:r>
              <a:rPr lang="ru-RU" dirty="0"/>
              <a:t>и его </a:t>
            </a:r>
            <a:r>
              <a:rPr lang="ru-RU" dirty="0"/>
              <a:t>заместителю </a:t>
            </a:r>
            <a:r>
              <a:rPr lang="ru-RU" u="sng" dirty="0"/>
              <a:t>с «черновиком» мотивационного письма </a:t>
            </a:r>
            <a:r>
              <a:rPr lang="ru-RU" dirty="0"/>
              <a:t>(чтобы ускорить процесс)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Создание личного кабинета и заполнение официальной заявки на сайте </a:t>
            </a:r>
            <a:r>
              <a:rPr lang="en-US" dirty="0"/>
              <a:t>COST</a:t>
            </a:r>
            <a:r>
              <a:rPr lang="ru-RU" dirty="0"/>
              <a:t> </a:t>
            </a:r>
            <a:r>
              <a:rPr lang="ru-RU" dirty="0"/>
              <a:t>по ссылке от менеджера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90" y="2713833"/>
            <a:ext cx="4861491" cy="3948225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006" y="4177801"/>
            <a:ext cx="3398321" cy="15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4797" y="6000207"/>
            <a:ext cx="8313506" cy="6633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+ Мотивационное письмо за подписью участников и/или директора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211" y="2415861"/>
            <a:ext cx="5057775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22" y="1703268"/>
            <a:ext cx="4102312" cy="511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606" y="356375"/>
            <a:ext cx="8687384" cy="127635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 rot="10800000">
            <a:off x="7090299" y="2802246"/>
            <a:ext cx="648070" cy="292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7090299" y="3875499"/>
            <a:ext cx="648070" cy="2929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38370" y="3804893"/>
            <a:ext cx="2594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Заполняется участником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38369" y="2764060"/>
            <a:ext cx="2689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Заполняется руководителем проекта </a:t>
            </a:r>
            <a:r>
              <a:rPr lang="en-US" dirty="0"/>
              <a:t>COST 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693" y="4445163"/>
            <a:ext cx="8316611" cy="44767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3288082" y="5326836"/>
            <a:ext cx="5650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Выбор рабочей группы внутри проекта для активного участия во всех ее мероприятиях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78287" y="4948750"/>
            <a:ext cx="470263" cy="351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8564" t="7040" b="38810"/>
          <a:stretch/>
        </p:blipFill>
        <p:spPr>
          <a:xfrm>
            <a:off x="1640980" y="116535"/>
            <a:ext cx="6607676" cy="392756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666310" y="220327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94657" y="1811384"/>
            <a:ext cx="2090554" cy="168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24186"/>
          <a:stretch/>
        </p:blipFill>
        <p:spPr>
          <a:xfrm>
            <a:off x="4768711" y="1811385"/>
            <a:ext cx="5820912" cy="4354285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640981" y="6211532"/>
            <a:ext cx="805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Официальная регистрация на сайте – 2,5 месяца</a:t>
            </a:r>
          </a:p>
          <a:p>
            <a:r>
              <a:rPr lang="ru-RU" dirty="0"/>
              <a:t>Вся процедура (от первого письма до официальной регистрации) </a:t>
            </a:r>
            <a:r>
              <a:rPr lang="en-US" dirty="0"/>
              <a:t>~1 </a:t>
            </a:r>
            <a:r>
              <a:rPr lang="ru-RU" dirty="0"/>
              <a:t>год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8711" y="2191450"/>
            <a:ext cx="2447108" cy="165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16407" y="4492689"/>
            <a:ext cx="3657600" cy="4267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28801" y="2618017"/>
            <a:ext cx="2508069" cy="12921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2732814" y="4210008"/>
            <a:ext cx="685616" cy="258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22909" y="4727810"/>
            <a:ext cx="27557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Этапы рассмотрения заявки можно контролировать на сайте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28800" y="2531833"/>
            <a:ext cx="26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3877" y="1626718"/>
            <a:ext cx="26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37242" y="2080318"/>
            <a:ext cx="26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74007" y="4521382"/>
            <a:ext cx="431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4!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95289" y="87841"/>
            <a:ext cx="4263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Новый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COST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проект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Alien CSI (CA17122)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78881" y="371234"/>
            <a:ext cx="4310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Increasing understanding of alien species through citizen science</a:t>
            </a:r>
          </a:p>
        </p:txBody>
      </p:sp>
    </p:spTree>
    <p:extLst>
      <p:ext uri="{BB962C8B-B14F-4D97-AF65-F5344CB8AC3E}">
        <p14:creationId xmlns:p14="http://schemas.microsoft.com/office/powerpoint/2010/main" val="22699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278674"/>
            <a:ext cx="7886700" cy="7327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Регистрация прошла успешно, Вы в проекте! Что дальше?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2697" y="1330695"/>
            <a:ext cx="35730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Сайт проекта (Новости, Мероприятия и др.), подписаться на рассылки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Написать руководителю рабочей группы для включения в список рассылки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849"/>
          <a:stretch/>
        </p:blipFill>
        <p:spPr>
          <a:xfrm>
            <a:off x="6296463" y="1187788"/>
            <a:ext cx="4189179" cy="30445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519" y="4747014"/>
            <a:ext cx="1905204" cy="19388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17" y="4310768"/>
            <a:ext cx="4649459" cy="24470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07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0730" y="121287"/>
            <a:ext cx="8184424" cy="523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Мероприятия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0730" y="998311"/>
            <a:ext cx="8358596" cy="55853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en-US" dirty="0"/>
              <a:t> </a:t>
            </a:r>
            <a:r>
              <a:rPr lang="en-US" b="1" dirty="0"/>
              <a:t>Management </a:t>
            </a:r>
            <a:r>
              <a:rPr lang="en-US" b="1" dirty="0" err="1"/>
              <a:t>Commitee</a:t>
            </a:r>
            <a:r>
              <a:rPr lang="en-US" b="1" dirty="0"/>
              <a:t> </a:t>
            </a:r>
            <a:r>
              <a:rPr lang="en-US" b="1" dirty="0" smtClean="0"/>
              <a:t>(MC) Meeting</a:t>
            </a:r>
            <a:r>
              <a:rPr lang="en-US" dirty="0" smtClean="0"/>
              <a:t> –</a:t>
            </a:r>
            <a:r>
              <a:rPr lang="ru-RU" dirty="0" smtClean="0"/>
              <a:t> раз в год (нужно, чтобы быть в курсе дел о планах группы на год вперед)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en-US" b="1" dirty="0" smtClean="0"/>
              <a:t>MC+</a:t>
            </a:r>
            <a:r>
              <a:rPr lang="ru-RU" b="1" dirty="0" smtClean="0"/>
              <a:t>встречи рабочих групп </a:t>
            </a:r>
            <a:r>
              <a:rPr lang="ru-RU" dirty="0" smtClean="0"/>
              <a:t>(мини-тренинги, составление планов работы, обсуждение статей)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/>
              <a:t>Тренинги </a:t>
            </a:r>
            <a:r>
              <a:rPr lang="ru-RU" dirty="0" smtClean="0"/>
              <a:t>(как для участников всего проекта, так и для определенных рабочих групп)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 smtClean="0"/>
              <a:t>Специальные конференции </a:t>
            </a:r>
            <a:r>
              <a:rPr lang="ru-RU" dirty="0" smtClean="0"/>
              <a:t>по результатам отдельных этапов проекта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Рабочие встречи в рамках международных конференций (участие в самих конференция для </a:t>
            </a:r>
            <a:r>
              <a:rPr lang="en-US" dirty="0" smtClean="0"/>
              <a:t>NNC </a:t>
            </a:r>
            <a:r>
              <a:rPr lang="ru-RU" dirty="0" smtClean="0"/>
              <a:t>не всегда оплачивается!)</a:t>
            </a:r>
            <a:r>
              <a:rPr lang="en-US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en-US" b="1" dirty="0" smtClean="0"/>
              <a:t>STSM </a:t>
            </a:r>
            <a:r>
              <a:rPr lang="en-US" dirty="0" smtClean="0"/>
              <a:t>– </a:t>
            </a:r>
            <a:r>
              <a:rPr lang="ru-RU" dirty="0" smtClean="0"/>
              <a:t>стажировки/работа в других лабораториях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6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032" y="201685"/>
            <a:ext cx="8238309" cy="966276"/>
          </a:xfrm>
        </p:spPr>
        <p:txBody>
          <a:bodyPr>
            <a:noAutofit/>
          </a:bodyPr>
          <a:lstStyle/>
          <a:p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STSM – стажировки в других </a:t>
            </a:r>
            <a:r>
              <a:rPr lang="ru-RU" sz="3500" b="1" dirty="0">
                <a:solidFill>
                  <a:schemeClr val="accent1">
                    <a:lumMod val="75000"/>
                  </a:schemeClr>
                </a:solidFill>
              </a:rPr>
              <a:t>лабораториях</a:t>
            </a:r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3004" y="1103703"/>
            <a:ext cx="88043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/>
              <a:t>- </a:t>
            </a:r>
            <a:r>
              <a:rPr lang="ru-RU" b="1" dirty="0"/>
              <a:t>предварительно </a:t>
            </a:r>
            <a:r>
              <a:rPr lang="ru-RU" b="1" dirty="0"/>
              <a:t>узнать все правила мобильности</a:t>
            </a:r>
          </a:p>
          <a:p>
            <a:r>
              <a:rPr lang="ru-RU" dirty="0"/>
              <a:t>(</a:t>
            </a:r>
            <a:r>
              <a:rPr lang="en-US" dirty="0"/>
              <a:t>STSMs are only possible by travelling </a:t>
            </a:r>
            <a:r>
              <a:rPr lang="en-US" b="1" dirty="0"/>
              <a:t>from one to another</a:t>
            </a:r>
            <a:r>
              <a:rPr lang="en-US" dirty="0"/>
              <a:t> participating COST country, or to accepted International Partner Country (IPC) / </a:t>
            </a:r>
            <a:r>
              <a:rPr lang="en-US" dirty="0">
                <a:solidFill>
                  <a:srgbClr val="FF0000"/>
                </a:solidFill>
              </a:rPr>
              <a:t>Near Neighbor Country (NNC) </a:t>
            </a:r>
            <a:r>
              <a:rPr lang="en-US" b="1" dirty="0">
                <a:solidFill>
                  <a:srgbClr val="FF0000"/>
                </a:solidFill>
              </a:rPr>
              <a:t>institutions</a:t>
            </a:r>
            <a:r>
              <a:rPr lang="ru-RU" b="1" dirty="0">
                <a:solidFill>
                  <a:srgbClr val="FF0000"/>
                </a:solidFill>
              </a:rPr>
              <a:t> – есть нюансы</a:t>
            </a:r>
            <a:r>
              <a:rPr lang="ru-RU" b="1" dirty="0">
                <a:solidFill>
                  <a:srgbClr val="FF0000"/>
                </a:solidFill>
              </a:rPr>
              <a:t>!</a:t>
            </a:r>
            <a:r>
              <a:rPr lang="ru-RU" dirty="0"/>
              <a:t>)</a:t>
            </a:r>
            <a:endParaRPr lang="en-US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910" y="2717073"/>
            <a:ext cx="3344091" cy="27539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33003" y="2316480"/>
            <a:ext cx="55909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/>
              <a:t>открытие </a:t>
            </a:r>
            <a:r>
              <a:rPr lang="ru-RU" b="1" dirty="0"/>
              <a:t>конкурса заявок обычно за 1 </a:t>
            </a:r>
            <a:r>
              <a:rPr lang="ru-RU" b="1" dirty="0"/>
              <a:t>месяц</a:t>
            </a:r>
          </a:p>
          <a:p>
            <a:r>
              <a:rPr lang="en-US" dirty="0"/>
              <a:t>(</a:t>
            </a:r>
            <a:r>
              <a:rPr lang="ru-RU" dirty="0"/>
              <a:t>! согласование поездки с принимающей стороной и подготовку документов лучше делать заранее</a:t>
            </a:r>
            <a:r>
              <a:rPr lang="ru-RU" dirty="0"/>
              <a:t>)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b="1" dirty="0"/>
              <a:t>обратить внимание на период</a:t>
            </a:r>
            <a:r>
              <a:rPr lang="ru-RU" dirty="0"/>
              <a:t>, который отводится для прохождения </a:t>
            </a:r>
            <a:r>
              <a:rPr lang="ru-RU" dirty="0"/>
              <a:t>стажировки</a:t>
            </a:r>
          </a:p>
          <a:p>
            <a:r>
              <a:rPr lang="ru-RU" dirty="0"/>
              <a:t>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разрешается в одной заявке указывать 2 страны для прохождения стажировки, если это необходимо для выполнения поставленных </a:t>
            </a:r>
            <a:r>
              <a:rPr lang="ru-RU" dirty="0"/>
              <a:t>задач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по возвращению – отчет и презентация на очередной встрече Управляющего комитета проекта и рабочих групп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5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926" y="0"/>
            <a:ext cx="8020594" cy="9310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Подготовка к поездке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93" y="749439"/>
            <a:ext cx="8657730" cy="216044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Вся официальная документация для поездки приходит автоматически с сайта </a:t>
            </a:r>
            <a:r>
              <a:rPr lang="en-US" dirty="0" smtClean="0"/>
              <a:t>COST </a:t>
            </a:r>
            <a:r>
              <a:rPr lang="ru-RU" dirty="0" smtClean="0"/>
              <a:t>на </a:t>
            </a:r>
            <a:r>
              <a:rPr lang="ru-RU" dirty="0" err="1" smtClean="0"/>
              <a:t>эл.почту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Работа в личном аккаунте н</a:t>
            </a:r>
            <a:r>
              <a:rPr lang="ru-RU" dirty="0"/>
              <a:t>а</a:t>
            </a:r>
            <a:r>
              <a:rPr lang="ru-RU" dirty="0" smtClean="0"/>
              <a:t> сайте </a:t>
            </a:r>
            <a:r>
              <a:rPr lang="en-US" dirty="0" smtClean="0"/>
              <a:t>COST</a:t>
            </a:r>
            <a:r>
              <a:rPr lang="ru-RU" dirty="0" smtClean="0"/>
              <a:t>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подтверждение участия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0717"/>
          <a:stretch/>
        </p:blipFill>
        <p:spPr>
          <a:xfrm>
            <a:off x="2698247" y="2909888"/>
            <a:ext cx="6915150" cy="38915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697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</TotalTime>
  <Words>773</Words>
  <Application>Microsoft Office PowerPoint</Application>
  <PresentationFormat>Широкоэкранный</PresentationFormat>
  <Paragraphs>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Тематика найдена, что дальше?!</vt:lpstr>
      <vt:lpstr>Презентация PowerPoint</vt:lpstr>
      <vt:lpstr>+ Мотивационное письмо за подписью участников и/или директора</vt:lpstr>
      <vt:lpstr>Презентация PowerPoint</vt:lpstr>
      <vt:lpstr>Регистрация прошла успешно, Вы в проекте! Что дальше?</vt:lpstr>
      <vt:lpstr>Мероприятия</vt:lpstr>
      <vt:lpstr>STSM – стажировки в других лабораториях</vt:lpstr>
      <vt:lpstr>Подготовка к поездке</vt:lpstr>
      <vt:lpstr>Подготовка к поездке</vt:lpstr>
      <vt:lpstr>По окончанию мероприятия</vt:lpstr>
      <vt:lpstr>Польза от участия</vt:lpstr>
      <vt:lpstr>Из опыта участия в 2 проектах COST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tatsiana.lipinskaya@gmail.com</dc:creator>
  <cp:lastModifiedBy>sovet bsuir</cp:lastModifiedBy>
  <cp:revision>41</cp:revision>
  <dcterms:created xsi:type="dcterms:W3CDTF">2020-01-21T14:52:46Z</dcterms:created>
  <dcterms:modified xsi:type="dcterms:W3CDTF">2020-01-22T11:40:54Z</dcterms:modified>
</cp:coreProperties>
</file>