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3" r:id="rId5"/>
    <p:sldId id="269" r:id="rId6"/>
    <p:sldId id="270" r:id="rId7"/>
    <p:sldId id="271" r:id="rId8"/>
    <p:sldId id="272" r:id="rId9"/>
    <p:sldId id="273" r:id="rId10"/>
    <p:sldId id="260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7" r:id="rId20"/>
    <p:sldId id="286" r:id="rId21"/>
    <p:sldId id="264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77" d="100"/>
          <a:sy n="77" d="100"/>
        </p:scale>
        <p:origin x="154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331061655917377E-2"/>
          <c:y val="5.6118962972368153E-2"/>
          <c:w val="0.71964153105795259"/>
          <c:h val="0.8459709673835523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t⁰ над горящим авто</c:v>
                </c:pt>
              </c:strCache>
            </c:strRef>
          </c:tx>
          <c:marker>
            <c:symbol val="none"/>
          </c:marker>
          <c:dLbls>
            <c:dLbl>
              <c:idx val="9"/>
              <c:layout>
                <c:manualLayout>
                  <c:x val="-4.1384899728490208E-2"/>
                  <c:y val="-4.5352103734505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1F-4EE1-87C6-F780DA1DE620}"/>
                </c:ext>
              </c:extLst>
            </c:dLbl>
            <c:dLbl>
              <c:idx val="18"/>
              <c:layout>
                <c:manualLayout>
                  <c:x val="-4.2931998783760868E-2"/>
                  <c:y val="-4.7871665053089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1F-4EE1-87C6-F780DA1DE620}"/>
                </c:ext>
              </c:extLst>
            </c:dLbl>
            <c:dLbl>
              <c:idx val="32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1F-4EE1-87C6-F780DA1DE620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Лист1!$A$2:$A$62</c:f>
              <c:numCache>
                <c:formatCode>General</c:formatCode>
                <c:ptCount val="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Лист1!$B$2:$B$62</c:f>
              <c:numCache>
                <c:formatCode>General</c:formatCode>
                <c:ptCount val="61"/>
                <c:pt idx="0">
                  <c:v>6.1</c:v>
                </c:pt>
                <c:pt idx="1">
                  <c:v>6.1</c:v>
                </c:pt>
                <c:pt idx="2">
                  <c:v>6.9</c:v>
                </c:pt>
                <c:pt idx="3">
                  <c:v>8.1</c:v>
                </c:pt>
                <c:pt idx="4">
                  <c:v>10.3</c:v>
                </c:pt>
                <c:pt idx="5">
                  <c:v>10.3</c:v>
                </c:pt>
                <c:pt idx="6">
                  <c:v>23.3</c:v>
                </c:pt>
                <c:pt idx="7">
                  <c:v>41.5</c:v>
                </c:pt>
                <c:pt idx="8">
                  <c:v>60.3</c:v>
                </c:pt>
                <c:pt idx="9">
                  <c:v>101.2</c:v>
                </c:pt>
                <c:pt idx="10">
                  <c:v>24.5</c:v>
                </c:pt>
                <c:pt idx="11">
                  <c:v>35.4</c:v>
                </c:pt>
                <c:pt idx="12">
                  <c:v>49</c:v>
                </c:pt>
                <c:pt idx="13">
                  <c:v>49</c:v>
                </c:pt>
                <c:pt idx="14">
                  <c:v>61.1</c:v>
                </c:pt>
                <c:pt idx="15">
                  <c:v>58.9</c:v>
                </c:pt>
                <c:pt idx="16">
                  <c:v>79.900000000000006</c:v>
                </c:pt>
                <c:pt idx="17">
                  <c:v>79</c:v>
                </c:pt>
                <c:pt idx="18">
                  <c:v>100.7</c:v>
                </c:pt>
                <c:pt idx="19">
                  <c:v>93.5</c:v>
                </c:pt>
                <c:pt idx="20">
                  <c:v>90.1</c:v>
                </c:pt>
                <c:pt idx="21">
                  <c:v>65.900000000000006</c:v>
                </c:pt>
                <c:pt idx="22">
                  <c:v>56</c:v>
                </c:pt>
                <c:pt idx="23">
                  <c:v>35.700000000000003</c:v>
                </c:pt>
                <c:pt idx="24">
                  <c:v>28.9</c:v>
                </c:pt>
                <c:pt idx="25">
                  <c:v>25.7</c:v>
                </c:pt>
                <c:pt idx="26">
                  <c:v>22.6</c:v>
                </c:pt>
                <c:pt idx="27">
                  <c:v>19.7</c:v>
                </c:pt>
                <c:pt idx="28">
                  <c:v>18.2</c:v>
                </c:pt>
                <c:pt idx="29">
                  <c:v>19.7</c:v>
                </c:pt>
                <c:pt idx="30">
                  <c:v>20.7</c:v>
                </c:pt>
                <c:pt idx="31">
                  <c:v>25.7</c:v>
                </c:pt>
                <c:pt idx="32">
                  <c:v>36.6</c:v>
                </c:pt>
                <c:pt idx="33">
                  <c:v>27.2</c:v>
                </c:pt>
                <c:pt idx="34">
                  <c:v>29.9</c:v>
                </c:pt>
                <c:pt idx="35">
                  <c:v>27.7</c:v>
                </c:pt>
                <c:pt idx="36">
                  <c:v>26.5</c:v>
                </c:pt>
                <c:pt idx="37">
                  <c:v>24.3</c:v>
                </c:pt>
                <c:pt idx="38">
                  <c:v>21.9</c:v>
                </c:pt>
                <c:pt idx="39">
                  <c:v>17.5</c:v>
                </c:pt>
                <c:pt idx="40">
                  <c:v>18.2</c:v>
                </c:pt>
                <c:pt idx="41">
                  <c:v>15.1</c:v>
                </c:pt>
                <c:pt idx="42">
                  <c:v>15.3</c:v>
                </c:pt>
                <c:pt idx="43">
                  <c:v>13.6</c:v>
                </c:pt>
                <c:pt idx="44">
                  <c:v>11.5</c:v>
                </c:pt>
                <c:pt idx="45">
                  <c:v>10</c:v>
                </c:pt>
                <c:pt idx="46">
                  <c:v>9.3000000000000007</c:v>
                </c:pt>
                <c:pt idx="47">
                  <c:v>9.3000000000000007</c:v>
                </c:pt>
                <c:pt idx="48">
                  <c:v>9.3000000000000007</c:v>
                </c:pt>
                <c:pt idx="49">
                  <c:v>8.6</c:v>
                </c:pt>
                <c:pt idx="50">
                  <c:v>8.6</c:v>
                </c:pt>
                <c:pt idx="51">
                  <c:v>8.3000000000000007</c:v>
                </c:pt>
                <c:pt idx="52">
                  <c:v>8.3000000000000007</c:v>
                </c:pt>
                <c:pt idx="53">
                  <c:v>6.1</c:v>
                </c:pt>
                <c:pt idx="54">
                  <c:v>8.3000000000000007</c:v>
                </c:pt>
                <c:pt idx="55">
                  <c:v>8.6</c:v>
                </c:pt>
                <c:pt idx="56">
                  <c:v>7.8</c:v>
                </c:pt>
                <c:pt idx="57">
                  <c:v>7.8</c:v>
                </c:pt>
                <c:pt idx="58">
                  <c:v>7.8</c:v>
                </c:pt>
                <c:pt idx="59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61F-4EE1-87C6-F780DA1DE6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t⁰ рядом стоящего авто</c:v>
                </c:pt>
              </c:strCache>
            </c:strRef>
          </c:tx>
          <c:marker>
            <c:symbol val="none"/>
          </c:marker>
          <c:dLbls>
            <c:dLbl>
              <c:idx val="15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1F-4EE1-87C6-F780DA1DE620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Лист1!$A$2:$A$62</c:f>
              <c:numCache>
                <c:formatCode>General</c:formatCode>
                <c:ptCount val="6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cat>
          <c:val>
            <c:numRef>
              <c:f>Лист1!$C$2:$C$62</c:f>
              <c:numCache>
                <c:formatCode>General</c:formatCode>
                <c:ptCount val="61"/>
                <c:pt idx="0">
                  <c:v>5.4</c:v>
                </c:pt>
                <c:pt idx="1">
                  <c:v>5.4</c:v>
                </c:pt>
                <c:pt idx="2">
                  <c:v>5.7</c:v>
                </c:pt>
                <c:pt idx="3">
                  <c:v>5.4</c:v>
                </c:pt>
                <c:pt idx="4">
                  <c:v>5.4</c:v>
                </c:pt>
                <c:pt idx="5">
                  <c:v>6.1</c:v>
                </c:pt>
                <c:pt idx="6">
                  <c:v>10.5</c:v>
                </c:pt>
                <c:pt idx="7">
                  <c:v>14.6</c:v>
                </c:pt>
                <c:pt idx="8">
                  <c:v>22.1</c:v>
                </c:pt>
                <c:pt idx="9">
                  <c:v>40.5</c:v>
                </c:pt>
                <c:pt idx="10">
                  <c:v>14.6</c:v>
                </c:pt>
                <c:pt idx="11">
                  <c:v>19.2</c:v>
                </c:pt>
                <c:pt idx="12">
                  <c:v>23.1</c:v>
                </c:pt>
                <c:pt idx="13">
                  <c:v>20.7</c:v>
                </c:pt>
                <c:pt idx="14">
                  <c:v>32</c:v>
                </c:pt>
                <c:pt idx="15">
                  <c:v>52.4</c:v>
                </c:pt>
                <c:pt idx="16">
                  <c:v>32</c:v>
                </c:pt>
                <c:pt idx="17">
                  <c:v>36.4</c:v>
                </c:pt>
                <c:pt idx="18">
                  <c:v>30.6</c:v>
                </c:pt>
                <c:pt idx="19">
                  <c:v>32.299999999999997</c:v>
                </c:pt>
                <c:pt idx="20">
                  <c:v>30.8</c:v>
                </c:pt>
                <c:pt idx="21">
                  <c:v>27.7</c:v>
                </c:pt>
                <c:pt idx="22">
                  <c:v>25.5</c:v>
                </c:pt>
                <c:pt idx="23">
                  <c:v>20</c:v>
                </c:pt>
                <c:pt idx="24">
                  <c:v>20.9</c:v>
                </c:pt>
                <c:pt idx="25">
                  <c:v>14.8</c:v>
                </c:pt>
                <c:pt idx="26">
                  <c:v>15.1</c:v>
                </c:pt>
                <c:pt idx="27">
                  <c:v>13.4</c:v>
                </c:pt>
                <c:pt idx="28">
                  <c:v>13.6</c:v>
                </c:pt>
                <c:pt idx="29">
                  <c:v>10.7</c:v>
                </c:pt>
                <c:pt idx="30">
                  <c:v>9.5</c:v>
                </c:pt>
                <c:pt idx="31">
                  <c:v>12.9</c:v>
                </c:pt>
                <c:pt idx="32">
                  <c:v>14.4</c:v>
                </c:pt>
                <c:pt idx="33">
                  <c:v>13.6</c:v>
                </c:pt>
                <c:pt idx="34">
                  <c:v>18.5</c:v>
                </c:pt>
                <c:pt idx="35">
                  <c:v>13.6</c:v>
                </c:pt>
                <c:pt idx="36">
                  <c:v>12.9</c:v>
                </c:pt>
                <c:pt idx="37">
                  <c:v>11.5</c:v>
                </c:pt>
                <c:pt idx="38">
                  <c:v>10</c:v>
                </c:pt>
                <c:pt idx="39">
                  <c:v>8.6</c:v>
                </c:pt>
                <c:pt idx="40">
                  <c:v>9.3000000000000007</c:v>
                </c:pt>
                <c:pt idx="41">
                  <c:v>9.3000000000000007</c:v>
                </c:pt>
                <c:pt idx="42">
                  <c:v>10.3</c:v>
                </c:pt>
                <c:pt idx="43">
                  <c:v>10.7</c:v>
                </c:pt>
                <c:pt idx="44">
                  <c:v>8.6</c:v>
                </c:pt>
                <c:pt idx="45">
                  <c:v>8.3000000000000007</c:v>
                </c:pt>
                <c:pt idx="46">
                  <c:v>7.6</c:v>
                </c:pt>
                <c:pt idx="47">
                  <c:v>8.3000000000000007</c:v>
                </c:pt>
                <c:pt idx="48">
                  <c:v>6.9</c:v>
                </c:pt>
                <c:pt idx="49">
                  <c:v>7.6</c:v>
                </c:pt>
                <c:pt idx="50">
                  <c:v>7.6</c:v>
                </c:pt>
                <c:pt idx="51">
                  <c:v>7.6</c:v>
                </c:pt>
                <c:pt idx="52">
                  <c:v>6.9</c:v>
                </c:pt>
                <c:pt idx="53">
                  <c:v>4.7</c:v>
                </c:pt>
                <c:pt idx="54">
                  <c:v>6.9</c:v>
                </c:pt>
                <c:pt idx="55">
                  <c:v>7.1</c:v>
                </c:pt>
                <c:pt idx="56">
                  <c:v>9.5</c:v>
                </c:pt>
                <c:pt idx="57">
                  <c:v>7.1</c:v>
                </c:pt>
                <c:pt idx="58">
                  <c:v>6.4</c:v>
                </c:pt>
                <c:pt idx="59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61F-4EE1-87C6-F780DA1DE620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4974208"/>
        <c:axId val="41914880"/>
      </c:lineChart>
      <c:catAx>
        <c:axId val="34974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Минуты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78941265298007812"/>
              <c:y val="0.921202751665585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914880"/>
        <c:crosses val="autoZero"/>
        <c:auto val="1"/>
        <c:lblAlgn val="ctr"/>
        <c:lblOffset val="100"/>
        <c:tickLblSkip val="4"/>
        <c:noMultiLvlLbl val="0"/>
      </c:catAx>
      <c:valAx>
        <c:axId val="4191488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dirty="0" smtClean="0"/>
                  <a:t>С</a:t>
                </a:r>
                <a:r>
                  <a:rPr lang="ru-RU" dirty="0" smtClean="0">
                    <a:latin typeface="Calibri"/>
                    <a:cs typeface="Calibri"/>
                  </a:rPr>
                  <a:t>⁰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6300683939601253E-2"/>
              <c:y val="0.771068889171044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974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96444541654499"/>
          <c:y val="0.11800126238121776"/>
          <c:w val="0.19477629532419558"/>
          <c:h val="0.461555684543575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Время, мин.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6"/>
                <c:pt idx="0">
                  <c:v>Спринклер № 7</c:v>
                </c:pt>
                <c:pt idx="1">
                  <c:v>Спринклер № 6</c:v>
                </c:pt>
                <c:pt idx="2">
                  <c:v>Спринклер № 2</c:v>
                </c:pt>
                <c:pt idx="3">
                  <c:v>Спринклер № 8</c:v>
                </c:pt>
                <c:pt idx="4">
                  <c:v>Спринклер № 11</c:v>
                </c:pt>
                <c:pt idx="5">
                  <c:v>Спринклер № 12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9.4</c:v>
                </c:pt>
                <c:pt idx="1">
                  <c:v>10.27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8-4907-9D07-A0D2066EC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973056"/>
        <c:axId val="34867456"/>
        <c:axId val="0"/>
      </c:bar3DChart>
      <c:catAx>
        <c:axId val="3697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867456"/>
        <c:crosses val="autoZero"/>
        <c:auto val="1"/>
        <c:lblAlgn val="ctr"/>
        <c:lblOffset val="100"/>
        <c:noMultiLvlLbl val="0"/>
      </c:catAx>
      <c:valAx>
        <c:axId val="34867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9730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55375862192336E-2"/>
          <c:y val="5.6118962972368153E-2"/>
          <c:w val="0.71964153105795259"/>
          <c:h val="0.8459709673835523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t⁰ над горящим авто</c:v>
                </c:pt>
              </c:strCache>
            </c:strRef>
          </c:tx>
          <c:marker>
            <c:symbol val="none"/>
          </c:marker>
          <c:dLbls>
            <c:dLbl>
              <c:idx val="11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BC-4140-BE1F-633A5C683513}"/>
                </c:ext>
              </c:extLst>
            </c:dLbl>
            <c:dLbl>
              <c:idx val="12"/>
              <c:layout>
                <c:manualLayout>
                  <c:x val="-4.5960641849587335E-2"/>
                  <c:y val="2.3142269906518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BC-4140-BE1F-633A5C683513}"/>
                </c:ext>
              </c:extLst>
            </c:dLbl>
            <c:dLbl>
              <c:idx val="1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BC-4140-BE1F-633A5C683513}"/>
                </c:ext>
              </c:extLst>
            </c:dLbl>
            <c:dLbl>
              <c:idx val="25"/>
              <c:layout>
                <c:manualLayout>
                  <c:x val="0"/>
                  <c:y val="2.2676051867252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BC-4140-BE1F-633A5C68351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Лист1!$A$2:$A$65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10.4</c:v>
                </c:pt>
                <c:pt idx="11">
                  <c:v>10.6</c:v>
                </c:pt>
                <c:pt idx="12">
                  <c:v>11</c:v>
                </c:pt>
                <c:pt idx="13">
                  <c:v>11.3</c:v>
                </c:pt>
                <c:pt idx="14">
                  <c:v>12</c:v>
                </c:pt>
                <c:pt idx="15">
                  <c:v>13</c:v>
                </c:pt>
                <c:pt idx="16">
                  <c:v>14</c:v>
                </c:pt>
                <c:pt idx="17">
                  <c:v>15</c:v>
                </c:pt>
                <c:pt idx="18">
                  <c:v>16</c:v>
                </c:pt>
                <c:pt idx="19">
                  <c:v>17</c:v>
                </c:pt>
                <c:pt idx="20">
                  <c:v>18</c:v>
                </c:pt>
                <c:pt idx="21">
                  <c:v>19</c:v>
                </c:pt>
                <c:pt idx="22">
                  <c:v>20</c:v>
                </c:pt>
                <c:pt idx="23">
                  <c:v>21</c:v>
                </c:pt>
                <c:pt idx="24">
                  <c:v>22</c:v>
                </c:pt>
                <c:pt idx="25">
                  <c:v>23</c:v>
                </c:pt>
                <c:pt idx="26">
                  <c:v>24</c:v>
                </c:pt>
                <c:pt idx="27">
                  <c:v>25</c:v>
                </c:pt>
                <c:pt idx="28">
                  <c:v>26</c:v>
                </c:pt>
                <c:pt idx="29">
                  <c:v>27</c:v>
                </c:pt>
                <c:pt idx="30">
                  <c:v>28</c:v>
                </c:pt>
                <c:pt idx="31">
                  <c:v>29</c:v>
                </c:pt>
                <c:pt idx="32">
                  <c:v>30</c:v>
                </c:pt>
                <c:pt idx="33">
                  <c:v>31</c:v>
                </c:pt>
                <c:pt idx="34">
                  <c:v>32</c:v>
                </c:pt>
                <c:pt idx="35">
                  <c:v>33</c:v>
                </c:pt>
                <c:pt idx="36">
                  <c:v>34</c:v>
                </c:pt>
                <c:pt idx="37">
                  <c:v>35</c:v>
                </c:pt>
                <c:pt idx="38">
                  <c:v>36</c:v>
                </c:pt>
                <c:pt idx="39">
                  <c:v>37</c:v>
                </c:pt>
                <c:pt idx="40">
                  <c:v>38</c:v>
                </c:pt>
                <c:pt idx="41">
                  <c:v>39</c:v>
                </c:pt>
                <c:pt idx="42">
                  <c:v>40</c:v>
                </c:pt>
                <c:pt idx="43">
                  <c:v>41</c:v>
                </c:pt>
                <c:pt idx="44">
                  <c:v>42</c:v>
                </c:pt>
                <c:pt idx="45">
                  <c:v>43</c:v>
                </c:pt>
                <c:pt idx="46">
                  <c:v>44</c:v>
                </c:pt>
                <c:pt idx="47">
                  <c:v>45</c:v>
                </c:pt>
                <c:pt idx="48">
                  <c:v>46</c:v>
                </c:pt>
                <c:pt idx="49">
                  <c:v>47</c:v>
                </c:pt>
                <c:pt idx="50">
                  <c:v>48</c:v>
                </c:pt>
                <c:pt idx="51">
                  <c:v>49</c:v>
                </c:pt>
                <c:pt idx="52">
                  <c:v>50</c:v>
                </c:pt>
                <c:pt idx="53">
                  <c:v>51</c:v>
                </c:pt>
                <c:pt idx="54">
                  <c:v>52</c:v>
                </c:pt>
                <c:pt idx="55">
                  <c:v>53</c:v>
                </c:pt>
                <c:pt idx="56">
                  <c:v>54</c:v>
                </c:pt>
                <c:pt idx="57">
                  <c:v>55</c:v>
                </c:pt>
                <c:pt idx="58">
                  <c:v>56</c:v>
                </c:pt>
                <c:pt idx="59">
                  <c:v>57</c:v>
                </c:pt>
                <c:pt idx="60">
                  <c:v>58</c:v>
                </c:pt>
                <c:pt idx="61">
                  <c:v>59</c:v>
                </c:pt>
                <c:pt idx="62">
                  <c:v>60</c:v>
                </c:pt>
              </c:numCache>
            </c:numRef>
          </c:cat>
          <c:val>
            <c:numRef>
              <c:f>Лист1!$B$2:$B$65</c:f>
              <c:numCache>
                <c:formatCode>General</c:formatCode>
                <c:ptCount val="64"/>
                <c:pt idx="0">
                  <c:v>15.8</c:v>
                </c:pt>
                <c:pt idx="1">
                  <c:v>16.5</c:v>
                </c:pt>
                <c:pt idx="2">
                  <c:v>17.3</c:v>
                </c:pt>
                <c:pt idx="3">
                  <c:v>18.2</c:v>
                </c:pt>
                <c:pt idx="4">
                  <c:v>20.7</c:v>
                </c:pt>
                <c:pt idx="5">
                  <c:v>41.7</c:v>
                </c:pt>
                <c:pt idx="6">
                  <c:v>49.7</c:v>
                </c:pt>
                <c:pt idx="7">
                  <c:v>56.7</c:v>
                </c:pt>
                <c:pt idx="8">
                  <c:v>62.8</c:v>
                </c:pt>
                <c:pt idx="9">
                  <c:v>103.7</c:v>
                </c:pt>
                <c:pt idx="10">
                  <c:v>163.1</c:v>
                </c:pt>
                <c:pt idx="11">
                  <c:v>182.4</c:v>
                </c:pt>
                <c:pt idx="12">
                  <c:v>126.7</c:v>
                </c:pt>
                <c:pt idx="13">
                  <c:v>181.7</c:v>
                </c:pt>
                <c:pt idx="14">
                  <c:v>78.5</c:v>
                </c:pt>
                <c:pt idx="15">
                  <c:v>50.2</c:v>
                </c:pt>
                <c:pt idx="16">
                  <c:v>59.9</c:v>
                </c:pt>
                <c:pt idx="17">
                  <c:v>68.8</c:v>
                </c:pt>
                <c:pt idx="18">
                  <c:v>49.2</c:v>
                </c:pt>
                <c:pt idx="19">
                  <c:v>45.8</c:v>
                </c:pt>
                <c:pt idx="20">
                  <c:v>36.4</c:v>
                </c:pt>
                <c:pt idx="21">
                  <c:v>32.5</c:v>
                </c:pt>
                <c:pt idx="22">
                  <c:v>30.6</c:v>
                </c:pt>
                <c:pt idx="23">
                  <c:v>27.7</c:v>
                </c:pt>
                <c:pt idx="24">
                  <c:v>27.7</c:v>
                </c:pt>
                <c:pt idx="25">
                  <c:v>56</c:v>
                </c:pt>
                <c:pt idx="26">
                  <c:v>30.6</c:v>
                </c:pt>
                <c:pt idx="27">
                  <c:v>25.3</c:v>
                </c:pt>
                <c:pt idx="28">
                  <c:v>26</c:v>
                </c:pt>
                <c:pt idx="29">
                  <c:v>26.7</c:v>
                </c:pt>
                <c:pt idx="30">
                  <c:v>21.9</c:v>
                </c:pt>
                <c:pt idx="31">
                  <c:v>21.1</c:v>
                </c:pt>
                <c:pt idx="32">
                  <c:v>18</c:v>
                </c:pt>
                <c:pt idx="33">
                  <c:v>19.5</c:v>
                </c:pt>
                <c:pt idx="34">
                  <c:v>22.6</c:v>
                </c:pt>
                <c:pt idx="35">
                  <c:v>24.1</c:v>
                </c:pt>
                <c:pt idx="36">
                  <c:v>23.3</c:v>
                </c:pt>
                <c:pt idx="37">
                  <c:v>21.9</c:v>
                </c:pt>
                <c:pt idx="38">
                  <c:v>21.9</c:v>
                </c:pt>
                <c:pt idx="39">
                  <c:v>16.100000000000001</c:v>
                </c:pt>
                <c:pt idx="40">
                  <c:v>15.1</c:v>
                </c:pt>
                <c:pt idx="41">
                  <c:v>15.3</c:v>
                </c:pt>
                <c:pt idx="42">
                  <c:v>14.4</c:v>
                </c:pt>
                <c:pt idx="43">
                  <c:v>14.6</c:v>
                </c:pt>
                <c:pt idx="44">
                  <c:v>14.6</c:v>
                </c:pt>
                <c:pt idx="45">
                  <c:v>14.1</c:v>
                </c:pt>
                <c:pt idx="46">
                  <c:v>14.1</c:v>
                </c:pt>
                <c:pt idx="47">
                  <c:v>14.4</c:v>
                </c:pt>
                <c:pt idx="48">
                  <c:v>12.7</c:v>
                </c:pt>
                <c:pt idx="49">
                  <c:v>14.4</c:v>
                </c:pt>
                <c:pt idx="50">
                  <c:v>13.6</c:v>
                </c:pt>
                <c:pt idx="51">
                  <c:v>14.4</c:v>
                </c:pt>
                <c:pt idx="52">
                  <c:v>16.100000000000001</c:v>
                </c:pt>
                <c:pt idx="53">
                  <c:v>12.9</c:v>
                </c:pt>
                <c:pt idx="54">
                  <c:v>8.3000000000000007</c:v>
                </c:pt>
                <c:pt idx="55">
                  <c:v>12.9</c:v>
                </c:pt>
                <c:pt idx="56">
                  <c:v>12.9</c:v>
                </c:pt>
                <c:pt idx="57">
                  <c:v>12.4</c:v>
                </c:pt>
                <c:pt idx="58">
                  <c:v>12.9</c:v>
                </c:pt>
                <c:pt idx="59">
                  <c:v>12.4</c:v>
                </c:pt>
                <c:pt idx="60">
                  <c:v>12.4</c:v>
                </c:pt>
                <c:pt idx="61">
                  <c:v>10.3</c:v>
                </c:pt>
                <c:pt idx="62">
                  <c:v>10.7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4BC-4140-BE1F-633A5C6835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t⁰ рядом стоящего авто</c:v>
                </c:pt>
              </c:strCache>
            </c:strRef>
          </c:tx>
          <c:marker>
            <c:symbol val="none"/>
          </c:marker>
          <c:cat>
            <c:numRef>
              <c:f>Лист1!$A$2:$A$65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10.4</c:v>
                </c:pt>
                <c:pt idx="11">
                  <c:v>10.6</c:v>
                </c:pt>
                <c:pt idx="12">
                  <c:v>11</c:v>
                </c:pt>
                <c:pt idx="13">
                  <c:v>11.3</c:v>
                </c:pt>
                <c:pt idx="14">
                  <c:v>12</c:v>
                </c:pt>
                <c:pt idx="15">
                  <c:v>13</c:v>
                </c:pt>
                <c:pt idx="16">
                  <c:v>14</c:v>
                </c:pt>
                <c:pt idx="17">
                  <c:v>15</c:v>
                </c:pt>
                <c:pt idx="18">
                  <c:v>16</c:v>
                </c:pt>
                <c:pt idx="19">
                  <c:v>17</c:v>
                </c:pt>
                <c:pt idx="20">
                  <c:v>18</c:v>
                </c:pt>
                <c:pt idx="21">
                  <c:v>19</c:v>
                </c:pt>
                <c:pt idx="22">
                  <c:v>20</c:v>
                </c:pt>
                <c:pt idx="23">
                  <c:v>21</c:v>
                </c:pt>
                <c:pt idx="24">
                  <c:v>22</c:v>
                </c:pt>
                <c:pt idx="25">
                  <c:v>23</c:v>
                </c:pt>
                <c:pt idx="26">
                  <c:v>24</c:v>
                </c:pt>
                <c:pt idx="27">
                  <c:v>25</c:v>
                </c:pt>
                <c:pt idx="28">
                  <c:v>26</c:v>
                </c:pt>
                <c:pt idx="29">
                  <c:v>27</c:v>
                </c:pt>
                <c:pt idx="30">
                  <c:v>28</c:v>
                </c:pt>
                <c:pt idx="31">
                  <c:v>29</c:v>
                </c:pt>
                <c:pt idx="32">
                  <c:v>30</c:v>
                </c:pt>
                <c:pt idx="33">
                  <c:v>31</c:v>
                </c:pt>
                <c:pt idx="34">
                  <c:v>32</c:v>
                </c:pt>
                <c:pt idx="35">
                  <c:v>33</c:v>
                </c:pt>
                <c:pt idx="36">
                  <c:v>34</c:v>
                </c:pt>
                <c:pt idx="37">
                  <c:v>35</c:v>
                </c:pt>
                <c:pt idx="38">
                  <c:v>36</c:v>
                </c:pt>
                <c:pt idx="39">
                  <c:v>37</c:v>
                </c:pt>
                <c:pt idx="40">
                  <c:v>38</c:v>
                </c:pt>
                <c:pt idx="41">
                  <c:v>39</c:v>
                </c:pt>
                <c:pt idx="42">
                  <c:v>40</c:v>
                </c:pt>
                <c:pt idx="43">
                  <c:v>41</c:v>
                </c:pt>
                <c:pt idx="44">
                  <c:v>42</c:v>
                </c:pt>
                <c:pt idx="45">
                  <c:v>43</c:v>
                </c:pt>
                <c:pt idx="46">
                  <c:v>44</c:v>
                </c:pt>
                <c:pt idx="47">
                  <c:v>45</c:v>
                </c:pt>
                <c:pt idx="48">
                  <c:v>46</c:v>
                </c:pt>
                <c:pt idx="49">
                  <c:v>47</c:v>
                </c:pt>
                <c:pt idx="50">
                  <c:v>48</c:v>
                </c:pt>
                <c:pt idx="51">
                  <c:v>49</c:v>
                </c:pt>
                <c:pt idx="52">
                  <c:v>50</c:v>
                </c:pt>
                <c:pt idx="53">
                  <c:v>51</c:v>
                </c:pt>
                <c:pt idx="54">
                  <c:v>52</c:v>
                </c:pt>
                <c:pt idx="55">
                  <c:v>53</c:v>
                </c:pt>
                <c:pt idx="56">
                  <c:v>54</c:v>
                </c:pt>
                <c:pt idx="57">
                  <c:v>55</c:v>
                </c:pt>
                <c:pt idx="58">
                  <c:v>56</c:v>
                </c:pt>
                <c:pt idx="59">
                  <c:v>57</c:v>
                </c:pt>
                <c:pt idx="60">
                  <c:v>58</c:v>
                </c:pt>
                <c:pt idx="61">
                  <c:v>59</c:v>
                </c:pt>
                <c:pt idx="62">
                  <c:v>60</c:v>
                </c:pt>
              </c:numCache>
            </c:numRef>
          </c:cat>
          <c:val>
            <c:numRef>
              <c:f>Лист1!$C$2:$C$65</c:f>
              <c:numCache>
                <c:formatCode>General</c:formatCode>
                <c:ptCount val="64"/>
                <c:pt idx="0">
                  <c:v>14.4</c:v>
                </c:pt>
                <c:pt idx="1">
                  <c:v>15.1</c:v>
                </c:pt>
                <c:pt idx="2">
                  <c:v>14.4</c:v>
                </c:pt>
                <c:pt idx="3">
                  <c:v>14.6</c:v>
                </c:pt>
                <c:pt idx="4">
                  <c:v>15.3</c:v>
                </c:pt>
                <c:pt idx="5">
                  <c:v>17.5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24.5</c:v>
                </c:pt>
                <c:pt idx="9">
                  <c:v>26.9</c:v>
                </c:pt>
                <c:pt idx="10">
                  <c:v>78</c:v>
                </c:pt>
                <c:pt idx="11">
                  <c:v>89.6</c:v>
                </c:pt>
                <c:pt idx="12">
                  <c:v>32</c:v>
                </c:pt>
                <c:pt idx="13">
                  <c:v>86.7</c:v>
                </c:pt>
                <c:pt idx="14">
                  <c:v>42.2</c:v>
                </c:pt>
                <c:pt idx="15">
                  <c:v>34.9</c:v>
                </c:pt>
                <c:pt idx="16">
                  <c:v>28.6</c:v>
                </c:pt>
                <c:pt idx="17">
                  <c:v>65.900000000000006</c:v>
                </c:pt>
                <c:pt idx="18">
                  <c:v>69.8</c:v>
                </c:pt>
                <c:pt idx="19">
                  <c:v>18.2</c:v>
                </c:pt>
                <c:pt idx="20">
                  <c:v>17.5</c:v>
                </c:pt>
                <c:pt idx="21">
                  <c:v>16.8</c:v>
                </c:pt>
                <c:pt idx="22">
                  <c:v>16.3</c:v>
                </c:pt>
                <c:pt idx="23">
                  <c:v>17</c:v>
                </c:pt>
                <c:pt idx="24">
                  <c:v>17</c:v>
                </c:pt>
                <c:pt idx="25">
                  <c:v>25.5</c:v>
                </c:pt>
                <c:pt idx="26">
                  <c:v>38.1</c:v>
                </c:pt>
                <c:pt idx="27">
                  <c:v>38.6</c:v>
                </c:pt>
                <c:pt idx="28">
                  <c:v>38.799999999999997</c:v>
                </c:pt>
                <c:pt idx="29">
                  <c:v>40.299999999999997</c:v>
                </c:pt>
                <c:pt idx="30">
                  <c:v>38.299999999999997</c:v>
                </c:pt>
                <c:pt idx="31">
                  <c:v>33.700000000000003</c:v>
                </c:pt>
                <c:pt idx="32">
                  <c:v>33.700000000000003</c:v>
                </c:pt>
                <c:pt idx="33">
                  <c:v>28.6</c:v>
                </c:pt>
                <c:pt idx="34">
                  <c:v>33.700000000000003</c:v>
                </c:pt>
                <c:pt idx="35">
                  <c:v>23.3</c:v>
                </c:pt>
                <c:pt idx="36">
                  <c:v>24.8</c:v>
                </c:pt>
                <c:pt idx="37">
                  <c:v>19.5</c:v>
                </c:pt>
                <c:pt idx="38">
                  <c:v>23.3</c:v>
                </c:pt>
                <c:pt idx="39">
                  <c:v>21.4</c:v>
                </c:pt>
                <c:pt idx="40">
                  <c:v>21.1</c:v>
                </c:pt>
                <c:pt idx="41">
                  <c:v>23.6</c:v>
                </c:pt>
                <c:pt idx="42">
                  <c:v>23.3</c:v>
                </c:pt>
                <c:pt idx="43">
                  <c:v>25</c:v>
                </c:pt>
                <c:pt idx="44">
                  <c:v>23.6</c:v>
                </c:pt>
                <c:pt idx="45">
                  <c:v>24.3</c:v>
                </c:pt>
                <c:pt idx="46">
                  <c:v>23.6</c:v>
                </c:pt>
                <c:pt idx="47">
                  <c:v>23.8</c:v>
                </c:pt>
                <c:pt idx="48">
                  <c:v>8.3000000000000007</c:v>
                </c:pt>
                <c:pt idx="49">
                  <c:v>19.2</c:v>
                </c:pt>
                <c:pt idx="50">
                  <c:v>19.2</c:v>
                </c:pt>
                <c:pt idx="51">
                  <c:v>25.7</c:v>
                </c:pt>
                <c:pt idx="52">
                  <c:v>20.9</c:v>
                </c:pt>
                <c:pt idx="53">
                  <c:v>19.2</c:v>
                </c:pt>
                <c:pt idx="54">
                  <c:v>7.6</c:v>
                </c:pt>
                <c:pt idx="55">
                  <c:v>19.899999999999999</c:v>
                </c:pt>
                <c:pt idx="56">
                  <c:v>19.2</c:v>
                </c:pt>
                <c:pt idx="57">
                  <c:v>20.2</c:v>
                </c:pt>
                <c:pt idx="58">
                  <c:v>19.899999999999999</c:v>
                </c:pt>
                <c:pt idx="59">
                  <c:v>23.8</c:v>
                </c:pt>
                <c:pt idx="60">
                  <c:v>19</c:v>
                </c:pt>
                <c:pt idx="61">
                  <c:v>12.2</c:v>
                </c:pt>
                <c:pt idx="62">
                  <c:v>12.2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4BC-4140-BE1F-633A5C683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612928"/>
        <c:axId val="41915456"/>
      </c:lineChart>
      <c:catAx>
        <c:axId val="79612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Минуты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80435919078671092"/>
              <c:y val="0.887229395146571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915456"/>
        <c:crosses val="autoZero"/>
        <c:auto val="1"/>
        <c:lblAlgn val="ctr"/>
        <c:lblOffset val="100"/>
        <c:tickLblSkip val="4"/>
        <c:noMultiLvlLbl val="0"/>
      </c:catAx>
      <c:valAx>
        <c:axId val="4191545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dirty="0" smtClean="0"/>
                  <a:t>С</a:t>
                </a:r>
                <a:r>
                  <a:rPr lang="ru-RU" dirty="0" smtClean="0">
                    <a:latin typeface="Calibri"/>
                    <a:cs typeface="Calibri"/>
                  </a:rPr>
                  <a:t>⁰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5.2312925682457129E-2"/>
              <c:y val="1.593195994095894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9612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96444541654499"/>
          <c:y val="0.11800126238121776"/>
          <c:w val="0.19477629532419558"/>
          <c:h val="0.461555684543575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Время, мин.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Точечные дымовые ПИ</c:v>
                </c:pt>
                <c:pt idx="1">
                  <c:v>Линейные дымовые ПИ</c:v>
                </c:pt>
                <c:pt idx="2">
                  <c:v>Извещатели пламени</c:v>
                </c:pt>
                <c:pt idx="3">
                  <c:v>Газоанализатор</c:v>
                </c:pt>
                <c:pt idx="4">
                  <c:v>Запуск СОУЭ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4.75</c:v>
                </c:pt>
                <c:pt idx="1">
                  <c:v>5.35</c:v>
                </c:pt>
                <c:pt idx="2">
                  <c:v>5.5</c:v>
                </c:pt>
                <c:pt idx="3">
                  <c:v>5.8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5-4703-B741-DD9306AE9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007360"/>
        <c:axId val="41099840"/>
        <c:axId val="0"/>
      </c:bar3DChart>
      <c:catAx>
        <c:axId val="3700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099840"/>
        <c:crosses val="autoZero"/>
        <c:auto val="1"/>
        <c:lblAlgn val="ctr"/>
        <c:lblOffset val="100"/>
        <c:noMultiLvlLbl val="0"/>
      </c:catAx>
      <c:valAx>
        <c:axId val="41099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0073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Время, мин.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678E-2"/>
                  <c:y val="-2.8340099861829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0A-407F-A935-BBE915DDCE8A}"/>
                </c:ext>
              </c:extLst>
            </c:dLbl>
            <c:dLbl>
              <c:idx val="1"/>
              <c:layout>
                <c:manualLayout>
                  <c:x val="4.6296296296296294E-3"/>
                  <c:y val="-1.8034609002982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0A-407F-A935-BBE915DDCE8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Спринклер № 25</c:v>
                </c:pt>
                <c:pt idx="1">
                  <c:v>Спринклер № 26</c:v>
                </c:pt>
                <c:pt idx="2">
                  <c:v>Спринклер № 35</c:v>
                </c:pt>
                <c:pt idx="3">
                  <c:v>Спринклер № 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11.25</c:v>
                </c:pt>
                <c:pt idx="1">
                  <c:v>11.86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0A-407F-A935-BBE915DDC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482496"/>
        <c:axId val="41100416"/>
        <c:axId val="0"/>
      </c:bar3DChart>
      <c:catAx>
        <c:axId val="4548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100416"/>
        <c:crosses val="autoZero"/>
        <c:auto val="1"/>
        <c:lblAlgn val="ctr"/>
        <c:lblOffset val="100"/>
        <c:noMultiLvlLbl val="0"/>
      </c:catAx>
      <c:valAx>
        <c:axId val="4110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4824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6;&#1086;&#1084;&#1072;\&#1052;&#1086;&#1080;%20&#1076;&#1086;&#1082;&#1091;&#1084;&#1077;&#1085;&#1090;&#1099;%20&#1056;&#1054;&#1052;&#1040;\&#1058;&#1050;&#1057;\&#1057;&#1077;&#1084;&#1080;&#1085;&#1072;&#1088;%2001.2017\&#1048;&#1089;&#1087;&#1099;&#1090;&#1072;&#1085;&#1080;&#1103;%202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6;&#1086;&#1084;&#1072;\&#1052;&#1086;&#1080;%20&#1076;&#1086;&#1082;&#1091;&#1084;&#1077;&#1085;&#1090;&#1099;%20&#1056;&#1054;&#1052;&#1040;\&#1058;&#1050;&#1057;\&#1057;&#1077;&#1084;&#1080;&#1085;&#1072;&#1088;%2001.2017\&#1048;&#1089;&#1087;&#1099;&#1090;&#1072;&#1085;&#1080;&#1103;%201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496944" cy="554461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</a:t>
            </a:r>
            <a:br>
              <a:rPr lang="ru-RU" sz="14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4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Один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опыт я ставлю выше, чем тысяча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мнений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рожденных только воображением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1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      Ломоносов 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М.В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400" b="1" dirty="0">
                <a:latin typeface="Times New Roman"/>
                <a:ea typeface="Times New Roman"/>
              </a:rPr>
              <a:t/>
            </a:r>
            <a:br>
              <a:rPr lang="ru-RU" sz="2400" b="1" dirty="0">
                <a:latin typeface="Times New Roman"/>
                <a:ea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ЭФФЕКТИВНОСТЬ 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</a:rPr>
              <a:t>РАБОТЫ АВТОМАТИЧЕСКОЙ УСТАНОВКИ ПОЖАРОТУШЕНИЯ СОВМЕСТНО С СИСТЕМАМИ ПРОТИВОДЫМНОЙ ВЕНТИЛЯЦИИ В ПОМЕЩЕНИИ ХРАНЕНИЯ АВТОМОБИЛЕЙ ГАРАЖ-СТОЯНКИ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спытания 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85508"/>
            <a:ext cx="392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Вторые натурные испытания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Температурный режим в помещении хранения автомобилей при пожаре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672203"/>
              </p:ext>
            </p:extLst>
          </p:nvPr>
        </p:nvGraphicFramePr>
        <p:xfrm>
          <a:off x="251520" y="1412776"/>
          <a:ext cx="849694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102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Время </a:t>
            </a:r>
            <a:r>
              <a:rPr lang="ru-RU" sz="2800" b="1" i="1" dirty="0" err="1" smtClean="0"/>
              <a:t>сработки</a:t>
            </a:r>
            <a:r>
              <a:rPr lang="ru-RU" sz="2800" b="1" i="1" dirty="0" smtClean="0"/>
              <a:t> ПИ в СПС и </a:t>
            </a:r>
            <a:r>
              <a:rPr lang="ru-RU" sz="2800" b="1" i="1" dirty="0" err="1" smtClean="0"/>
              <a:t>запус</a:t>
            </a:r>
            <a:r>
              <a:rPr lang="ru-RU" sz="2800" b="1" i="1" dirty="0" smtClean="0"/>
              <a:t> СОУЭ</a:t>
            </a:r>
            <a:endParaRPr lang="ru-RU" sz="2800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629607"/>
              </p:ext>
            </p:extLst>
          </p:nvPr>
        </p:nvGraphicFramePr>
        <p:xfrm>
          <a:off x="457200" y="1196752"/>
          <a:ext cx="822960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76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Время </a:t>
            </a:r>
            <a:r>
              <a:rPr lang="ru-RU" sz="2800" b="1" i="1" dirty="0" err="1" smtClean="0"/>
              <a:t>сработки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спринклерных</a:t>
            </a:r>
            <a:r>
              <a:rPr lang="ru-RU" sz="2800" b="1" i="1" dirty="0" smtClean="0"/>
              <a:t> оросителей</a:t>
            </a:r>
            <a:endParaRPr lang="ru-RU" sz="2800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144579"/>
              </p:ext>
            </p:extLst>
          </p:nvPr>
        </p:nvGraphicFramePr>
        <p:xfrm>
          <a:off x="457200" y="1196752"/>
          <a:ext cx="822960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60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/>
                </a:solidFill>
              </a:rPr>
              <a:t>Обзор автомобилей после проведенных испытаний</a:t>
            </a:r>
            <a:br>
              <a:rPr lang="ru-RU" sz="2500" dirty="0">
                <a:solidFill>
                  <a:prstClr val="black"/>
                </a:solidFill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Автомобиль </a:t>
            </a:r>
            <a:r>
              <a:rPr lang="ru-RU" sz="2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№2 </a:t>
            </a: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(вид </a:t>
            </a:r>
            <a:r>
              <a:rPr lang="ru-RU" sz="2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правой стороны)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8477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5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/>
                </a:solidFill>
              </a:rPr>
              <a:t>Обзор автомобилей после проведенных испытаний</a:t>
            </a:r>
            <a:br>
              <a:rPr lang="ru-RU" sz="2500" dirty="0">
                <a:solidFill>
                  <a:prstClr val="black"/>
                </a:solidFill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Автомобиль №2 (вид </a:t>
            </a:r>
            <a:r>
              <a:rPr lang="ru-RU" sz="2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задней </a:t>
            </a: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стороны)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9847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1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/>
                </a:solidFill>
              </a:rPr>
              <a:t>Обзор автомобилей после проведенных испытаний</a:t>
            </a:r>
            <a:br>
              <a:rPr lang="ru-RU" sz="2500" dirty="0">
                <a:solidFill>
                  <a:prstClr val="black"/>
                </a:solidFill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Автомобиль </a:t>
            </a:r>
            <a:r>
              <a:rPr lang="ru-RU" sz="2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№3 </a:t>
            </a: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(вид задней стороны)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128792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9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/>
                </a:solidFill>
              </a:rPr>
              <a:t>Обзор автомобилей после проведенных испытаний</a:t>
            </a:r>
            <a:br>
              <a:rPr lang="ru-RU" sz="2500" dirty="0">
                <a:solidFill>
                  <a:prstClr val="black"/>
                </a:solidFill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Автомобиль №3 (вид задней стороны)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9"/>
            <a:ext cx="7200799" cy="467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5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200" dirty="0">
                <a:latin typeface="Times New Roman"/>
                <a:ea typeface="Times New Roman"/>
              </a:rPr>
              <a:t>Центральным институтом пожарной охраны в 1958 году была проведена экспериментальная работа эффективности </a:t>
            </a:r>
            <a:r>
              <a:rPr lang="ru-RU" sz="2200" dirty="0" err="1">
                <a:latin typeface="Times New Roman"/>
                <a:ea typeface="Times New Roman"/>
              </a:rPr>
              <a:t>спринклерных</a:t>
            </a:r>
            <a:r>
              <a:rPr lang="ru-RU" sz="2200" dirty="0">
                <a:latin typeface="Times New Roman"/>
                <a:ea typeface="Times New Roman"/>
              </a:rPr>
              <a:t> и </a:t>
            </a:r>
            <a:r>
              <a:rPr lang="ru-RU" sz="2200" dirty="0" err="1">
                <a:latin typeface="Times New Roman"/>
                <a:ea typeface="Times New Roman"/>
              </a:rPr>
              <a:t>дренчерных</a:t>
            </a:r>
            <a:r>
              <a:rPr lang="ru-RU" sz="2200" dirty="0">
                <a:latin typeface="Times New Roman"/>
                <a:ea typeface="Times New Roman"/>
              </a:rPr>
              <a:t> систем применительно к гаражам легковых автомобилей</a:t>
            </a:r>
            <a:r>
              <a:rPr lang="ru-RU" sz="2200" dirty="0" smtClean="0">
                <a:latin typeface="Times New Roman"/>
                <a:ea typeface="Times New Roman"/>
              </a:rPr>
              <a:t>. Было проведено два опыта.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640959" cy="5141168"/>
          </a:xfrm>
        </p:spPr>
      </p:pic>
    </p:spTree>
    <p:extLst>
      <p:ext uri="{BB962C8B-B14F-4D97-AF65-F5344CB8AC3E}">
        <p14:creationId xmlns:p14="http://schemas.microsoft.com/office/powerpoint/2010/main" val="17743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1800" dirty="0">
                <a:latin typeface="+mn-lt"/>
                <a:ea typeface="Times New Roman"/>
              </a:rPr>
              <a:t>При средней интенсивности орошения площади водой равной 0,056 л/сек×м</a:t>
            </a:r>
            <a:r>
              <a:rPr lang="ru-RU" sz="1800" baseline="30000" dirty="0">
                <a:latin typeface="+mn-lt"/>
                <a:ea typeface="Times New Roman"/>
              </a:rPr>
              <a:t>2</a:t>
            </a:r>
            <a:r>
              <a:rPr lang="ru-RU" sz="1800" dirty="0">
                <a:latin typeface="+mn-lt"/>
                <a:ea typeface="Times New Roman"/>
              </a:rPr>
              <a:t> вскрылось четыре </a:t>
            </a:r>
            <a:r>
              <a:rPr lang="ru-RU" sz="1800" dirty="0" err="1">
                <a:latin typeface="+mn-lt"/>
                <a:ea typeface="Times New Roman"/>
              </a:rPr>
              <a:t>спринклерных</a:t>
            </a:r>
            <a:r>
              <a:rPr lang="ru-RU" sz="1800" dirty="0">
                <a:latin typeface="+mn-lt"/>
                <a:ea typeface="Times New Roman"/>
              </a:rPr>
              <a:t> оросителя, максимальная температура в зоне горения составила – 88 </a:t>
            </a:r>
            <a:r>
              <a:rPr lang="ru-RU" sz="1800" dirty="0">
                <a:latin typeface="+mn-lt"/>
                <a:ea typeface="Times New Roman"/>
                <a:cs typeface="Calibri"/>
              </a:rPr>
              <a:t>⁰</a:t>
            </a:r>
            <a:r>
              <a:rPr lang="ru-RU" sz="1800" dirty="0">
                <a:latin typeface="+mn-lt"/>
                <a:ea typeface="Times New Roman"/>
              </a:rPr>
              <a:t>С, а в помещении - 69</a:t>
            </a:r>
            <a:r>
              <a:rPr lang="ru-RU" sz="1800" dirty="0">
                <a:latin typeface="+mn-lt"/>
                <a:ea typeface="Times New Roman"/>
                <a:cs typeface="Calibri"/>
              </a:rPr>
              <a:t>⁰</a:t>
            </a:r>
            <a:r>
              <a:rPr lang="ru-RU" sz="1800" dirty="0">
                <a:latin typeface="+mn-lt"/>
                <a:ea typeface="Times New Roman"/>
              </a:rPr>
              <a:t>С.</a:t>
            </a: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endParaRPr lang="ru-RU" sz="1800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496944" cy="5589240"/>
          </a:xfrm>
        </p:spPr>
      </p:pic>
    </p:spTree>
    <p:extLst>
      <p:ext uri="{BB962C8B-B14F-4D97-AF65-F5344CB8AC3E}">
        <p14:creationId xmlns:p14="http://schemas.microsoft.com/office/powerpoint/2010/main" val="13666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648" y="0"/>
            <a:ext cx="9144000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ea typeface="Times New Roman"/>
              <a:cs typeface="Times New Roman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endParaRPr lang="ru-RU" dirty="0">
              <a:ea typeface="Times New Roman"/>
              <a:cs typeface="Times New Roman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Times New Roman"/>
                <a:cs typeface="Times New Roman"/>
              </a:rPr>
              <a:t>Системы </a:t>
            </a:r>
            <a:r>
              <a:rPr lang="ru-RU" dirty="0">
                <a:ea typeface="Times New Roman"/>
                <a:cs typeface="Times New Roman"/>
              </a:rPr>
              <a:t>противодымной вентиляции, автоматические установки пожаротушения  применяются в различных зданиях и сооружениях, в том числе и в гараж-стоянках.</a:t>
            </a:r>
            <a:endParaRPr lang="ru-RU" sz="1600" dirty="0">
              <a:latin typeface="Calibri"/>
              <a:ea typeface="Times New Roman"/>
              <a:cs typeface="Times New Roman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/>
                <a:cs typeface="Times New Roman"/>
              </a:rPr>
              <a:t>Однако до настоящего времени нет проверенных материалов, характеризующих эффективность совместной работы данных систем и их результативность. Бытующие мнения по их эффективности специалистами Республики Беларусь и Российской Федерации противоречивы: «данные системы взаимоисключающие», «эффективность системы противодымной вентиляции (далее - СПВ) снижается при совместной работе с автоматической установкой  пожаротушения (далее -АУПТ)», «обоснованность расчетного периметра очага пожара при определении расхода продуктов горения в соответствии с ТКП 45-4.02-273», «обоснованность площади пожара для расчета установки пожаротушения водой в соответствии с ТКП 45-4.02-273» и т.д. </a:t>
            </a:r>
            <a:endParaRPr lang="ru-RU" sz="1600" dirty="0">
              <a:latin typeface="Calibri"/>
              <a:ea typeface="Times New Roman"/>
              <a:cs typeface="Times New Roman"/>
            </a:endParaRPr>
          </a:p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/>
                <a:cs typeface="Times New Roman"/>
              </a:rPr>
              <a:t>Для получения ответов на возникающие вопросы и определения эффективности систем СПВ и АУПТ на примере закрытой подземной гараж-стоянки были проведены натурные испытания с участием представителей  Минского городского управления МЧС Республики Беларусь и РУП «</a:t>
            </a:r>
            <a:r>
              <a:rPr lang="ru-RU" dirty="0" err="1">
                <a:ea typeface="Times New Roman"/>
                <a:cs typeface="Times New Roman"/>
              </a:rPr>
              <a:t>Стройтехнорм</a:t>
            </a:r>
            <a:r>
              <a:rPr lang="ru-RU" dirty="0">
                <a:ea typeface="Times New Roman"/>
                <a:cs typeface="Times New Roman"/>
              </a:rPr>
              <a:t>». Организация, финансирование испытаний осуществлялось Ассоциацией застройщиков объектов жилищного строительства и ОДО «</a:t>
            </a:r>
            <a:r>
              <a:rPr lang="ru-RU" dirty="0" err="1">
                <a:ea typeface="Times New Roman"/>
                <a:cs typeface="Times New Roman"/>
              </a:rPr>
              <a:t>Айрон</a:t>
            </a:r>
            <a:r>
              <a:rPr lang="ru-RU" dirty="0">
                <a:ea typeface="Times New Roman"/>
                <a:cs typeface="Times New Roman"/>
              </a:rPr>
              <a:t>».  </a:t>
            </a:r>
            <a:endParaRPr lang="ru-RU" sz="16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453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Опытом 2 предусматривалось выявление эффективности действия </a:t>
            </a:r>
            <a:r>
              <a:rPr lang="ru-RU" sz="1800" dirty="0" err="1"/>
              <a:t>спринклерных</a:t>
            </a:r>
            <a:r>
              <a:rPr lang="ru-RU" sz="1800" dirty="0"/>
              <a:t> оросителей по тушению пожара автомобилей в гараже при средней интенсивности подачи воды 0,031 и 0,069 л/сек×м</a:t>
            </a:r>
            <a:r>
              <a:rPr lang="ru-RU" sz="1800" baseline="30000" dirty="0"/>
              <a:t>2</a:t>
            </a:r>
            <a:r>
              <a:rPr lang="ru-RU" sz="1800" dirty="0"/>
              <a:t>. Вскрылось шесть </a:t>
            </a:r>
            <a:r>
              <a:rPr lang="ru-RU" sz="1800" dirty="0" err="1"/>
              <a:t>спринклерных</a:t>
            </a:r>
            <a:r>
              <a:rPr lang="ru-RU" sz="1800" dirty="0"/>
              <a:t> оросителей, максимальная температура в зоне горения составила – 188 ⁰С, а в помещении - 139⁰С, локализация была достигнута через 20 минут с момента начала опыта.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9143999" cy="5184576"/>
          </a:xfrm>
        </p:spPr>
      </p:pic>
    </p:spTree>
    <p:extLst>
      <p:ext uri="{BB962C8B-B14F-4D97-AF65-F5344CB8AC3E}">
        <p14:creationId xmlns:p14="http://schemas.microsoft.com/office/powerpoint/2010/main" val="26084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 и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2000" dirty="0" smtClean="0"/>
              <a:t>При внесении изменений в ТНПА учесть результаты проведенных натурных испытаний, а именно:</a:t>
            </a:r>
          </a:p>
          <a:p>
            <a:pPr algn="just"/>
            <a:r>
              <a:rPr lang="ru-RU" sz="2000" dirty="0" smtClean="0"/>
              <a:t>уменьшение площади пожара для расчета расхода ОТВ </a:t>
            </a:r>
            <a:r>
              <a:rPr lang="ru-RU" sz="2000" dirty="0" err="1" smtClean="0"/>
              <a:t>спринклерной</a:t>
            </a:r>
            <a:r>
              <a:rPr lang="ru-RU" sz="2000" dirty="0" smtClean="0"/>
              <a:t> УП </a:t>
            </a:r>
            <a:r>
              <a:rPr lang="ru-RU" sz="2000" dirty="0"/>
              <a:t>с 120 </a:t>
            </a:r>
            <a:r>
              <a:rPr lang="ru-RU" sz="2000" dirty="0" err="1"/>
              <a:t>м.кв</a:t>
            </a:r>
            <a:r>
              <a:rPr lang="ru-RU" sz="2000" dirty="0"/>
              <a:t>. до 80 </a:t>
            </a:r>
            <a:r>
              <a:rPr lang="ru-RU" sz="2000" dirty="0" err="1"/>
              <a:t>м.кв</a:t>
            </a:r>
            <a:r>
              <a:rPr lang="ru-RU" sz="2000" dirty="0" smtClean="0"/>
              <a:t>. для помещений хранения автомобилей (учтено в окончательной редакции ТКП «Пожарная автоматика»);</a:t>
            </a:r>
          </a:p>
          <a:p>
            <a:pPr algn="just"/>
            <a:r>
              <a:rPr lang="ru-RU" sz="2000" dirty="0" smtClean="0">
                <a:ea typeface="Calibri"/>
              </a:rPr>
              <a:t>отвода воды после пожара с помощью переносных насосов на рельеф местности (</a:t>
            </a:r>
            <a:r>
              <a:rPr lang="ru-RU" sz="2000" dirty="0" smtClean="0">
                <a:solidFill>
                  <a:prstClr val="black"/>
                </a:solidFill>
              </a:rPr>
              <a:t>учтено в окончательной редакции ТКП «Пожарная автоматика» «Допускается не предусматривать отвод воды (растворов) в случае учета нагрузки от воды (растворов) на конструкции здания»</a:t>
            </a:r>
            <a:r>
              <a:rPr lang="ru-RU" sz="2000" dirty="0" smtClean="0">
                <a:ea typeface="Calibri"/>
              </a:rPr>
              <a:t>);</a:t>
            </a:r>
          </a:p>
          <a:p>
            <a:pPr algn="just"/>
            <a:r>
              <a:rPr lang="ru-RU" sz="2000" dirty="0" smtClean="0"/>
              <a:t>исключение </a:t>
            </a:r>
            <a:r>
              <a:rPr lang="ru-RU" sz="2000" dirty="0" err="1" smtClean="0"/>
              <a:t>колесоотбойных</a:t>
            </a:r>
            <a:r>
              <a:rPr lang="ru-RU" sz="2000" dirty="0" smtClean="0"/>
              <a:t> устройств на парковочных местах расположенных не у стен помещения (создают препятствия при эвакуации людей и работе аварийно-спасательных подразделений при ликвидации пожара);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188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ru-RU" sz="2000" spc="-20" dirty="0" smtClean="0">
                <a:ea typeface="Times New Roman"/>
              </a:rPr>
              <a:t>запуск систем оповещения помещений с массовым пребыванием людей оборудованных АУПТ от СПС </a:t>
            </a:r>
            <a:r>
              <a:rPr lang="ru-RU" sz="2000" dirty="0" smtClean="0">
                <a:solidFill>
                  <a:prstClr val="black"/>
                </a:solidFill>
              </a:rPr>
              <a:t>(учтено в окончательной редакции ТКП «Пожарная автоматика»);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увеличение допустимых расстояний от наиболее удаленных мест хранения автомобилей до ближайшего эвакуационного выхода в гаражах-стоянках закрытого типа в два раза (с учетом оборудования помещений хранения СПС для запуска СОУЭ);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</a:rPr>
              <a:t>запуск систем противодымной вентиляции  помещений оборудованных АУПТ от </a:t>
            </a:r>
            <a:r>
              <a:rPr lang="ru-RU" sz="2000" dirty="0" err="1" smtClean="0">
                <a:solidFill>
                  <a:prstClr val="black"/>
                </a:solidFill>
              </a:rPr>
              <a:t>спринклерных</a:t>
            </a:r>
            <a:r>
              <a:rPr lang="ru-RU" sz="2000" dirty="0" smtClean="0">
                <a:solidFill>
                  <a:prstClr val="black"/>
                </a:solidFill>
              </a:rPr>
              <a:t> оросителей;</a:t>
            </a:r>
          </a:p>
          <a:p>
            <a:pPr lvl="0" algn="just"/>
            <a:r>
              <a:rPr lang="ru-RU" sz="2000" dirty="0" smtClean="0">
                <a:ea typeface="Calibri"/>
              </a:rPr>
              <a:t>уменьшение расхода </a:t>
            </a:r>
            <a:r>
              <a:rPr lang="ru-RU" sz="2000" dirty="0">
                <a:ea typeface="Calibri"/>
              </a:rPr>
              <a:t>воды на внутреннее пожаротушение </a:t>
            </a:r>
            <a:r>
              <a:rPr lang="ru-RU" sz="2000" dirty="0" smtClean="0">
                <a:ea typeface="Calibri"/>
              </a:rPr>
              <a:t>до  </a:t>
            </a:r>
            <a:r>
              <a:rPr lang="ru-RU" sz="2000" dirty="0">
                <a:ea typeface="Calibri"/>
              </a:rPr>
              <a:t>2,5 </a:t>
            </a:r>
            <a:r>
              <a:rPr lang="ru-RU" sz="2000" dirty="0" smtClean="0">
                <a:ea typeface="Calibri"/>
              </a:rPr>
              <a:t>л/с объектов оборудованных </a:t>
            </a:r>
            <a:r>
              <a:rPr lang="ru-RU" sz="2000" dirty="0" err="1" smtClean="0">
                <a:ea typeface="Calibri"/>
              </a:rPr>
              <a:t>спринклерными</a:t>
            </a:r>
            <a:r>
              <a:rPr lang="ru-RU" sz="2000" dirty="0" smtClean="0">
                <a:ea typeface="Calibri"/>
              </a:rPr>
              <a:t> установками АУПТ (использование ПК возможно только на начальной стадии пожара до </a:t>
            </a:r>
            <a:r>
              <a:rPr lang="ru-RU" sz="2000" dirty="0" err="1" smtClean="0">
                <a:ea typeface="Calibri"/>
              </a:rPr>
              <a:t>сработки</a:t>
            </a:r>
            <a:r>
              <a:rPr lang="ru-RU" sz="2000" dirty="0" smtClean="0">
                <a:ea typeface="Calibri"/>
              </a:rPr>
              <a:t>  </a:t>
            </a:r>
            <a:r>
              <a:rPr lang="ru-RU" sz="2000" dirty="0" err="1" smtClean="0">
                <a:ea typeface="Calibri"/>
              </a:rPr>
              <a:t>спринклерных</a:t>
            </a:r>
            <a:r>
              <a:rPr lang="ru-RU" sz="2000" dirty="0" smtClean="0">
                <a:ea typeface="Calibri"/>
              </a:rPr>
              <a:t> оросителей);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</a:rPr>
              <a:t>увеличение  площади этажа в пределах пожарного отсека надземных, подземных гараж-стоянок по отношению к нормируемой при наличие оборудованных АУПТ (</a:t>
            </a:r>
            <a:r>
              <a:rPr lang="ru-RU" sz="2000" dirty="0">
                <a:solidFill>
                  <a:prstClr val="black"/>
                </a:solidFill>
                <a:ea typeface="Times New Roman"/>
              </a:rPr>
              <a:t>фактическая площадь пожара была ограничена проекцией на пол площади одного автомобиля</a:t>
            </a:r>
            <a:r>
              <a:rPr lang="ru-RU" sz="2000" dirty="0">
                <a:solidFill>
                  <a:prstClr val="black"/>
                </a:solidFill>
              </a:rPr>
              <a:t>).</a:t>
            </a:r>
          </a:p>
          <a:p>
            <a:pPr lvl="0" algn="just"/>
            <a:endParaRPr lang="ru-RU" sz="20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спытания 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5949"/>
            <a:ext cx="94685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85508"/>
            <a:ext cx="392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Первые натурные испытания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Температурный режим в помещении хранения автомобилей при пожаре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438451"/>
              </p:ext>
            </p:extLst>
          </p:nvPr>
        </p:nvGraphicFramePr>
        <p:xfrm>
          <a:off x="467544" y="1340768"/>
          <a:ext cx="820891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59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Время </a:t>
            </a:r>
            <a:r>
              <a:rPr lang="ru-RU" sz="2800" b="1" i="1" dirty="0" err="1" smtClean="0"/>
              <a:t>сработки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спринклерных</a:t>
            </a:r>
            <a:r>
              <a:rPr lang="ru-RU" sz="2800" b="1" i="1" dirty="0" smtClean="0"/>
              <a:t> оросителей</a:t>
            </a:r>
            <a:endParaRPr lang="ru-RU" sz="2800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585415"/>
              </p:ext>
            </p:extLst>
          </p:nvPr>
        </p:nvGraphicFramePr>
        <p:xfrm>
          <a:off x="457200" y="1196752"/>
          <a:ext cx="822960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62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Обзор автомобилей после проведенных испытаний</a:t>
            </a:r>
            <a:br>
              <a:rPr lang="ru-RU" sz="2800" dirty="0" smtClean="0"/>
            </a:br>
            <a:r>
              <a:rPr lang="ru-RU" sz="2800" dirty="0" smtClean="0">
                <a:latin typeface="Times New Roman"/>
                <a:ea typeface="Times New Roman"/>
              </a:rPr>
              <a:t>Автомобиль </a:t>
            </a:r>
            <a:r>
              <a:rPr lang="ru-RU" sz="2800" dirty="0">
                <a:latin typeface="Times New Roman"/>
                <a:ea typeface="Times New Roman"/>
              </a:rPr>
              <a:t>№2 (вид правой стороны)</a:t>
            </a:r>
            <a:endParaRPr lang="ru-RU" sz="2800" dirty="0"/>
          </a:p>
        </p:txBody>
      </p:sp>
      <p:pic>
        <p:nvPicPr>
          <p:cNvPr id="3" name="Рисунок 2" descr="D:\Испытания 12.05.2017 Пожар\Планшет мой\20170512_1330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192688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92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Обзор автомобилей после проведенных испытаний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Автомобиль №2 (вид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задней стороны)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847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37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/>
                </a:solidFill>
              </a:rPr>
              <a:t>Обзор автомобилей после проведенных испытаний</a:t>
            </a:r>
            <a:br>
              <a:rPr lang="ru-RU" sz="2500" dirty="0">
                <a:solidFill>
                  <a:prstClr val="black"/>
                </a:solidFill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Автомобиль </a:t>
            </a:r>
            <a:r>
              <a:rPr lang="ru-RU" sz="2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№3 </a:t>
            </a: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(вид задней стороны)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84075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6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/>
                </a:solidFill>
              </a:rPr>
              <a:t>Обзор автомобилей после проведенных испытаний</a:t>
            </a:r>
            <a:br>
              <a:rPr lang="ru-RU" sz="2500" dirty="0">
                <a:solidFill>
                  <a:prstClr val="black"/>
                </a:solidFill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</a:rPr>
              <a:t>Автомобиль №3 (вид задней стороны)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120679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3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789</TotalTime>
  <Words>618</Words>
  <Application>Microsoft Office PowerPoint</Application>
  <PresentationFormat>Экран (4:3)</PresentationFormat>
  <Paragraphs>43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                                                                                                     Один опыт я ставлю выше, чем тысяча                                                               мнений, рожденных только воображением                                                                                                          Ломоносов М.В        ЭФФЕКТИВНОСТЬ РАБОТЫ АВТОМАТИЧЕСКОЙ УСТАНОВКИ ПОЖАРОТУШЕНИЯ СОВМЕСТНО С СИСТЕМАМИ ПРОТИВОДЫМНОЙ ВЕНТИЛЯЦИИ В ПОМЕЩЕНИИ ХРАНЕНИЯ АВТОМОБИЛЕЙ ГАРАЖ-СТОЯНКИ</vt:lpstr>
      <vt:lpstr>Презентация PowerPoint</vt:lpstr>
      <vt:lpstr>Презентация PowerPoint</vt:lpstr>
      <vt:lpstr>Температурный режим в помещении хранения автомобилей при пожаре</vt:lpstr>
      <vt:lpstr>Время сработки спринклерных оросителей</vt:lpstr>
      <vt:lpstr>Обзор автомобилей после проведенных испытаний Автомобиль №2 (вид правой стороны)</vt:lpstr>
      <vt:lpstr>Обзор автомобилей после проведенных испытаний Автомобиль №2 (вид задней стороны)</vt:lpstr>
      <vt:lpstr>Обзор автомобилей после проведенных испытаний Автомобиль №3 (вид задней стороны)</vt:lpstr>
      <vt:lpstr>Обзор автомобилей после проведенных испытаний Автомобиль №3 (вид задней стороны)</vt:lpstr>
      <vt:lpstr>Презентация PowerPoint</vt:lpstr>
      <vt:lpstr>Температурный режим в помещении хранения автомобилей при пожаре</vt:lpstr>
      <vt:lpstr>Время сработки ПИ в СПС и запус СОУЭ</vt:lpstr>
      <vt:lpstr>Время сработки спринклерных оросителей</vt:lpstr>
      <vt:lpstr>Обзор автомобилей после проведенных испытаний Автомобиль №2 (вид правой стороны)</vt:lpstr>
      <vt:lpstr>Обзор автомобилей после проведенных испытаний Автомобиль №2 (вид задней стороны)</vt:lpstr>
      <vt:lpstr>Обзор автомобилей после проведенных испытаний Автомобиль №3 (вид задней стороны)</vt:lpstr>
      <vt:lpstr>Обзор автомобилей после проведенных испытаний Автомобиль №3 (вид задней стороны)</vt:lpstr>
      <vt:lpstr>Центральным институтом пожарной охраны в 1958 году была проведена экспериментальная работа эффективности спринклерных и дренчерных систем применительно к гаражам легковых автомобилей. Было проведено два опыта.</vt:lpstr>
      <vt:lpstr>При средней интенсивности орошения площади водой равной 0,056 л/сек×м2 вскрылось четыре спринклерных оросителя, максимальная температура в зоне горения составила – 88 ⁰С, а в помещении - 69⁰С. </vt:lpstr>
      <vt:lpstr>Опытом 2 предусматривалось выявление эффективности действия спринклерных оросителей по тушению пожара автомобилей в гараже при средней интенсивности подачи воды 0,031 и 0,069 л/сек×м2. Вскрылось шесть спринклерных оросителей, максимальная температура в зоне горения составила – 188 ⁰С, а в помещении - 139⁰С, локализация была достигнута через 20 минут с момента начала опыта. </vt:lpstr>
      <vt:lpstr>Выводы и предложения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Руслан Глинистый</dc:creator>
  <cp:lastModifiedBy>Алексеев* В.Ф.</cp:lastModifiedBy>
  <cp:revision>87</cp:revision>
  <dcterms:created xsi:type="dcterms:W3CDTF">2018-01-23T17:24:09Z</dcterms:created>
  <dcterms:modified xsi:type="dcterms:W3CDTF">2019-11-14T08:37:43Z</dcterms:modified>
</cp:coreProperties>
</file>