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7"/>
  </p:notesMasterIdLst>
  <p:sldIdLst>
    <p:sldId id="256" r:id="rId2"/>
    <p:sldId id="322" r:id="rId3"/>
    <p:sldId id="303" r:id="rId4"/>
    <p:sldId id="304" r:id="rId5"/>
    <p:sldId id="305" r:id="rId6"/>
    <p:sldId id="306" r:id="rId7"/>
    <p:sldId id="307" r:id="rId8"/>
    <p:sldId id="313" r:id="rId9"/>
    <p:sldId id="308" r:id="rId10"/>
    <p:sldId id="309" r:id="rId11"/>
    <p:sldId id="311" r:id="rId12"/>
    <p:sldId id="302" r:id="rId13"/>
    <p:sldId id="257" r:id="rId14"/>
    <p:sldId id="286" r:id="rId15"/>
    <p:sldId id="317" r:id="rId16"/>
    <p:sldId id="287" r:id="rId17"/>
    <p:sldId id="288" r:id="rId18"/>
    <p:sldId id="318" r:id="rId19"/>
    <p:sldId id="289" r:id="rId20"/>
    <p:sldId id="290" r:id="rId21"/>
    <p:sldId id="291" r:id="rId22"/>
    <p:sldId id="292" r:id="rId23"/>
    <p:sldId id="319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20" r:id="rId32"/>
    <p:sldId id="300" r:id="rId33"/>
    <p:sldId id="321" r:id="rId34"/>
    <p:sldId id="301" r:id="rId35"/>
    <p:sldId id="26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68"/>
    <a:srgbClr val="02558B"/>
    <a:srgbClr val="3EB049"/>
    <a:srgbClr val="007DBC"/>
    <a:srgbClr val="48773E"/>
    <a:srgbClr val="CF8D2A"/>
    <a:srgbClr val="F99D26"/>
    <a:srgbClr val="E11484"/>
    <a:srgbClr val="F36D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46" autoAdjust="0"/>
    <p:restoredTop sz="94622" autoAdjust="0"/>
  </p:normalViewPr>
  <p:slideViewPr>
    <p:cSldViewPr>
      <p:cViewPr varScale="1">
        <p:scale>
          <a:sx n="77" d="100"/>
          <a:sy n="77" d="100"/>
        </p:scale>
        <p:origin x="54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AEDE-5757-4ACA-BEF2-BD7A9359A126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50570-1933-4DB9-86E8-3F0D0770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1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46470D-D5D2-42F2-A559-5BCE8AD3CDB0}" type="datetime1">
              <a:rPr lang="ru-RU" smtClean="0"/>
              <a:t>22.10.2018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5DF4-9960-4B6A-BC1B-FF110405303B}" type="datetime1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AD07-E294-40F2-BECA-0CCFFECB04E7}" type="datetime1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4A2B-05FE-4773-A9ED-EC3CE473DC6A}" type="datetime1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7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6426-930F-475C-93E2-955A75F5628F}" type="datetime1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0AB9-2644-459E-B909-FF2DB493FBE5}" type="datetime1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09"/>
            <a:ext cx="30557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C2F6-7496-472D-9E6A-2EDB6F043163}" type="datetime1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1BF-D356-42C7-A604-4BFF2DA49B5B}" type="datetime1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E44-E730-4712-A989-8ECD565AB86B}" type="datetime1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9EF5-090F-41A7-BAB3-A44C6D0DAAB0}" type="datetime1">
              <a:rPr lang="ru-RU" smtClean="0"/>
              <a:t>22.10.2018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3" y="601884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5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905573" y="601884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4ED8-1326-4AB7-974B-C59364DB9BC0}" type="datetime1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1000">
              <a:schemeClr val="accent4">
                <a:lumMod val="50000"/>
                <a:lumOff val="50000"/>
              </a:schemeClr>
            </a:gs>
            <a:gs pos="72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4561242" y="-21510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4" y="2323653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2A2010-1240-4364-9AC7-4C64FD4A7A68}" type="datetime1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F03C51-C38E-4CDF-BB26-62FC8430DE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7" y="2158888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anose="02040602050305030304" pitchFamily="18" charset="0"/>
              </a:rPr>
              <a:t>Цели устойчивого развития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6" y="4173060"/>
            <a:ext cx="3439034" cy="12001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 студент гр. 744691</a:t>
            </a:r>
            <a:br>
              <a:rPr lang="ru-RU" dirty="0" smtClean="0"/>
            </a:br>
            <a:r>
              <a:rPr lang="ru-RU" dirty="0" smtClean="0"/>
              <a:t>Толстик В.Н.</a:t>
            </a:r>
            <a:br>
              <a:rPr lang="ru-RU" dirty="0" smtClean="0"/>
            </a:br>
            <a:r>
              <a:rPr lang="ru-RU" dirty="0" smtClean="0"/>
              <a:t>Руководитель</a:t>
            </a:r>
            <a:br>
              <a:rPr lang="ru-RU" dirty="0" smtClean="0"/>
            </a:br>
            <a:r>
              <a:rPr lang="ru-RU" dirty="0" smtClean="0"/>
              <a:t>Славинская О.В.</a:t>
            </a:r>
            <a:endParaRPr lang="ru-RU" dirty="0"/>
          </a:p>
        </p:txBody>
      </p:sp>
      <p:pic>
        <p:nvPicPr>
          <p:cNvPr id="1027" name="Picture 3" descr="E:\Рабочий стол\БГУиР  2\2 курс\The World's Largest Lesson\Assets_new\Rus\CYR_web_vertical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" y="1050202"/>
            <a:ext cx="3818452" cy="468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298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80728"/>
            <a:ext cx="7024744" cy="8572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Итоги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1837978"/>
            <a:ext cx="7488946" cy="432732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конце 2015 года ООН подвела итоги программы развития. Согласно опубликованному отчёту удалось добиться значительных успехов и многие поставленные цели были </a:t>
            </a:r>
            <a:r>
              <a:rPr lang="ru-RU" dirty="0" smtClean="0"/>
              <a:t>выполнены.</a:t>
            </a:r>
          </a:p>
          <a:p>
            <a:endParaRPr lang="ru-RU" dirty="0" smtClean="0"/>
          </a:p>
          <a:p>
            <a:pPr marL="68580" indent="0">
              <a:buNone/>
            </a:pPr>
            <a:r>
              <a:rPr lang="ru-RU" dirty="0"/>
              <a:t>«</a:t>
            </a:r>
            <a:r>
              <a:rPr lang="ru-RU" i="1" dirty="0"/>
              <a:t>2015 год для нас знаменательный. Мы завершим работу над Целями развития тысячелетия. Теперь мы разрабатываем масштабную стратегию устойчивого развития, в том числе свод целей в этой области. Наши усилия также нацелены на достижение нового универсального соглашения по климату</a:t>
            </a:r>
            <a:r>
              <a:rPr lang="ru-RU" dirty="0"/>
              <a:t>». </a:t>
            </a:r>
            <a:r>
              <a:rPr lang="ru-RU" dirty="0" smtClean="0"/>
              <a:t>— Генеральный </a:t>
            </a:r>
            <a:r>
              <a:rPr lang="ru-RU" dirty="0"/>
              <a:t>секретарь ООН Пан Ги Мун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19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77" y="857250"/>
            <a:ext cx="5139447" cy="51435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83518"/>
            <a:ext cx="7024744" cy="857250"/>
          </a:xfrm>
        </p:spPr>
        <p:txBody>
          <a:bodyPr/>
          <a:lstStyle/>
          <a:p>
            <a:r>
              <a:rPr lang="ru-RU" dirty="0" smtClean="0"/>
              <a:t>Что такое ЦУР?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704856" cy="4824536"/>
          </a:xfrm>
        </p:spPr>
        <p:txBody>
          <a:bodyPr>
            <a:noAutofit/>
          </a:bodyPr>
          <a:lstStyle/>
          <a:p>
            <a:r>
              <a:rPr lang="ru-RU" sz="2000" b="1" dirty="0"/>
              <a:t>Цели в области устойчивого развития </a:t>
            </a:r>
            <a:r>
              <a:rPr lang="ru-RU" sz="2000" dirty="0"/>
              <a:t>(ЦУР) (англ. </a:t>
            </a:r>
            <a:r>
              <a:rPr lang="ru-RU" sz="2000" dirty="0" err="1"/>
              <a:t>Sustainable</a:t>
            </a:r>
            <a:r>
              <a:rPr lang="ru-RU" sz="2000" dirty="0"/>
              <a:t> </a:t>
            </a:r>
            <a:r>
              <a:rPr lang="ru-RU" sz="2000" dirty="0" err="1"/>
              <a:t>Development</a:t>
            </a:r>
            <a:r>
              <a:rPr lang="ru-RU" sz="2000" dirty="0"/>
              <a:t> </a:t>
            </a:r>
            <a:r>
              <a:rPr lang="ru-RU" sz="2000" dirty="0" err="1"/>
              <a:t>Goals</a:t>
            </a:r>
            <a:r>
              <a:rPr lang="ru-RU" sz="2000" dirty="0"/>
              <a:t> (</a:t>
            </a:r>
            <a:r>
              <a:rPr lang="ru-RU" sz="2000" dirty="0" err="1"/>
              <a:t>SDGs</a:t>
            </a:r>
            <a:r>
              <a:rPr lang="ru-RU" sz="2000" dirty="0"/>
              <a:t>)), официально известные, как Преобразование нашего мира: повестка дня в области устойчивого развития на период до 2030 года (англ. </a:t>
            </a:r>
            <a:r>
              <a:rPr lang="ru-RU" sz="2000" dirty="0" err="1"/>
              <a:t>Transforming</a:t>
            </a:r>
            <a:r>
              <a:rPr lang="ru-RU" sz="2000" dirty="0"/>
              <a:t> </a:t>
            </a:r>
            <a:r>
              <a:rPr lang="ru-RU" sz="2000" dirty="0" err="1"/>
              <a:t>our</a:t>
            </a:r>
            <a:r>
              <a:rPr lang="ru-RU" sz="2000" dirty="0"/>
              <a:t> </a:t>
            </a:r>
            <a:r>
              <a:rPr lang="ru-RU" sz="2000" dirty="0" err="1"/>
              <a:t>world</a:t>
            </a:r>
            <a:r>
              <a:rPr lang="ru-RU" sz="2000" dirty="0"/>
              <a:t>: </a:t>
            </a:r>
            <a:r>
              <a:rPr lang="ru-RU" sz="2000" dirty="0" err="1"/>
              <a:t>the</a:t>
            </a:r>
            <a:r>
              <a:rPr lang="ru-RU" sz="2000" dirty="0"/>
              <a:t> 2030 </a:t>
            </a:r>
            <a:r>
              <a:rPr lang="ru-RU" sz="2000" dirty="0" err="1"/>
              <a:t>Agenda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Sustainable</a:t>
            </a:r>
            <a:r>
              <a:rPr lang="ru-RU" sz="2000" dirty="0"/>
              <a:t> </a:t>
            </a:r>
            <a:r>
              <a:rPr lang="ru-RU" sz="2000" dirty="0" err="1"/>
              <a:t>Development</a:t>
            </a:r>
            <a:r>
              <a:rPr lang="ru-RU" sz="2000" dirty="0"/>
              <a:t>) — </a:t>
            </a:r>
            <a:r>
              <a:rPr lang="ru-RU" sz="2000" u="sng" dirty="0"/>
              <a:t>набор целей для будущего международного сотрудничества, которые заменили собой Цели развития тысячелетия в конце 2015 года</a:t>
            </a:r>
            <a:r>
              <a:rPr lang="ru-RU" sz="2000" dirty="0"/>
              <a:t>. </a:t>
            </a:r>
          </a:p>
          <a:p>
            <a:r>
              <a:rPr lang="ru-RU" sz="2000" dirty="0"/>
              <a:t>Эти цели планируется достигать с </a:t>
            </a:r>
            <a:r>
              <a:rPr lang="ru-RU" sz="2000" b="1" dirty="0"/>
              <a:t>2015</a:t>
            </a:r>
            <a:r>
              <a:rPr lang="ru-RU" sz="2000" dirty="0"/>
              <a:t> по </a:t>
            </a:r>
            <a:r>
              <a:rPr lang="ru-RU" sz="2000" b="1" dirty="0"/>
              <a:t>2030</a:t>
            </a:r>
            <a:r>
              <a:rPr lang="ru-RU" sz="2000" dirty="0"/>
              <a:t> годы. </a:t>
            </a:r>
          </a:p>
          <a:p>
            <a:r>
              <a:rPr lang="ru-RU" sz="2000" dirty="0"/>
              <a:t>Итоговый документ «Преобразование нашего мира: Повестка дня в области устойчивого развития на период до 2030 года» содержит 17 глобальных целей и 169 соответствующих задач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0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455"/>
            <a:ext cx="7024744" cy="1152128"/>
          </a:xfrm>
        </p:spPr>
        <p:txBody>
          <a:bodyPr>
            <a:normAutofit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EB1C2D"/>
                </a:solidFill>
              </a:rPr>
              <a:t>Цель №</a:t>
            </a:r>
            <a:r>
              <a:rPr lang="ru-RU" sz="3100" b="1" dirty="0">
                <a:solidFill>
                  <a:srgbClr val="EB1C2D"/>
                </a:solidFill>
              </a:rPr>
              <a:t>1</a:t>
            </a:r>
            <a:r>
              <a:rPr lang="ru-RU" sz="3100" dirty="0"/>
              <a:t>. </a:t>
            </a:r>
            <a:r>
              <a:rPr lang="ru-RU" sz="2200" b="1" dirty="0"/>
              <a:t>Повсеместная ликвидация нищеты во всех ее формах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276873"/>
            <a:ext cx="6777317" cy="30963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чем состоит </a:t>
            </a:r>
            <a:r>
              <a:rPr lang="ru-RU" b="1" dirty="0" smtClean="0"/>
              <a:t>цель?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повсеместной ликвидации нищеты во всех ее формах к 2030 году</a:t>
            </a:r>
            <a:r>
              <a:rPr lang="ru-RU" dirty="0" smtClean="0"/>
              <a:t>.</a:t>
            </a:r>
          </a:p>
          <a:p>
            <a:r>
              <a:rPr lang="ru-RU" b="1" dirty="0"/>
              <a:t>Почему это важно?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700 миллионов человек по-прежнему живут в крайней нищете и испытывают трудности в удовлетворении самых базовых потребностей, например в здравоохранении, образовании и доступе к водным ресурсам и </a:t>
            </a:r>
            <a:r>
              <a:rPr lang="ru-RU" dirty="0" smtClean="0"/>
              <a:t>санитарии.</a:t>
            </a:r>
            <a:endParaRPr lang="ru-RU" dirty="0"/>
          </a:p>
        </p:txBody>
      </p:sp>
      <p:pic>
        <p:nvPicPr>
          <p:cNvPr id="2050" name="Picture 2" descr="E:\Рабочий стол\БГУиР  2\2 курс\The World's Largest Lesson\Assets_new\SDGs\Web_RGB\1_no_pove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3" y="437652"/>
            <a:ext cx="1187887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6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052" y="1268760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D3A029"/>
                </a:solidFill>
              </a:rPr>
              <a:t>Цель №</a:t>
            </a:r>
            <a:r>
              <a:rPr lang="ru-RU" sz="3100" b="1" dirty="0">
                <a:solidFill>
                  <a:srgbClr val="D3A029"/>
                </a:solidFill>
              </a:rPr>
              <a:t>2</a:t>
            </a:r>
            <a:r>
              <a:rPr lang="ru-RU" sz="3100" dirty="0"/>
              <a:t>. </a:t>
            </a:r>
            <a:r>
              <a:rPr lang="ru-RU" sz="2200" b="1" dirty="0"/>
              <a:t>Ликвидация голода, обеспечение продовольственной безопасности и улучшение питания и содействие устойчивому развитию сельского </a:t>
            </a:r>
            <a:r>
              <a:rPr lang="ru-RU" sz="2200" b="1" dirty="0" smtClean="0"/>
              <a:t>хозяйства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885500"/>
            <a:ext cx="6777317" cy="2631733"/>
          </a:xfrm>
        </p:spPr>
        <p:txBody>
          <a:bodyPr/>
          <a:lstStyle/>
          <a:p>
            <a:r>
              <a:rPr lang="ru-RU" b="1" dirty="0"/>
              <a:t>В чем заключается эта </a:t>
            </a:r>
            <a:r>
              <a:rPr lang="ru-RU" b="1" dirty="0" smtClean="0"/>
              <a:t>цель?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ликвидации голода, обеспечении продовольственной безопасности и улучшении питания и содействии устойчивому развитию сельского хозяйства.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09" y="437652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1484785"/>
            <a:ext cx="6777317" cy="37469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Почему это важно?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Крайняя </a:t>
            </a:r>
            <a:r>
              <a:rPr lang="ru-RU" dirty="0"/>
              <a:t>степень голода и недоедание остаются препятствием на пути устойчивого развития и являются ловушкой, которой трудно избежать. Голод и недоедание являются причиной снижения работоспособности людей и увеличивают их уязвимость перед лицом болезней, в результате </a:t>
            </a:r>
            <a:r>
              <a:rPr lang="ru-RU" dirty="0" smtClean="0"/>
              <a:t>чего </a:t>
            </a:r>
            <a:r>
              <a:rPr lang="ru-RU" dirty="0"/>
              <a:t>они часто теряют способность зарабатывать больше и улучшать условия своей жизни.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37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279B48"/>
                </a:solidFill>
              </a:rPr>
              <a:t>Цель №</a:t>
            </a:r>
            <a:r>
              <a:rPr lang="ru-RU" sz="3100" b="1" dirty="0">
                <a:solidFill>
                  <a:srgbClr val="279B48"/>
                </a:solidFill>
              </a:rPr>
              <a:t>3</a:t>
            </a:r>
            <a:r>
              <a:rPr lang="ru-RU" sz="3100" dirty="0"/>
              <a:t>. </a:t>
            </a:r>
            <a:r>
              <a:rPr lang="ru-RU" sz="2800" b="1" u="sng" dirty="0"/>
              <a:t>Обеспечение здорового образа жизни</a:t>
            </a:r>
            <a:r>
              <a:rPr lang="ru-RU" sz="2800" b="1" dirty="0"/>
              <a:t> и </a:t>
            </a:r>
            <a:r>
              <a:rPr lang="ru-RU" sz="2800" b="1" u="sng" dirty="0"/>
              <a:t>содействие благополучию</a:t>
            </a:r>
            <a:r>
              <a:rPr lang="ru-RU" sz="2800" b="1" dirty="0"/>
              <a:t> для всех в любом возрасте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741484"/>
            <a:ext cx="6777317" cy="263173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Обеспечить </a:t>
            </a:r>
            <a:r>
              <a:rPr lang="ru-RU" dirty="0"/>
              <a:t>здоровый образ жизни и содействовать благополучию для всех в любом возрасте. </a:t>
            </a:r>
            <a:endParaRPr lang="ru-RU" dirty="0" smtClean="0"/>
          </a:p>
          <a:p>
            <a:r>
              <a:rPr lang="ru-RU" b="1" dirty="0"/>
              <a:t>Почему?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Обеспечение </a:t>
            </a:r>
            <a:r>
              <a:rPr lang="ru-RU" dirty="0"/>
              <a:t>здорового образа жизни и содействие благополучию для всех в любом возрасте имеет важное значение для создания процветающего общества.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05" y="548680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338" y="1923678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C31F33"/>
                </a:solidFill>
              </a:rPr>
              <a:t>Цель №</a:t>
            </a:r>
            <a:r>
              <a:rPr lang="ru-RU" sz="3100" b="1" dirty="0">
                <a:solidFill>
                  <a:srgbClr val="C31F33"/>
                </a:solidFill>
              </a:rPr>
              <a:t>4</a:t>
            </a:r>
            <a:r>
              <a:rPr lang="ru-RU" sz="3100" dirty="0"/>
              <a:t>. </a:t>
            </a:r>
            <a:r>
              <a:rPr lang="ru-RU" sz="2700" b="1" u="sng" dirty="0"/>
              <a:t>Обеспечение</a:t>
            </a:r>
            <a:r>
              <a:rPr lang="ru-RU" sz="2700" b="1" dirty="0"/>
              <a:t> всеохватного и справедливого качественного </a:t>
            </a:r>
            <a:r>
              <a:rPr lang="ru-RU" sz="2700" b="1" u="sng" dirty="0"/>
              <a:t>образования</a:t>
            </a:r>
            <a:r>
              <a:rPr lang="ru-RU" sz="2700" b="1" dirty="0"/>
              <a:t> и </a:t>
            </a:r>
            <a:r>
              <a:rPr lang="ru-RU" sz="2700" b="1" u="sng" dirty="0"/>
              <a:t>поощрение</a:t>
            </a:r>
            <a:r>
              <a:rPr lang="ru-RU" sz="2700" b="1" dirty="0"/>
              <a:t> возможности </a:t>
            </a:r>
            <a:r>
              <a:rPr lang="ru-RU" sz="2700" b="1" u="sng" dirty="0"/>
              <a:t>обучения</a:t>
            </a:r>
            <a:r>
              <a:rPr lang="ru-RU" sz="2700" b="1" dirty="0"/>
              <a:t> на протяжении всей жизни </a:t>
            </a:r>
            <a:r>
              <a:rPr lang="ru-RU" sz="2700" b="1" u="sng" dirty="0"/>
              <a:t>для всех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3140968"/>
            <a:ext cx="6777317" cy="2232248"/>
          </a:xfrm>
        </p:spPr>
        <p:txBody>
          <a:bodyPr/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обеспечении всеохватного и качественного образования для всех и поощрении обучения на протяжении всей </a:t>
            </a:r>
            <a:r>
              <a:rPr lang="ru-RU" dirty="0" smtClean="0"/>
              <a:t>жизни.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94" y="509660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1484785"/>
            <a:ext cx="6777317" cy="37469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Почему образование важно?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Образование </a:t>
            </a:r>
            <a:r>
              <a:rPr lang="ru-RU" dirty="0"/>
              <a:t>является ключевым элементом, который позволит достигнуть многих других целей в области устойчивого развития (ЦУР).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у людей есть </a:t>
            </a:r>
            <a:r>
              <a:rPr lang="ru-RU" dirty="0" smtClean="0"/>
              <a:t>возможность получить </a:t>
            </a:r>
            <a:r>
              <a:rPr lang="ru-RU" dirty="0"/>
              <a:t>качественное образование, они могут вырваться из порочного круга нищеты. Поэтому образование способствует сокращению неравенства и достижению гендерного равенства.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25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25" y="1133819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EF402B"/>
                </a:solidFill>
              </a:rPr>
              <a:t>Цель №</a:t>
            </a:r>
            <a:r>
              <a:rPr lang="ru-RU" sz="3100" b="1" dirty="0">
                <a:solidFill>
                  <a:srgbClr val="EF402B"/>
                </a:solidFill>
              </a:rPr>
              <a:t>5</a:t>
            </a:r>
            <a:r>
              <a:rPr lang="ru-RU" sz="3100" dirty="0"/>
              <a:t>. </a:t>
            </a:r>
            <a:r>
              <a:rPr lang="ru-RU" sz="2800" b="1" u="sng" dirty="0"/>
              <a:t>Обеспечение гендерного равенства</a:t>
            </a:r>
            <a:r>
              <a:rPr lang="ru-RU" sz="2800" b="1" dirty="0"/>
              <a:t> и расширение прав и возможностей всех женщин и девочек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741484"/>
            <a:ext cx="6777317" cy="263173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обеспечении гендерного равенства и расширении прав и возможностей всех </a:t>
            </a:r>
            <a:r>
              <a:rPr lang="ru-RU" dirty="0" smtClean="0"/>
              <a:t>женщин </a:t>
            </a:r>
            <a:r>
              <a:rPr lang="ru-RU" dirty="0"/>
              <a:t>и девочек. </a:t>
            </a:r>
            <a:endParaRPr lang="ru-RU" dirty="0" smtClean="0"/>
          </a:p>
          <a:p>
            <a:r>
              <a:rPr lang="ru-RU" b="1" dirty="0"/>
              <a:t>Почему это важно?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Женщины </a:t>
            </a:r>
            <a:r>
              <a:rPr lang="ru-RU" dirty="0"/>
              <a:t>и девочки составляют половину населения планеты и, следовательно, половину ее потенциала.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09" y="504821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e/UN_emblem_blue.svg/1207px-UN_emblem_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00" y="1124744"/>
            <a:ext cx="5063881" cy="42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632" y="1032659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2EBCE0"/>
                </a:solidFill>
              </a:rPr>
              <a:t>Цель №</a:t>
            </a:r>
            <a:r>
              <a:rPr lang="ru-RU" sz="3100" b="1" dirty="0">
                <a:solidFill>
                  <a:srgbClr val="00AED9"/>
                </a:solidFill>
              </a:rPr>
              <a:t>6</a:t>
            </a:r>
            <a:r>
              <a:rPr lang="ru-RU" sz="3100" dirty="0"/>
              <a:t>. </a:t>
            </a:r>
            <a:r>
              <a:rPr lang="ru-RU" sz="2800" b="1" u="sng" dirty="0"/>
              <a:t>Обеспечение наличия</a:t>
            </a:r>
            <a:r>
              <a:rPr lang="ru-RU" sz="2800" b="1" dirty="0"/>
              <a:t> и </a:t>
            </a:r>
            <a:r>
              <a:rPr lang="ru-RU" sz="2800" b="1" u="sng" dirty="0"/>
              <a:t>рациональное использование</a:t>
            </a:r>
            <a:r>
              <a:rPr lang="ru-RU" sz="2800" b="1" dirty="0"/>
              <a:t> </a:t>
            </a:r>
            <a:r>
              <a:rPr lang="ru-RU" sz="2800" b="1" u="sng" dirty="0"/>
              <a:t>водных ресурсов</a:t>
            </a:r>
            <a:r>
              <a:rPr lang="ru-RU" sz="2800" b="1" dirty="0"/>
              <a:t> и санитарии для всех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558059"/>
            <a:ext cx="6777317" cy="303118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обеспечении доступа к безопасным водным ресурсам и санитарии для всех </a:t>
            </a:r>
            <a:endParaRPr lang="ru-RU" dirty="0" smtClean="0"/>
          </a:p>
          <a:p>
            <a:r>
              <a:rPr lang="ru-RU" b="1" dirty="0"/>
              <a:t>Почему это важно?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Доступ </a:t>
            </a:r>
            <a:r>
              <a:rPr lang="ru-RU" dirty="0"/>
              <a:t>к водным ресурсам, санитарии и гигиене входит в число прав человека, однако миллиарды людей в своей повседневной жизни сталкиваются с трудностями при попытке получить доступ даже к самым базовым услугам.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09" y="437085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FDB713"/>
                </a:solidFill>
              </a:rPr>
              <a:t>Цель №</a:t>
            </a:r>
            <a:r>
              <a:rPr lang="ru-RU" sz="3100" b="1" dirty="0">
                <a:solidFill>
                  <a:srgbClr val="FDB712"/>
                </a:solidFill>
              </a:rPr>
              <a:t>7</a:t>
            </a:r>
            <a:r>
              <a:rPr lang="ru-RU" sz="3100" dirty="0"/>
              <a:t>. </a:t>
            </a:r>
            <a:r>
              <a:rPr lang="ru-RU" sz="2800" b="1" u="sng" dirty="0"/>
              <a:t>Обеспечение доступа к </a:t>
            </a:r>
            <a:r>
              <a:rPr lang="ru-RU" sz="2800" b="1" dirty="0"/>
              <a:t>недорогостоящим, надежным, устойчивым и современным </a:t>
            </a:r>
            <a:r>
              <a:rPr lang="ru-RU" sz="2800" b="1" u="sng" dirty="0"/>
              <a:t>источникам энергии </a:t>
            </a:r>
            <a:r>
              <a:rPr lang="ru-RU" sz="2800" b="1" dirty="0"/>
              <a:t>для всех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780928"/>
            <a:ext cx="6777317" cy="25922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обеспечении всеобщего доступа к недорогим, надежным, устойчивым и современным источникам энергии для всех. </a:t>
            </a:r>
            <a:endParaRPr lang="ru-RU" dirty="0" smtClean="0"/>
          </a:p>
          <a:p>
            <a:r>
              <a:rPr lang="ru-RU" b="1" dirty="0"/>
              <a:t>Почему это </a:t>
            </a:r>
            <a:r>
              <a:rPr lang="ru-RU" b="1" dirty="0" smtClean="0"/>
              <a:t>важно?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Наша </a:t>
            </a:r>
            <a:r>
              <a:rPr lang="ru-RU" dirty="0"/>
              <a:t>повседневная жизнь зависит от надежных и недорогих энергетических услуг, а также от их бесперебойности и равноправного развития.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09" y="401648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72" y="1844824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8F1838"/>
                </a:solidFill>
              </a:rPr>
              <a:t>Цель №</a:t>
            </a:r>
            <a:r>
              <a:rPr lang="ru-RU" sz="3100" b="1" dirty="0">
                <a:solidFill>
                  <a:srgbClr val="8F1838"/>
                </a:solidFill>
              </a:rPr>
              <a:t>8</a:t>
            </a:r>
            <a:r>
              <a:rPr lang="ru-RU" sz="3100" dirty="0"/>
              <a:t>. </a:t>
            </a:r>
            <a:r>
              <a:rPr lang="ru-RU" sz="2700" b="1" u="sng" dirty="0"/>
              <a:t>Содействие</a:t>
            </a:r>
            <a:r>
              <a:rPr lang="ru-RU" sz="2700" b="1" dirty="0"/>
              <a:t> неуклонному, всеохватному и устойчивому </a:t>
            </a:r>
            <a:r>
              <a:rPr lang="ru-RU" sz="2700" b="1" u="sng" dirty="0"/>
              <a:t>экономическому росту</a:t>
            </a:r>
            <a:r>
              <a:rPr lang="ru-RU" sz="2700" b="1" dirty="0"/>
              <a:t>, полной и производительной </a:t>
            </a:r>
            <a:r>
              <a:rPr lang="ru-RU" sz="2700" b="1" u="sng" dirty="0"/>
              <a:t>занятости</a:t>
            </a:r>
            <a:r>
              <a:rPr lang="ru-RU" sz="2700" b="1" dirty="0"/>
              <a:t> и достойной </a:t>
            </a:r>
            <a:r>
              <a:rPr lang="ru-RU" sz="2700" b="1" u="sng" dirty="0"/>
              <a:t>работе</a:t>
            </a:r>
            <a:r>
              <a:rPr lang="ru-RU" sz="2700" b="1" dirty="0"/>
              <a:t> для всех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3212976"/>
            <a:ext cx="6777317" cy="2160240"/>
          </a:xfrm>
        </p:spPr>
        <p:txBody>
          <a:bodyPr/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содействии всеохватному и устойчивому экономическому росту, занятости и достойной работе для всех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1412777"/>
            <a:ext cx="6777317" cy="381894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Почему это </a:t>
            </a:r>
            <a:r>
              <a:rPr lang="ru-RU" b="1" dirty="0" smtClean="0"/>
              <a:t>важно?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Искоренение </a:t>
            </a:r>
            <a:r>
              <a:rPr lang="ru-RU" dirty="0"/>
              <a:t>нищеты возможно лишь при наличии стабильных и хорошо оплачиваемых рабочих мест. Около 2,2 млрд. человек живут за чертой бедности, получая меньше 2 долл. США. </a:t>
            </a:r>
            <a:endParaRPr lang="ru-RU" dirty="0" smtClean="0"/>
          </a:p>
          <a:p>
            <a:r>
              <a:rPr lang="ru-RU" b="1" dirty="0"/>
              <a:t>Какое количество людей не имеют </a:t>
            </a:r>
            <a:r>
              <a:rPr lang="ru-RU" b="1" dirty="0" smtClean="0"/>
              <a:t>работы?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Согласно </a:t>
            </a:r>
            <a:r>
              <a:rPr lang="ru-RU" dirty="0"/>
              <a:t>данным Международной организации труда (МОТ) за 2015 год, безработными являются более 204 млн. человек.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01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338" y="1424756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F36D25"/>
                </a:solidFill>
              </a:rPr>
              <a:t>Цель №</a:t>
            </a:r>
            <a:r>
              <a:rPr lang="ru-RU" sz="3100" b="1" dirty="0">
                <a:solidFill>
                  <a:srgbClr val="F36D25"/>
                </a:solidFill>
              </a:rPr>
              <a:t>9</a:t>
            </a:r>
            <a:r>
              <a:rPr lang="ru-RU" sz="3100" dirty="0"/>
              <a:t>. </a:t>
            </a:r>
            <a:r>
              <a:rPr lang="ru-RU" sz="2700" b="1" dirty="0"/>
              <a:t>Создание прочной инфраструктуры, содействие обеспечению всеохватной и устойчивой индустриализации и внедрению инноваций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924944"/>
            <a:ext cx="6777317" cy="30243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создании стойкой инфраструктуры, содействии всеохватной и устойчивой индустриализации и инновациям </a:t>
            </a:r>
            <a:endParaRPr lang="ru-RU" dirty="0" smtClean="0"/>
          </a:p>
          <a:p>
            <a:r>
              <a:rPr lang="ru-RU" b="1" dirty="0"/>
              <a:t>Почему это важно?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Экономический </a:t>
            </a:r>
            <a:r>
              <a:rPr lang="ru-RU" dirty="0"/>
              <a:t>рост, социальное развитие и меры по защите климата в значительной мере зависят от инвестиций в инфраструктуру, устойчивое </a:t>
            </a:r>
            <a:r>
              <a:rPr lang="ru-RU" dirty="0" smtClean="0"/>
              <a:t>развитие </a:t>
            </a:r>
            <a:r>
              <a:rPr lang="ru-RU" dirty="0"/>
              <a:t>промышленности и технический </a:t>
            </a:r>
            <a:r>
              <a:rPr lang="ru-RU" dirty="0" smtClean="0"/>
              <a:t>прогресс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05" y="447921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53837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E11484"/>
                </a:solidFill>
              </a:rPr>
              <a:t>Цель №</a:t>
            </a:r>
            <a:r>
              <a:rPr lang="ru-RU" sz="3100" b="1" dirty="0">
                <a:solidFill>
                  <a:srgbClr val="E11484"/>
                </a:solidFill>
              </a:rPr>
              <a:t>10</a:t>
            </a:r>
            <a:r>
              <a:rPr lang="ru-RU" sz="3100" dirty="0"/>
              <a:t>. </a:t>
            </a:r>
            <a:r>
              <a:rPr lang="ru-RU" sz="2800" b="1" dirty="0"/>
              <a:t>Снижение уровня неравенства внутри стран и между ними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348880"/>
            <a:ext cx="6777317" cy="34495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 чем заключается эта цель?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Снизить </a:t>
            </a:r>
            <a:r>
              <a:rPr lang="ru-RU" dirty="0"/>
              <a:t>уровень неравенства внутри стран и между ними </a:t>
            </a:r>
            <a:endParaRPr lang="ru-RU" dirty="0" smtClean="0"/>
          </a:p>
          <a:p>
            <a:r>
              <a:rPr lang="ru-RU" b="1" dirty="0"/>
              <a:t>Почему?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</a:t>
            </a:r>
            <a:r>
              <a:rPr lang="ru-RU" dirty="0"/>
              <a:t>всем мире как внутри стран, так и между ними по-прежнему сохраняется неравенство по признаку доходов, пола, возраста, инвалидности, сексуальной ориентации, расы, класса, этнической принадлежности, религии и возможностей. Неравенство ставит под угрозу долгосрочное социальное и экономическое развитие, негативно влияет на сокращение масштабов </a:t>
            </a:r>
            <a:r>
              <a:rPr lang="ru-RU" dirty="0" smtClean="0"/>
              <a:t>нищеты </a:t>
            </a:r>
            <a:r>
              <a:rPr lang="ru-RU" dirty="0"/>
              <a:t>и лишает людей чувства удовлетворения и самоуважения.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21" y="519939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052" y="1484784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F99D26"/>
                </a:solidFill>
              </a:rPr>
              <a:t>Цель №</a:t>
            </a:r>
            <a:r>
              <a:rPr lang="ru-RU" sz="3100" b="1" dirty="0">
                <a:solidFill>
                  <a:srgbClr val="F99D26"/>
                </a:solidFill>
              </a:rPr>
              <a:t>11</a:t>
            </a:r>
            <a:r>
              <a:rPr lang="ru-RU" sz="3100" dirty="0"/>
              <a:t>. </a:t>
            </a:r>
            <a:r>
              <a:rPr lang="ru-RU" sz="2800" b="1" dirty="0"/>
              <a:t>Обеспечение открытости, безопасности, жизнестойкости и устойчивости городов и населенных пунктов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852936"/>
            <a:ext cx="6777317" cy="29523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Устойчивые города: почему это </a:t>
            </a:r>
            <a:r>
              <a:rPr lang="ru-RU" b="1" dirty="0" smtClean="0"/>
              <a:t>важно?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Сделать </a:t>
            </a:r>
            <a:r>
              <a:rPr lang="ru-RU" dirty="0"/>
              <a:t>города открытыми, безопасными, жизнестойкими и экологически устойчивыми </a:t>
            </a:r>
            <a:endParaRPr lang="ru-RU" dirty="0" smtClean="0"/>
          </a:p>
          <a:p>
            <a:r>
              <a:rPr lang="ru-RU" b="1" dirty="0" smtClean="0"/>
              <a:t>Почему?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Половина </a:t>
            </a:r>
            <a:r>
              <a:rPr lang="ru-RU" dirty="0"/>
              <a:t>человечества — 3,5 млрд. человек — сегодня живет в городах, и эта цифра будет продолжать расти. Так как для большинства людей будущее будет связано с городами, решение некоторых из крупнейших вопросов, которые стоят перед людьми, </a:t>
            </a:r>
            <a:r>
              <a:rPr lang="ru-RU" dirty="0" smtClean="0"/>
              <a:t>— </a:t>
            </a:r>
            <a:r>
              <a:rPr lang="ru-RU" dirty="0"/>
              <a:t>нищета, изменение климата, здравоохранение, образование, — должно быть найдено в городской жизни.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3656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503" y="1047114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CF8D2A"/>
                </a:solidFill>
              </a:rPr>
              <a:t>Цель №</a:t>
            </a:r>
            <a:r>
              <a:rPr lang="ru-RU" sz="3100" b="1" dirty="0">
                <a:solidFill>
                  <a:srgbClr val="CF8D2A"/>
                </a:solidFill>
              </a:rPr>
              <a:t>12</a:t>
            </a:r>
            <a:r>
              <a:rPr lang="ru-RU" sz="3100" dirty="0"/>
              <a:t>. </a:t>
            </a:r>
            <a:r>
              <a:rPr lang="ru-RU" sz="2800" b="1" dirty="0"/>
              <a:t>Обеспечение рациональных моделей потребления и производства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636913"/>
            <a:ext cx="6777317" cy="325926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чем заключается эта </a:t>
            </a:r>
            <a:r>
              <a:rPr lang="ru-RU" b="1" dirty="0" smtClean="0"/>
              <a:t>цель?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Обеспечить </a:t>
            </a:r>
            <a:r>
              <a:rPr lang="ru-RU" dirty="0"/>
              <a:t>переход к рациональным моделям потребления </a:t>
            </a:r>
            <a:r>
              <a:rPr lang="ru-RU" dirty="0" smtClean="0"/>
              <a:t>и </a:t>
            </a:r>
            <a:r>
              <a:rPr lang="ru-RU" dirty="0"/>
              <a:t>производства </a:t>
            </a:r>
            <a:endParaRPr lang="ru-RU" dirty="0" smtClean="0"/>
          </a:p>
          <a:p>
            <a:r>
              <a:rPr lang="ru-RU" b="1" dirty="0" smtClean="0"/>
              <a:t>Почему?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Ожидается</a:t>
            </a:r>
            <a:r>
              <a:rPr lang="ru-RU" dirty="0"/>
              <a:t>, что в течение следующих двух десятилетий </a:t>
            </a:r>
            <a:r>
              <a:rPr lang="ru-RU" dirty="0" smtClean="0"/>
              <a:t>количество </a:t>
            </a:r>
            <a:r>
              <a:rPr lang="ru-RU" dirty="0"/>
              <a:t>людей в мире, принадлежащих к среднему классу, будет расти. Такое положение благоприятно для процветания отдельных людей, но оно приведет к увеличению спроса на и без того ограниченные природные ресурсы.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19120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305" y="1092255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48773E"/>
                </a:solidFill>
              </a:rPr>
              <a:t>Цель №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13</a:t>
            </a:r>
            <a:r>
              <a:rPr lang="ru-RU" sz="3100" dirty="0"/>
              <a:t>. </a:t>
            </a:r>
            <a:r>
              <a:rPr lang="ru-RU" sz="2800" b="1" dirty="0"/>
              <a:t>Принятие срочных мер по борьбе с изменением климата и его последствиями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741484"/>
            <a:ext cx="6777317" cy="291976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 чем заключается </a:t>
            </a:r>
            <a:r>
              <a:rPr lang="ru-RU" b="1" dirty="0" smtClean="0"/>
              <a:t>цель?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принятии срочных мер по борьбе с изменением климата и его последствиями </a:t>
            </a:r>
            <a:endParaRPr lang="ru-RU" dirty="0" smtClean="0"/>
          </a:p>
          <a:p>
            <a:r>
              <a:rPr lang="ru-RU" b="1" dirty="0"/>
              <a:t>Почему это </a:t>
            </a:r>
            <a:r>
              <a:rPr lang="ru-RU" b="1" dirty="0" smtClean="0"/>
              <a:t>необходимо?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Изменение </a:t>
            </a:r>
            <a:r>
              <a:rPr lang="ru-RU" dirty="0"/>
              <a:t>климата, вызванное деятельностью человека, ставит под угрозу наш образ жизни и будущее нашей планеты. Решив проблему изменения климата, мы можем построить устойчивый мир </a:t>
            </a:r>
            <a:r>
              <a:rPr lang="ru-RU" dirty="0" smtClean="0"/>
              <a:t>для </a:t>
            </a:r>
            <a:r>
              <a:rPr lang="ru-RU" dirty="0"/>
              <a:t>каждого. Но действовать необходимо уже сейчас.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77112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451" y="1401620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007DBC"/>
                </a:solidFill>
              </a:rPr>
              <a:t>Цель №</a:t>
            </a:r>
            <a:r>
              <a:rPr lang="ru-RU" sz="3100" b="1" dirty="0">
                <a:solidFill>
                  <a:srgbClr val="00B0F0"/>
                </a:solidFill>
              </a:rPr>
              <a:t>14</a:t>
            </a:r>
            <a:r>
              <a:rPr lang="ru-RU" sz="3100" dirty="0"/>
              <a:t>. </a:t>
            </a:r>
            <a:r>
              <a:rPr lang="ru-RU" sz="2700" b="1" dirty="0"/>
              <a:t>Сохранение и рациональное использование океанов, морей и морских ресурсов в интересах устойчивого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2852936"/>
            <a:ext cx="6777317" cy="25202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 чем заключается эта </a:t>
            </a:r>
            <a:r>
              <a:rPr lang="ru-RU" b="1" dirty="0" smtClean="0"/>
              <a:t>цель?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сохранении и рациональном использовании океанов, морей и морских ресурсов </a:t>
            </a:r>
            <a:endParaRPr lang="ru-RU" dirty="0" smtClean="0"/>
          </a:p>
          <a:p>
            <a:r>
              <a:rPr lang="ru-RU" b="1" dirty="0"/>
              <a:t>Почему это </a:t>
            </a:r>
            <a:r>
              <a:rPr lang="ru-RU" b="1" dirty="0" smtClean="0"/>
              <a:t>важно?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Океаны </a:t>
            </a:r>
            <a:r>
              <a:rPr lang="ru-RU" dirty="0"/>
              <a:t>являются источником важнейших природных ресурсов, в том числе продуктов питания, лекарств, биологического топлива и других продуктов.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73656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59" y="620688"/>
            <a:ext cx="7024744" cy="857250"/>
          </a:xfrm>
        </p:spPr>
        <p:txBody>
          <a:bodyPr/>
          <a:lstStyle/>
          <a:p>
            <a:r>
              <a:rPr lang="ru-RU" dirty="0" smtClean="0"/>
              <a:t>Устойчивое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159" y="1477938"/>
            <a:ext cx="7373241" cy="4831382"/>
          </a:xfrm>
        </p:spPr>
        <p:txBody>
          <a:bodyPr>
            <a:normAutofit/>
          </a:bodyPr>
          <a:lstStyle/>
          <a:p>
            <a:r>
              <a:rPr lang="ru-RU" dirty="0"/>
              <a:t>это процесс экономических и социальных изменений, при котором эксплуатация природных ресурсов, направление инвестиций, ориентация научно-технического развития, развитие личности и институциональные изменения согласованы друг с другом и укрепляют нынешний и будущий потенциал для удовлетворения человеческих потребностей и устремлений.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многом речь идёт об обеспечении качества жизни людей.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91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142406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3EB049"/>
                </a:solidFill>
              </a:rPr>
              <a:t>Цель №</a:t>
            </a:r>
            <a:r>
              <a:rPr lang="ru-RU" sz="3100" b="1" dirty="0"/>
              <a:t>15</a:t>
            </a:r>
            <a:r>
              <a:rPr lang="ru-RU" sz="3100" dirty="0"/>
              <a:t>. </a:t>
            </a:r>
            <a:r>
              <a:rPr lang="ru-RU" sz="2200" b="1" dirty="0"/>
              <a:t>Защита, восстановление экосистем суши и содействие их рациональному использованию, рациональное управление лесами, борьба с опустыниванием, прекращение и обращение вспять процесса деградации земель и прекращение процесса утраты биологического разнообразия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3501008"/>
            <a:ext cx="6777317" cy="18722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чем заключается эта </a:t>
            </a:r>
            <a:r>
              <a:rPr lang="ru-RU" b="1" dirty="0" smtClean="0"/>
              <a:t>цель?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рациональном лесопользовании, борьбе с опустыниванием, прекращении и обращении вспять процесса деградации земель и прекращении процесса утраты биоразнообразия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49906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1484785"/>
            <a:ext cx="6777317" cy="37469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Почему это </a:t>
            </a:r>
            <a:r>
              <a:rPr lang="ru-RU" b="1" dirty="0" smtClean="0"/>
              <a:t>важно?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Около </a:t>
            </a:r>
            <a:r>
              <a:rPr lang="ru-RU" dirty="0"/>
              <a:t>31 процента суши на нашей планете покрыто лесами. Леса снабжают нас жизненно важными ресурсами — начиная от воздуха </a:t>
            </a:r>
            <a:r>
              <a:rPr lang="ru-RU" dirty="0" smtClean="0"/>
              <a:t>и заканчивая </a:t>
            </a:r>
            <a:r>
              <a:rPr lang="ru-RU" dirty="0"/>
              <a:t>питьевой водой и продуктами питания</a:t>
            </a:r>
            <a:r>
              <a:rPr lang="ru-RU" dirty="0" smtClean="0"/>
              <a:t>.</a:t>
            </a:r>
          </a:p>
          <a:p>
            <a:r>
              <a:rPr lang="ru-RU" dirty="0"/>
              <a:t>Биоразнообразие и зависящие от него </a:t>
            </a:r>
            <a:r>
              <a:rPr lang="ru-RU" dirty="0" err="1"/>
              <a:t>экосистемные</a:t>
            </a:r>
            <a:r>
              <a:rPr lang="ru-RU" dirty="0"/>
              <a:t> услуги также могут стать основой стратегий по адаптации к изменению климата и снижению риска бедствий, поскольку они позволяют создать преимущества, снижающие уязвимость людей перед изменением климата.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052" y="1772816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02558B"/>
                </a:solidFill>
              </a:rPr>
              <a:t>Цель №</a:t>
            </a:r>
            <a:r>
              <a:rPr lang="ru-RU" sz="3100" b="1" dirty="0">
                <a:solidFill>
                  <a:srgbClr val="0070C0"/>
                </a:solidFill>
              </a:rPr>
              <a:t>16</a:t>
            </a:r>
            <a:r>
              <a:rPr lang="ru-RU" sz="3100" dirty="0"/>
              <a:t>. </a:t>
            </a:r>
            <a:r>
              <a:rPr lang="ru-RU" sz="2200" b="1" dirty="0"/>
              <a:t>Содействие построению миролюбивых и открытых обществ в интересах устойчивого развития, обеспечение доступа к правосудию для всех и создание эффективных, подотчетных и основанных на широком участии учреждений на всех уровнях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052" y="3245540"/>
            <a:ext cx="6777317" cy="234370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чем суть этой цели?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Эта </a:t>
            </a:r>
            <a:r>
              <a:rPr lang="ru-RU" dirty="0"/>
              <a:t>цель состоит в содействии построению миролюбивого и открытого общества в интересах устойчивого развития, в обеспечении доступа к правосудию для всех и в создании эффективных, подотчетных и основанных на широком участии учреждений на всех уровнях.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1412777"/>
            <a:ext cx="6777317" cy="381894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Для чего это необходимо?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Построение </a:t>
            </a:r>
            <a:r>
              <a:rPr lang="ru-RU" dirty="0"/>
              <a:t>миролюбивых, справедливых и открытых </a:t>
            </a:r>
            <a:r>
              <a:rPr lang="ru-RU" dirty="0" smtClean="0"/>
              <a:t>обществ  </a:t>
            </a:r>
            <a:r>
              <a:rPr lang="ru-RU" dirty="0"/>
              <a:t>необходимо для достижения целей в области устойчивого развития (ЦУР). Люди во всем мире должны быть свободны от страха перед всеми формами насилия и чувствовать себя в безопасности, живя своей жизнью, независимо от своей этнической </a:t>
            </a:r>
            <a:r>
              <a:rPr lang="ru-RU" dirty="0" smtClean="0"/>
              <a:t>принадлежности или вероисповедания.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68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753" y="1167187"/>
            <a:ext cx="7024744" cy="85725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/>
              <a:t>       </a:t>
            </a:r>
            <a:r>
              <a:rPr lang="ru-RU" sz="3100" dirty="0">
                <a:solidFill>
                  <a:srgbClr val="183668"/>
                </a:solidFill>
              </a:rPr>
              <a:t>Цель №</a:t>
            </a:r>
            <a:r>
              <a:rPr lang="ru-RU" sz="3100" b="1" dirty="0">
                <a:solidFill>
                  <a:srgbClr val="002060"/>
                </a:solidFill>
              </a:rPr>
              <a:t>17</a:t>
            </a:r>
            <a:r>
              <a:rPr lang="ru-RU" sz="3100" dirty="0"/>
              <a:t>. </a:t>
            </a:r>
            <a:r>
              <a:rPr lang="ru-RU" sz="2200" b="1" dirty="0"/>
              <a:t>Укрепление средств достижения устойчивого развития и активизация работы механизмов глобального партнерства в интересах устойчивого </a:t>
            </a:r>
            <a:r>
              <a:rPr lang="ru-RU" sz="2200" b="1" dirty="0" smtClean="0"/>
              <a:t>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416824" cy="374441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чем заключается эта цель?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Активизировать </a:t>
            </a:r>
            <a:r>
              <a:rPr lang="ru-RU" dirty="0"/>
              <a:t>работу механизмов глобального партнерства в интересах устойчивого развития </a:t>
            </a:r>
            <a:endParaRPr lang="ru-RU" dirty="0" smtClean="0"/>
          </a:p>
          <a:p>
            <a:r>
              <a:rPr lang="ru-RU" b="1" dirty="0" smtClean="0"/>
              <a:t>Почему?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</a:t>
            </a:r>
            <a:r>
              <a:rPr lang="ru-RU" dirty="0"/>
              <a:t>достигнуть целей в области устойчивого развития, все мы — правительства, гражданское общество, исследователи, научные круги и частный сектор — должны действовать сообща.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10" y="404664"/>
            <a:ext cx="1187886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16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1000">
              <a:schemeClr val="accent4">
                <a:lumMod val="50000"/>
                <a:lumOff val="50000"/>
              </a:schemeClr>
            </a:gs>
            <a:gs pos="72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237445"/>
          </a:xfrm>
          <a:prstGeom prst="rect">
            <a:avLst/>
          </a:prstGeom>
        </p:spPr>
      </p:pic>
      <p:pic>
        <p:nvPicPr>
          <p:cNvPr id="3074" name="Picture 2" descr="E:\Рабочий стол\БГУиР  2\2 курс\The World's Largest Lesson\Assets_new\SDGs\Web_RGB\All_SDG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8" y="908720"/>
            <a:ext cx="88546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696" y="3645024"/>
            <a:ext cx="7024744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94116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Вас принимала педагогическая студенческая гостиная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061"/>
            <a:ext cx="9144000" cy="52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7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0894"/>
            <a:ext cx="7363340" cy="504838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3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Триединая концепция устойчивого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4" y="2323653"/>
            <a:ext cx="7344930" cy="3913659"/>
          </a:xfrm>
        </p:spPr>
        <p:txBody>
          <a:bodyPr/>
          <a:lstStyle/>
          <a:p>
            <a:r>
              <a:rPr lang="ru-RU" dirty="0"/>
              <a:t>Концепция устойчивого развития появилась в результате объединения трех основных точек зрения: </a:t>
            </a:r>
            <a:r>
              <a:rPr lang="ru-RU" b="1" dirty="0"/>
              <a:t>экономической</a:t>
            </a:r>
            <a:r>
              <a:rPr lang="ru-RU" dirty="0"/>
              <a:t>, </a:t>
            </a:r>
            <a:r>
              <a:rPr lang="ru-RU" b="1" dirty="0"/>
              <a:t>социальной</a:t>
            </a:r>
            <a:r>
              <a:rPr lang="ru-RU" dirty="0"/>
              <a:t> и </a:t>
            </a:r>
            <a:r>
              <a:rPr lang="ru-RU" b="1" dirty="0"/>
              <a:t>экологической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9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ru-RU" dirty="0" smtClean="0"/>
              <a:t>Единство концепций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168642" cy="4176463"/>
          </a:xfrm>
        </p:spPr>
        <p:txBody>
          <a:bodyPr>
            <a:normAutofit/>
          </a:bodyPr>
          <a:lstStyle/>
          <a:p>
            <a:r>
              <a:rPr lang="ru-RU" dirty="0"/>
              <a:t>Согласование этих различных точек зрения и их перевод на язык конкретных мероприятий, являющихся средствами достижения устойчивого развития — задача огромной сложности, поскольку все три элемента устойчивого развития должны рассматриваться сбалансированно.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8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>
            <a:normAutofit/>
          </a:bodyPr>
          <a:lstStyle/>
          <a:p>
            <a:r>
              <a:rPr lang="ru-RU" dirty="0"/>
              <a:t>Цели развития </a:t>
            </a:r>
            <a:r>
              <a:rPr lang="ru-RU" dirty="0" smtClean="0"/>
              <a:t>тысячелетия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5"/>
            <a:ext cx="6993227" cy="4347846"/>
          </a:xfrm>
        </p:spPr>
        <p:txBody>
          <a:bodyPr>
            <a:normAutofit fontScale="92500"/>
          </a:bodyPr>
          <a:lstStyle/>
          <a:p>
            <a:r>
              <a:rPr lang="ru-RU" dirty="0"/>
              <a:t>Цели развития тысячелетия (ЦРТ) — это восемь международных целей развития, которые 193 государства-члена ООН и, по меньшей мере, 23 международных организации договорились достичь к 2015 году. </a:t>
            </a:r>
            <a:endParaRPr lang="ru-RU" dirty="0" smtClean="0"/>
          </a:p>
          <a:p>
            <a:r>
              <a:rPr lang="ru-RU" dirty="0" smtClean="0"/>
              <a:t>Цели </a:t>
            </a:r>
            <a:r>
              <a:rPr lang="ru-RU" dirty="0"/>
              <a:t>включают в себя сокращение масштабов крайней нищеты, снижение детской смертности, борьбу с эпидемическими заболеваниями, такими, как СПИД, а также расширение всемирного сотрудничества с целью развития.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96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9542"/>
            <a:ext cx="7024744" cy="857250"/>
          </a:xfrm>
        </p:spPr>
        <p:txBody>
          <a:bodyPr/>
          <a:lstStyle/>
          <a:p>
            <a:r>
              <a:rPr lang="ru-RU" dirty="0" smtClean="0"/>
              <a:t>Предыстория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37978"/>
            <a:ext cx="7560954" cy="432732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dirty="0"/>
              <a:t>2001 году, признавая необходимость более активно оказывать помощь беднейшим нациям, государства-члены ООН приняли основные цели. Цель ЦРТ — ускорение развития путём улучшения социальных и экономических условий в беднейших странах мира.</a:t>
            </a:r>
          </a:p>
          <a:p>
            <a:r>
              <a:rPr lang="ru-RU" dirty="0"/>
              <a:t>Эти цели основаны на более ранних задачах международного развития, и были официально установлены на Саммите </a:t>
            </a:r>
            <a:r>
              <a:rPr lang="ru-RU" dirty="0" smtClean="0"/>
              <a:t>Тысячелетия, </a:t>
            </a:r>
            <a:r>
              <a:rPr lang="ru-RU" dirty="0"/>
              <a:t>где все присутствовавшие мировые лидеры приняли Декларацию тысячелетия ООН, в которой были представлены восемь целей.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32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776864" cy="4752528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/>
              <a:t>Цели развития тысячелетия были разработаны на основе восьми глав Декларации Тысячелетия ООН, подписанной в сентябре 2000 года. Восемь целей и 21 задача выглядят следующим образом</a:t>
            </a:r>
            <a:r>
              <a:rPr lang="ru-RU" dirty="0" smtClean="0"/>
              <a:t>:</a:t>
            </a:r>
          </a:p>
          <a:p>
            <a:r>
              <a:rPr lang="ru-RU" b="1" dirty="0"/>
              <a:t>Ликвидировать абсолютную бедность и голод</a:t>
            </a:r>
            <a:endParaRPr lang="ru-RU" dirty="0"/>
          </a:p>
          <a:p>
            <a:r>
              <a:rPr lang="ru-RU" b="1" dirty="0" smtClean="0"/>
              <a:t>Обеспечить</a:t>
            </a:r>
            <a:r>
              <a:rPr lang="ru-RU" b="1" dirty="0"/>
              <a:t> всеобщее начальное образование</a:t>
            </a:r>
            <a:endParaRPr lang="ru-RU" dirty="0"/>
          </a:p>
          <a:p>
            <a:r>
              <a:rPr lang="ru-RU" b="1" dirty="0" smtClean="0"/>
              <a:t>Содействовать</a:t>
            </a:r>
            <a:r>
              <a:rPr lang="ru-RU" b="1" dirty="0"/>
              <a:t> равноправию полов и расширению прав </a:t>
            </a:r>
            <a:r>
              <a:rPr lang="ru-RU" b="1" dirty="0" smtClean="0"/>
              <a:t>женщин</a:t>
            </a:r>
            <a:endParaRPr lang="ru-RU" dirty="0"/>
          </a:p>
          <a:p>
            <a:r>
              <a:rPr lang="ru-RU" b="1" dirty="0"/>
              <a:t>Сократить детскую смертность</a:t>
            </a:r>
            <a:endParaRPr lang="ru-RU" dirty="0"/>
          </a:p>
          <a:p>
            <a:r>
              <a:rPr lang="ru-RU" b="1" dirty="0" smtClean="0"/>
              <a:t>Улучшить </a:t>
            </a:r>
            <a:r>
              <a:rPr lang="ru-RU" b="1" dirty="0"/>
              <a:t>охрану материнского здоровья</a:t>
            </a:r>
            <a:endParaRPr lang="ru-RU" dirty="0"/>
          </a:p>
          <a:p>
            <a:r>
              <a:rPr lang="ru-RU" b="1" dirty="0" smtClean="0"/>
              <a:t>Бороться </a:t>
            </a:r>
            <a:r>
              <a:rPr lang="ru-RU" b="1" dirty="0"/>
              <a:t>с </a:t>
            </a:r>
            <a:r>
              <a:rPr lang="ru-RU" b="1" dirty="0" smtClean="0"/>
              <a:t>ВИЧ/СПИД,</a:t>
            </a:r>
            <a:r>
              <a:rPr lang="ru-RU" b="1" dirty="0"/>
              <a:t> малярией и прочими заболеваниями</a:t>
            </a:r>
            <a:endParaRPr lang="ru-RU" dirty="0"/>
          </a:p>
          <a:p>
            <a:r>
              <a:rPr lang="ru-RU" b="1" dirty="0" smtClean="0"/>
              <a:t>Обеспечить </a:t>
            </a:r>
            <a:r>
              <a:rPr lang="ru-RU" b="1" dirty="0"/>
              <a:t>экологическую </a:t>
            </a:r>
            <a:r>
              <a:rPr lang="ru-RU" b="1" dirty="0" smtClean="0"/>
              <a:t>устойчивость</a:t>
            </a:r>
            <a:endParaRPr lang="ru-RU" dirty="0"/>
          </a:p>
          <a:p>
            <a:r>
              <a:rPr lang="ru-RU" b="1" dirty="0" smtClean="0"/>
              <a:t>Сформировать </a:t>
            </a:r>
            <a:r>
              <a:rPr lang="ru-RU" b="1" dirty="0"/>
              <a:t>всемирное партнерство в целях развития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3C51-C38E-4CDF-BB26-62FC8430DE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67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45A200"/>
      </a:accent1>
      <a:accent2>
        <a:srgbClr val="0070C0"/>
      </a:accent2>
      <a:accent3>
        <a:srgbClr val="0070C0"/>
      </a:accent3>
      <a:accent4>
        <a:srgbClr val="40AFFF"/>
      </a:accent4>
      <a:accent5>
        <a:srgbClr val="92D050"/>
      </a:accent5>
      <a:accent6>
        <a:srgbClr val="786C71"/>
      </a:accent6>
      <a:hlink>
        <a:srgbClr val="FFFF00"/>
      </a:hlink>
      <a:folHlink>
        <a:srgbClr val="B2B2B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1215</TotalTime>
  <Words>903</Words>
  <Application>Microsoft Office PowerPoint</Application>
  <PresentationFormat>Экран (4:3)</PresentationFormat>
  <Paragraphs>121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Book Antiqua</vt:lpstr>
      <vt:lpstr>Calibri</vt:lpstr>
      <vt:lpstr>Century Gothic</vt:lpstr>
      <vt:lpstr>Wingdings 2</vt:lpstr>
      <vt:lpstr>Остин</vt:lpstr>
      <vt:lpstr>Цели устойчивого развития</vt:lpstr>
      <vt:lpstr>Презентация PowerPoint</vt:lpstr>
      <vt:lpstr>Устойчивое развитие</vt:lpstr>
      <vt:lpstr>Презентация PowerPoint</vt:lpstr>
      <vt:lpstr>Триединая концепция устойчивого развития</vt:lpstr>
      <vt:lpstr>Единство концепций</vt:lpstr>
      <vt:lpstr>Цели развития тысячелетия</vt:lpstr>
      <vt:lpstr>Предыстория</vt:lpstr>
      <vt:lpstr>Презентация PowerPoint</vt:lpstr>
      <vt:lpstr>Итоги</vt:lpstr>
      <vt:lpstr>Презентация PowerPoint</vt:lpstr>
      <vt:lpstr>Что такое ЦУР?</vt:lpstr>
      <vt:lpstr>       Цель №1. Повсеместная ликвидация нищеты во всех ее формах</vt:lpstr>
      <vt:lpstr>       Цель №2. Ликвидация голода, обеспечение продовольственной безопасности и улучшение питания и содействие устойчивому развитию сельского хозяйства</vt:lpstr>
      <vt:lpstr>Презентация PowerPoint</vt:lpstr>
      <vt:lpstr>       Цель №3. Обеспечение здорового образа жизни и содействие благополучию для всех в любом возрасте</vt:lpstr>
      <vt:lpstr>       Цель №4. Обеспечение всеохватного и справедливого качественного образования и поощрение возможности обучения на протяжении всей жизни для всех</vt:lpstr>
      <vt:lpstr>Презентация PowerPoint</vt:lpstr>
      <vt:lpstr>       Цель №5. Обеспечение гендерного равенства и расширение прав и возможностей всех женщин и девочек</vt:lpstr>
      <vt:lpstr>       Цель №6. Обеспечение наличия и рациональное использование водных ресурсов и санитарии для всех</vt:lpstr>
      <vt:lpstr>       Цель №7. Обеспечение доступа к недорогостоящим, надежным, устойчивым и современным источникам энергии для всех</vt:lpstr>
      <vt:lpstr>       Цель №8. Содействие неуклонному, всеохватному и устойчивому экономическому росту, полной и производительной занятости и достойной работе для всех</vt:lpstr>
      <vt:lpstr>Презентация PowerPoint</vt:lpstr>
      <vt:lpstr>       Цель №9. Создание прочной инфраструктуры, содействие обеспечению всеохватной и устойчивой индустриализации и внедрению инноваций</vt:lpstr>
      <vt:lpstr>       Цель №10. Снижение уровня неравенства внутри стран и между ними</vt:lpstr>
      <vt:lpstr>       Цель №11. Обеспечение открытости, безопасности, жизнестойкости и устойчивости городов и населенных пунктов</vt:lpstr>
      <vt:lpstr>       Цель №12. Обеспечение рациональных моделей потребления и производства</vt:lpstr>
      <vt:lpstr>       Цель №13. Принятие срочных мер по борьбе с изменением климата и его последствиями</vt:lpstr>
      <vt:lpstr>       Цель №14. Сохранение и рациональное использование океанов, морей и морских ресурсов в интересах устойчивого развития</vt:lpstr>
      <vt:lpstr>       Цель №15. Защита, восстановление экосистем суши и содействие их рациональному использованию, рациональное управление лесами, борьба с опустыниванием, прекращение и обращение вспять процесса деградации земель и прекращение процесса утраты биологического разнообразия</vt:lpstr>
      <vt:lpstr>Презентация PowerPoint</vt:lpstr>
      <vt:lpstr>       Цель №16. Содействие построению миролюбивых и открытых обществ в интересах устойчивого развития, обеспечение доступа к правосудию для всех и создание эффективных, подотчетных и основанных на широком участии учреждений на всех уровнях</vt:lpstr>
      <vt:lpstr>Презентация PowerPoint</vt:lpstr>
      <vt:lpstr>       Цель №17. Укрепление средств достижения устойчивого развития и активизация работы механизмов глобального партнерства в интересах устойчивого развития</vt:lpstr>
      <vt:lpstr>Спасибо за внимание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Толстик Виктор</dc:creator>
  <cp:lastModifiedBy>Metodist</cp:lastModifiedBy>
  <cp:revision>42</cp:revision>
  <dcterms:created xsi:type="dcterms:W3CDTF">2018-10-08T16:52:02Z</dcterms:created>
  <dcterms:modified xsi:type="dcterms:W3CDTF">2018-10-22T13:51:42Z</dcterms:modified>
</cp:coreProperties>
</file>