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handoutMasterIdLst>
    <p:handoutMasterId r:id="rId13"/>
  </p:handout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Relationship Id="rId4" Type="http://schemas.openxmlformats.org/officeDocument/2006/relationships/image" Target="../media/image8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Relationship Id="rId4" Type="http://schemas.openxmlformats.org/officeDocument/2006/relationships/image" Target="../media/image16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7E6BBD-D06A-460F-857A-20A0DA99D11C}" type="datetimeFigureOut">
              <a:rPr lang="ru-RU" smtClean="0"/>
              <a:pPr/>
              <a:t>15.11.2017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D207D1-30FF-4FD8-A1E8-4072F2FB66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53194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5A3F6-7E60-4E17-B4CC-03014A35662E}" type="datetimeFigureOut">
              <a:rPr lang="ru-RU" smtClean="0"/>
              <a:pPr/>
              <a:t>15.11.2017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C71E7-A846-44EC-95F2-72B1CB38A3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5A3F6-7E60-4E17-B4CC-03014A35662E}" type="datetimeFigureOut">
              <a:rPr lang="ru-RU" smtClean="0"/>
              <a:pPr/>
              <a:t>15.11.2017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C71E7-A846-44EC-95F2-72B1CB38A3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5A3F6-7E60-4E17-B4CC-03014A35662E}" type="datetimeFigureOut">
              <a:rPr lang="ru-RU" smtClean="0"/>
              <a:pPr/>
              <a:t>15.11.2017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C71E7-A846-44EC-95F2-72B1CB38A3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5A3F6-7E60-4E17-B4CC-03014A35662E}" type="datetimeFigureOut">
              <a:rPr lang="ru-RU" smtClean="0"/>
              <a:pPr/>
              <a:t>15.11.2017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C71E7-A846-44EC-95F2-72B1CB38A3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5A3F6-7E60-4E17-B4CC-03014A35662E}" type="datetimeFigureOut">
              <a:rPr lang="ru-RU" smtClean="0"/>
              <a:pPr/>
              <a:t>15.11.2017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C71E7-A846-44EC-95F2-72B1CB38A3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5A3F6-7E60-4E17-B4CC-03014A35662E}" type="datetimeFigureOut">
              <a:rPr lang="ru-RU" smtClean="0"/>
              <a:pPr/>
              <a:t>15.11.2017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C71E7-A846-44EC-95F2-72B1CB38A3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5A3F6-7E60-4E17-B4CC-03014A35662E}" type="datetimeFigureOut">
              <a:rPr lang="ru-RU" smtClean="0"/>
              <a:pPr/>
              <a:t>15.11.2017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C71E7-A846-44EC-95F2-72B1CB38A3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5A3F6-7E60-4E17-B4CC-03014A35662E}" type="datetimeFigureOut">
              <a:rPr lang="ru-RU" smtClean="0"/>
              <a:pPr/>
              <a:t>15.11.2017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C71E7-A846-44EC-95F2-72B1CB38A3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5A3F6-7E60-4E17-B4CC-03014A35662E}" type="datetimeFigureOut">
              <a:rPr lang="ru-RU" smtClean="0"/>
              <a:pPr/>
              <a:t>15.11.2017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C71E7-A846-44EC-95F2-72B1CB38A3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5A3F6-7E60-4E17-B4CC-03014A35662E}" type="datetimeFigureOut">
              <a:rPr lang="ru-RU" smtClean="0"/>
              <a:pPr/>
              <a:t>15.11.2017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C71E7-A846-44EC-95F2-72B1CB38A3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5A3F6-7E60-4E17-B4CC-03014A35662E}" type="datetimeFigureOut">
              <a:rPr lang="ru-RU" smtClean="0"/>
              <a:pPr/>
              <a:t>15.11.2017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C71E7-A846-44EC-95F2-72B1CB38A3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55A3F6-7E60-4E17-B4CC-03014A35662E}" type="datetimeFigureOut">
              <a:rPr lang="ru-RU" smtClean="0"/>
              <a:pPr/>
              <a:t>15.11.2017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8C71E7-A846-44EC-95F2-72B1CB38A31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3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3" Type="http://schemas.openxmlformats.org/officeDocument/2006/relationships/oleObject" Target="../embeddings/oleObject5.bin"/><Relationship Id="rId7" Type="http://schemas.openxmlformats.org/officeDocument/2006/relationships/oleObject" Target="../embeddings/oleObject7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6.wmf"/><Relationship Id="rId11" Type="http://schemas.openxmlformats.org/officeDocument/2006/relationships/oleObject" Target="../embeddings/oleObject9.bin"/><Relationship Id="rId5" Type="http://schemas.openxmlformats.org/officeDocument/2006/relationships/oleObject" Target="../embeddings/oleObject6.bin"/><Relationship Id="rId10" Type="http://schemas.openxmlformats.org/officeDocument/2006/relationships/image" Target="../media/image8.wmf"/><Relationship Id="rId4" Type="http://schemas.openxmlformats.org/officeDocument/2006/relationships/image" Target="../media/image5.wmf"/><Relationship Id="rId9" Type="http://schemas.openxmlformats.org/officeDocument/2006/relationships/oleObject" Target="../embeddings/oleObject8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3" Type="http://schemas.openxmlformats.org/officeDocument/2006/relationships/oleObject" Target="../embeddings/oleObject10.bin"/><Relationship Id="rId7" Type="http://schemas.openxmlformats.org/officeDocument/2006/relationships/oleObject" Target="../embeddings/oleObject1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0.wmf"/><Relationship Id="rId5" Type="http://schemas.openxmlformats.org/officeDocument/2006/relationships/oleObject" Target="../embeddings/oleObject11.bin"/><Relationship Id="rId4" Type="http://schemas.openxmlformats.org/officeDocument/2006/relationships/image" Target="../media/image9.wmf"/><Relationship Id="rId9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wmf"/><Relationship Id="rId3" Type="http://schemas.openxmlformats.org/officeDocument/2006/relationships/oleObject" Target="../embeddings/oleObject13.bin"/><Relationship Id="rId7" Type="http://schemas.openxmlformats.org/officeDocument/2006/relationships/oleObject" Target="../embeddings/oleObject15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4.wmf"/><Relationship Id="rId5" Type="http://schemas.openxmlformats.org/officeDocument/2006/relationships/oleObject" Target="../embeddings/oleObject14.bin"/><Relationship Id="rId10" Type="http://schemas.openxmlformats.org/officeDocument/2006/relationships/image" Target="../media/image16.wmf"/><Relationship Id="rId4" Type="http://schemas.openxmlformats.org/officeDocument/2006/relationships/image" Target="../media/image13.wmf"/><Relationship Id="rId9" Type="http://schemas.openxmlformats.org/officeDocument/2006/relationships/oleObject" Target="../embeddings/oleObject16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wmf"/><Relationship Id="rId3" Type="http://schemas.openxmlformats.org/officeDocument/2006/relationships/oleObject" Target="../embeddings/oleObject17.bin"/><Relationship Id="rId7" Type="http://schemas.openxmlformats.org/officeDocument/2006/relationships/oleObject" Target="../embeddings/oleObject19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8.wmf"/><Relationship Id="rId5" Type="http://schemas.openxmlformats.org/officeDocument/2006/relationships/oleObject" Target="../embeddings/oleObject18.bin"/><Relationship Id="rId4" Type="http://schemas.openxmlformats.org/officeDocument/2006/relationships/image" Target="../media/image17.w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20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86767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>Лекция </a:t>
            </a:r>
            <a:r>
              <a:rPr lang="en-US" sz="3600" dirty="0" smtClean="0"/>
              <a:t>21</a:t>
            </a:r>
            <a:r>
              <a:rPr lang="ru-RU" sz="3600" dirty="0" smtClean="0"/>
              <a:t>.</a:t>
            </a:r>
            <a:r>
              <a:rPr lang="en-US" dirty="0" smtClean="0"/>
              <a:t> </a:t>
            </a:r>
            <a:r>
              <a:rPr lang="ru-RU" sz="3600" dirty="0" smtClean="0"/>
              <a:t>Анализ качественных и количественных характеристик информации</a:t>
            </a: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1970536"/>
            <a:ext cx="7772400" cy="3330672"/>
          </a:xfrm>
        </p:spPr>
        <p:txBody>
          <a:bodyPr>
            <a:normAutofit/>
          </a:bodyPr>
          <a:lstStyle/>
          <a:p>
            <a:pPr algn="just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Вопросы: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Понятие неопределенности. Количество информации. Формула Шеннона. Дифференциальная энтропия. Избыточность информации. Уровень информированности лица, принимающего решения (ЛПР). Качественные свойства информации.</a:t>
            </a:r>
            <a:endParaRPr lang="ru-RU" sz="2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-243408"/>
            <a:ext cx="7772400" cy="1470025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Качественные свойства информации</a:t>
            </a: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1196752"/>
            <a:ext cx="7772400" cy="5472608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</a:pPr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Неопределенность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указывает на наличие нескольких альтернативных описаний ситуации.</a:t>
            </a:r>
          </a:p>
          <a:p>
            <a:pPr algn="just">
              <a:spcBef>
                <a:spcPts val="0"/>
              </a:spcBef>
            </a:pPr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Неточность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указывает на наличие определенного интервала допусков или погрешности измерений или расчета в количественных параметрах и (или) качественных характеристиках описания ситуации. </a:t>
            </a:r>
          </a:p>
          <a:p>
            <a:pPr algn="just">
              <a:spcBef>
                <a:spcPts val="0"/>
              </a:spcBef>
            </a:pPr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Неполнота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указывает на наличие информационных пробелов в описании ситуации.</a:t>
            </a:r>
          </a:p>
          <a:p>
            <a:pPr algn="just">
              <a:spcBef>
                <a:spcPts val="0"/>
              </a:spcBef>
            </a:pPr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Нечеткость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характеризует расплывчатость описания ситуации, при котором невозможно точно указать наличие или отсутствие определенного свойства или его точную количественную характеристику (комфортная погода).</a:t>
            </a:r>
          </a:p>
          <a:p>
            <a:pPr algn="just">
              <a:spcBef>
                <a:spcPts val="0"/>
              </a:spcBef>
            </a:pPr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-243408"/>
            <a:ext cx="7772400" cy="1470025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Качественные свойства информации</a:t>
            </a: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836712"/>
            <a:ext cx="7772400" cy="6021288"/>
          </a:xfrm>
        </p:spPr>
        <p:txBody>
          <a:bodyPr>
            <a:normAutofit fontScale="92500" lnSpcReduction="10000"/>
          </a:bodyPr>
          <a:lstStyle/>
          <a:p>
            <a:pPr algn="just">
              <a:spcBef>
                <a:spcPts val="0"/>
              </a:spcBef>
            </a:pPr>
            <a:r>
              <a:rPr lang="ru-RU" sz="2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Несвоевременность </a:t>
            </a:r>
            <a:r>
              <a:rPr lang="ru-RU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характеризует соотношение во времени между моментом наступления какого-либо события и моментом получения информации о нем. Если ЛПР не имеет достаточного времени для формирования и принятия решения на основе полученной информации, то такая информация несвоевременна.</a:t>
            </a:r>
          </a:p>
          <a:p>
            <a:pPr algn="just">
              <a:spcBef>
                <a:spcPts val="0"/>
              </a:spcBef>
            </a:pPr>
            <a:r>
              <a:rPr lang="ru-RU" sz="2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Недостоверность</a:t>
            </a:r>
            <a:r>
              <a:rPr lang="ru-RU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указывает на наличие количественных данных или качественных характеристик, которые не соответствуют истинному состоянию ситуации.</a:t>
            </a:r>
          </a:p>
          <a:p>
            <a:pPr algn="just">
              <a:spcBef>
                <a:spcPts val="0"/>
              </a:spcBef>
            </a:pPr>
            <a:r>
              <a:rPr lang="ru-RU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Противоречивость</a:t>
            </a:r>
            <a:r>
              <a:rPr lang="ru-RU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указывает на наличие количественных или качественных характеристик, которые имеют смысл и значение, противоречащие другим данным.</a:t>
            </a:r>
          </a:p>
          <a:p>
            <a:pPr algn="just">
              <a:spcBef>
                <a:spcPts val="0"/>
              </a:spcBef>
            </a:pPr>
            <a:r>
              <a:rPr lang="ru-RU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Для ЛПР важно, чтобы получаемая информация в минимальной степени обладала такими свойствами, неполнота, недостоверность, несвоевременность.</a:t>
            </a:r>
          </a:p>
          <a:p>
            <a:pPr algn="just">
              <a:spcBef>
                <a:spcPts val="0"/>
              </a:spcBef>
            </a:pPr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86767"/>
            <a:ext cx="7772400" cy="1470025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Понятие неопределенности</a:t>
            </a: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1772816"/>
            <a:ext cx="7772400" cy="4410792"/>
          </a:xfrm>
        </p:spPr>
        <p:txBody>
          <a:bodyPr>
            <a:normAutofit/>
          </a:bodyPr>
          <a:lstStyle/>
          <a:p>
            <a:pPr algn="just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Первое специфическое понятие теории информации – </a:t>
            </a:r>
            <a:r>
              <a:rPr lang="ru-RU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ЭНТРОПИЯ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количественная мера неопределенности случайного объекта. </a:t>
            </a:r>
          </a:p>
          <a:p>
            <a:pPr algn="just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качестве такой меры случайного объекта </a:t>
            </a:r>
            <a:r>
              <a:rPr lang="en-US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 конечным множеством возможных состояний </a:t>
            </a:r>
            <a:r>
              <a:rPr lang="en-US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2400" i="1" baseline="-25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2400" i="1" baseline="-25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…, </a:t>
            </a:r>
            <a:r>
              <a:rPr lang="en-US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2400" i="1" baseline="-25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  соответствующими вероятностями </a:t>
            </a:r>
            <a:r>
              <a:rPr lang="ru-RU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ru-RU" sz="2400" i="1" baseline="-25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ru-RU" sz="2400" i="1" baseline="-25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…, </a:t>
            </a:r>
            <a:r>
              <a:rPr lang="en-US" sz="24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sz="2400" i="1" baseline="-25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принимают </a:t>
            </a:r>
          </a:p>
          <a:p>
            <a:pPr algn="just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Основные свойства:</a:t>
            </a:r>
          </a:p>
          <a:p>
            <a:pPr algn="just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2400" dirty="0" smtClean="0"/>
              <a:t>	               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том и только в том случае, когда какое-нибудь одно из </a:t>
            </a:r>
            <a:r>
              <a:rPr lang="en-US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sz="2400" i="1" baseline="-25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равно единице (а остальные —нули).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3249" name="Object 1"/>
          <p:cNvGraphicFramePr>
            <a:graphicFrameLocks noChangeAspect="1"/>
          </p:cNvGraphicFramePr>
          <p:nvPr/>
        </p:nvGraphicFramePr>
        <p:xfrm>
          <a:off x="2552120" y="4077320"/>
          <a:ext cx="3029530" cy="6478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53" name="Equation" r:id="rId3" imgW="2019300" imgH="431800" progId="Equation.DSMT4">
                  <p:embed/>
                </p:oleObj>
              </mc:Choice>
              <mc:Fallback>
                <p:oleObj name="Equation" r:id="rId3" imgW="2019300" imgH="431800" progId="Equation.DSMT4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2120" y="4077320"/>
                        <a:ext cx="3029530" cy="64782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250" name="Object 2"/>
          <p:cNvGraphicFramePr>
            <a:graphicFrameLocks noChangeAspect="1"/>
          </p:cNvGraphicFramePr>
          <p:nvPr/>
        </p:nvGraphicFramePr>
        <p:xfrm>
          <a:off x="971600" y="5051276"/>
          <a:ext cx="1620180" cy="3600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54" name="Equation" r:id="rId5" imgW="1028700" imgH="228600" progId="Equation.DSMT4">
                  <p:embed/>
                </p:oleObj>
              </mc:Choice>
              <mc:Fallback>
                <p:oleObj name="Equation" r:id="rId5" imgW="1028700" imgH="228600" progId="Equation.DSMT4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600" y="5051276"/>
                        <a:ext cx="1620180" cy="36004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86767"/>
            <a:ext cx="7772400" cy="1470025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Понятие неопределенности</a:t>
            </a: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1826520"/>
            <a:ext cx="7772400" cy="4410792"/>
          </a:xfrm>
        </p:spPr>
        <p:txBody>
          <a:bodyPr>
            <a:normAutofit/>
          </a:bodyPr>
          <a:lstStyle/>
          <a:p>
            <a:pPr marL="457200" indent="-457200" algn="just">
              <a:buAutoNum type="arabicPeriod" startAt="2"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достигает наибольшего значения при, </a:t>
            </a:r>
          </a:p>
          <a:p>
            <a:pPr marL="457200" indent="-457200" algn="just"/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т.е. в   случае максимальной неопределенности.</a:t>
            </a:r>
          </a:p>
          <a:p>
            <a:pPr lvl="0" algn="just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 При равновероятных исходах неопределенность должна возрастать с ростом</a:t>
            </a:r>
            <a:r>
              <a:rPr lang="ru-RU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4.</a:t>
            </a:r>
            <a:r>
              <a:rPr lang="ru-RU" sz="2400" dirty="0" smtClean="0"/>
              <a:t>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Имеет место неравенство </a:t>
            </a:r>
            <a:r>
              <a:rPr lang="ru-RU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Н(А)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≥</a:t>
            </a:r>
            <a:r>
              <a:rPr lang="ru-RU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Н(А|В).</a:t>
            </a:r>
          </a:p>
          <a:p>
            <a:pPr algn="just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5.</a:t>
            </a:r>
            <a:r>
              <a:rPr lang="ru-RU" sz="2400" dirty="0" smtClean="0"/>
              <a:t>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Неопределенность сложной схемы должна быть связана с неопределенностью образующих ее схем.</a:t>
            </a:r>
          </a:p>
          <a:p>
            <a:pPr lvl="0" algn="just"/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6804" name="Object 4"/>
          <p:cNvGraphicFramePr>
            <a:graphicFrameLocks noChangeAspect="1"/>
          </p:cNvGraphicFramePr>
          <p:nvPr/>
        </p:nvGraphicFramePr>
        <p:xfrm>
          <a:off x="1187624" y="1882924"/>
          <a:ext cx="1480170" cy="4229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08" name="Equation" r:id="rId3" imgW="800100" imgH="228600" progId="Equation.DSMT4">
                  <p:embed/>
                </p:oleObj>
              </mc:Choice>
              <mc:Fallback>
                <p:oleObj name="Equation" r:id="rId3" imgW="800100" imgH="228600" progId="Equation.DSMT4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624" y="1882924"/>
                        <a:ext cx="1480170" cy="42290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6805" name="Object 5"/>
          <p:cNvGraphicFramePr>
            <a:graphicFrameLocks noChangeAspect="1"/>
          </p:cNvGraphicFramePr>
          <p:nvPr/>
        </p:nvGraphicFramePr>
        <p:xfrm>
          <a:off x="683569" y="2204864"/>
          <a:ext cx="3384376" cy="5391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09" name="Equation" r:id="rId5" imgW="1435100" imgH="228600" progId="Equation.DSMT4">
                  <p:embed/>
                </p:oleObj>
              </mc:Choice>
              <mc:Fallback>
                <p:oleObj name="Equation" r:id="rId5" imgW="1435100" imgH="228600" progId="Equation.DSMT4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9" y="2204864"/>
                        <a:ext cx="3384376" cy="53910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86767"/>
            <a:ext cx="7772400" cy="1470025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Дифференциальная энтропия</a:t>
            </a: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1826520"/>
            <a:ext cx="7772400" cy="4410792"/>
          </a:xfrm>
        </p:spPr>
        <p:txBody>
          <a:bodyPr>
            <a:normAutofit/>
          </a:bodyPr>
          <a:lstStyle/>
          <a:p>
            <a:pPr algn="just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Прямая аналогия:</a:t>
            </a:r>
          </a:p>
          <a:p>
            <a:pPr algn="just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Вводят размерную величину</a:t>
            </a:r>
          </a:p>
          <a:p>
            <a:pPr algn="just"/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    =1 получим:</a:t>
            </a:r>
          </a:p>
          <a:p>
            <a:pPr algn="just"/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Сравнивают неопределенность случайной величины, имеющей плотность </a:t>
            </a:r>
            <a:r>
              <a:rPr lang="ru-RU" sz="24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4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),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 неопределенностью случайной величины, равномерно распределенной в единичном интервале. </a:t>
            </a:r>
          </a:p>
          <a:p>
            <a:pPr algn="just"/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7828" name="Object 4"/>
          <p:cNvGraphicFramePr>
            <a:graphicFrameLocks noChangeAspect="1"/>
          </p:cNvGraphicFramePr>
          <p:nvPr/>
        </p:nvGraphicFramePr>
        <p:xfrm>
          <a:off x="3064798" y="1772816"/>
          <a:ext cx="4171498" cy="720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38" name="Equation" r:id="rId3" imgW="2133600" imgH="368300" progId="Equation.DSMT4">
                  <p:embed/>
                </p:oleObj>
              </mc:Choice>
              <mc:Fallback>
                <p:oleObj name="Equation" r:id="rId3" imgW="2133600" imgH="368300" progId="Equation.DSMT4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64798" y="1772816"/>
                        <a:ext cx="4171498" cy="72008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829" name="Object 5"/>
          <p:cNvGraphicFramePr>
            <a:graphicFrameLocks noChangeAspect="1"/>
          </p:cNvGraphicFramePr>
          <p:nvPr/>
        </p:nvGraphicFramePr>
        <p:xfrm>
          <a:off x="755576" y="2780928"/>
          <a:ext cx="3973414" cy="6161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39" name="Equation" r:id="rId5" imgW="2374900" imgH="368300" progId="Equation.DSMT4">
                  <p:embed/>
                </p:oleObj>
              </mc:Choice>
              <mc:Fallback>
                <p:oleObj name="Equation" r:id="rId5" imgW="2374900" imgH="368300" progId="Equation.DSMT4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576" y="2780928"/>
                        <a:ext cx="3973414" cy="61619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830" name="Object 6"/>
          <p:cNvGraphicFramePr>
            <a:graphicFrameLocks noChangeAspect="1"/>
          </p:cNvGraphicFramePr>
          <p:nvPr/>
        </p:nvGraphicFramePr>
        <p:xfrm>
          <a:off x="4508501" y="2348880"/>
          <a:ext cx="270030" cy="4320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40" name="Equation" r:id="rId7" imgW="126835" imgH="202936" progId="Equation.DSMT4">
                  <p:embed/>
                </p:oleObj>
              </mc:Choice>
              <mc:Fallback>
                <p:oleObj name="Equation" r:id="rId7" imgW="126835" imgH="202936" progId="Equation.DSMT4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08501" y="2348880"/>
                        <a:ext cx="270030" cy="43204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831" name="Object 7"/>
          <p:cNvGraphicFramePr>
            <a:graphicFrameLocks noChangeAspect="1"/>
          </p:cNvGraphicFramePr>
          <p:nvPr/>
        </p:nvGraphicFramePr>
        <p:xfrm>
          <a:off x="3372661" y="3573016"/>
          <a:ext cx="2783515" cy="6161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41" name="Equation" r:id="rId9" imgW="1663700" imgH="368300" progId="Equation.DSMT4">
                  <p:embed/>
                </p:oleObj>
              </mc:Choice>
              <mc:Fallback>
                <p:oleObj name="Equation" r:id="rId9" imgW="1663700" imgH="368300" progId="Equation.DSMT4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72661" y="3573016"/>
                        <a:ext cx="2783515" cy="61619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832" name="Object 8"/>
          <p:cNvGraphicFramePr>
            <a:graphicFrameLocks noChangeAspect="1"/>
          </p:cNvGraphicFramePr>
          <p:nvPr/>
        </p:nvGraphicFramePr>
        <p:xfrm>
          <a:off x="1259632" y="3645272"/>
          <a:ext cx="269875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42" name="Equation" r:id="rId11" imgW="126835" imgH="202936" progId="Equation.DSMT4">
                  <p:embed/>
                </p:oleObj>
              </mc:Choice>
              <mc:Fallback>
                <p:oleObj name="Equation" r:id="rId11" imgW="126835" imgH="202936" progId="Equation.DSMT4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9632" y="3645272"/>
                        <a:ext cx="269875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86767"/>
            <a:ext cx="7772400" cy="1470025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Сложные испытания</a:t>
            </a: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1124744"/>
            <a:ext cx="8640960" cy="5472608"/>
          </a:xfrm>
        </p:spPr>
        <p:txBody>
          <a:bodyPr>
            <a:normAutofit/>
          </a:bodyPr>
          <a:lstStyle/>
          <a:p>
            <a:pPr algn="just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Для сложных испытаний, когда реализуется первая схема </a:t>
            </a:r>
            <a:r>
              <a:rPr lang="ru-RU" sz="24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вторая </a:t>
            </a:r>
            <a:r>
              <a:rPr lang="ru-RU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 сложная схема </a:t>
            </a:r>
            <a:r>
              <a:rPr lang="ru-RU" sz="24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ху</a:t>
            </a:r>
            <a:r>
              <a:rPr lang="ru-RU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2400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400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где: </a:t>
            </a:r>
            <a:r>
              <a:rPr lang="en-US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номер исхода первой схемы; </a:t>
            </a:r>
            <a:r>
              <a:rPr lang="en-US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–номер исхода второй схемы; </a:t>
            </a:r>
            <a:r>
              <a:rPr lang="en-US" sz="24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Q</a:t>
            </a:r>
            <a:r>
              <a:rPr lang="en-US" sz="2400" i="1" baseline="-25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sz="24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Q</a:t>
            </a:r>
            <a:r>
              <a:rPr lang="en-US" sz="2400" i="1" baseline="-25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вероятности исходов первой и второй схем; </a:t>
            </a:r>
            <a:r>
              <a:rPr lang="en-US" sz="24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Q</a:t>
            </a:r>
            <a:r>
              <a:rPr lang="en-US" sz="2400" i="1" baseline="-25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вероятность исходов сложной схемы; </a:t>
            </a:r>
            <a:r>
              <a:rPr lang="en-US" sz="24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Q</a:t>
            </a:r>
            <a:r>
              <a:rPr lang="en-US" sz="2400" i="1" baseline="-25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ru-RU" sz="2400" i="1" baseline="-25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2400" i="1" baseline="-25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условная вероятность появления </a:t>
            </a:r>
            <a:r>
              <a:rPr lang="en-US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-го исхода события </a:t>
            </a:r>
            <a:r>
              <a:rPr lang="ru-RU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4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sz="2400" i="1" baseline="-25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 при условии, что произошло событие </a:t>
            </a:r>
            <a:r>
              <a:rPr lang="ru-RU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Условная энтропия:</a:t>
            </a:r>
          </a:p>
          <a:p>
            <a:endParaRPr lang="ru-RU" sz="2400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2400" i="1" baseline="-25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х,у</a:t>
            </a:r>
            <a:r>
              <a:rPr lang="ru-RU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US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u-RU" sz="2400" i="1" baseline="-25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24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+Н</a:t>
            </a:r>
            <a:r>
              <a:rPr lang="ru-RU" sz="2400" i="1" baseline="-25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400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400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8857" name="Object 9"/>
          <p:cNvGraphicFramePr>
            <a:graphicFrameLocks noChangeAspect="1"/>
          </p:cNvGraphicFramePr>
          <p:nvPr/>
        </p:nvGraphicFramePr>
        <p:xfrm>
          <a:off x="100738" y="1916832"/>
          <a:ext cx="9007766" cy="8046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65" name="Equation" r:id="rId3" imgW="5118100" imgH="457200" progId="Equation.DSMT4">
                  <p:embed/>
                </p:oleObj>
              </mc:Choice>
              <mc:Fallback>
                <p:oleObj name="Equation" r:id="rId3" imgW="5118100" imgH="457200" progId="Equation.DSMT4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0738" y="1916832"/>
                        <a:ext cx="9007766" cy="80466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858" name="Object 10"/>
          <p:cNvGraphicFramePr>
            <a:graphicFrameLocks noChangeAspect="1"/>
          </p:cNvGraphicFramePr>
          <p:nvPr/>
        </p:nvGraphicFramePr>
        <p:xfrm>
          <a:off x="3257794" y="4718451"/>
          <a:ext cx="2610350" cy="6478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66" name="Equation" r:id="rId5" imgW="1739900" imgH="431800" progId="Equation.DSMT4">
                  <p:embed/>
                </p:oleObj>
              </mc:Choice>
              <mc:Fallback>
                <p:oleObj name="Equation" r:id="rId5" imgW="1739900" imgH="431800" progId="Equation.DSMT4">
                  <p:embed/>
                  <p:pic>
                    <p:nvPicPr>
                      <p:cNvPr id="0" name="Picture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57794" y="4718451"/>
                        <a:ext cx="2610350" cy="64782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860" name="Object 12"/>
          <p:cNvGraphicFramePr>
            <a:graphicFrameLocks noChangeAspect="1"/>
          </p:cNvGraphicFramePr>
          <p:nvPr/>
        </p:nvGraphicFramePr>
        <p:xfrm>
          <a:off x="4902944" y="6086022"/>
          <a:ext cx="1469256" cy="3673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67" name="Equation" r:id="rId7" imgW="965200" imgH="241300" progId="Equation.DSMT4">
                  <p:embed/>
                </p:oleObj>
              </mc:Choice>
              <mc:Fallback>
                <p:oleObj name="Equation" r:id="rId7" imgW="965200" imgH="241300" progId="Equation.DSMT4">
                  <p:embed/>
                  <p:pic>
                    <p:nvPicPr>
                      <p:cNvPr id="0" name="Picture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02944" y="6086022"/>
                        <a:ext cx="1469256" cy="36731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8861" name="Picture 1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0346" y="6156758"/>
            <a:ext cx="1537094" cy="360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-171400"/>
            <a:ext cx="7772400" cy="1470025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Избыточность информации</a:t>
            </a: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836712"/>
            <a:ext cx="8640960" cy="6552728"/>
          </a:xfrm>
        </p:spPr>
        <p:txBody>
          <a:bodyPr>
            <a:normAutofit fontScale="62500" lnSpcReduction="20000"/>
          </a:bodyPr>
          <a:lstStyle/>
          <a:p>
            <a:pPr algn="just"/>
            <a:r>
              <a:rPr lang="ru-RU" sz="3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Производительность источника о</a:t>
            </a:r>
            <a:r>
              <a:rPr lang="ru-RU" sz="3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пределяется по формуле:</a:t>
            </a:r>
          </a:p>
          <a:p>
            <a:pPr algn="just"/>
            <a:r>
              <a:rPr lang="ru-RU" sz="35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</a:t>
            </a:r>
            <a:r>
              <a:rPr lang="en-US" sz="35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3500" i="1" baseline="-25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ru-RU" sz="35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35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ru-RU" sz="35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en-US" sz="35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 </a:t>
            </a:r>
            <a:r>
              <a:rPr lang="ru-RU" sz="3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длина исходного слова.</a:t>
            </a:r>
          </a:p>
          <a:p>
            <a:pPr algn="just"/>
            <a:r>
              <a:rPr lang="ru-RU" sz="3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Если число цифр в цепочке равно </a:t>
            </a:r>
            <a:r>
              <a:rPr lang="ru-RU" sz="35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3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то количество информации источника, приходящееся на одну цифру (бит/цифру) можно определить как</a:t>
            </a:r>
            <a:r>
              <a:rPr lang="ru-RU" sz="35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</a:t>
            </a:r>
            <a:r>
              <a:rPr lang="en-US" sz="35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3500" i="1" baseline="-25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ru-RU" sz="35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35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endParaRPr lang="ru-RU" sz="3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3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Пусть состояние источника описывается </a:t>
            </a:r>
            <a:r>
              <a:rPr lang="en-US" sz="35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ru-RU" sz="3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цифрами. Число различных значений, из которых каждый раз выбирается цифра, равно </a:t>
            </a:r>
            <a:r>
              <a:rPr lang="en-US" sz="35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3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Тогда общее число состояний источника будет равно </a:t>
            </a:r>
            <a:r>
              <a:rPr lang="en-US" sz="35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</a:t>
            </a:r>
            <a:r>
              <a:rPr lang="ru-RU" sz="35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35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3500" i="1" baseline="30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ru-RU" sz="35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3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3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Количество информации, выдаваемой источником:</a:t>
            </a:r>
          </a:p>
          <a:p>
            <a:pPr algn="just"/>
            <a:endParaRPr lang="ru-RU" sz="3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3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3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где: </a:t>
            </a:r>
            <a:r>
              <a:rPr lang="en-US" sz="35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W</a:t>
            </a:r>
            <a:r>
              <a:rPr lang="en-US" sz="3500" i="1" baseline="-25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j</a:t>
            </a:r>
            <a:r>
              <a:rPr lang="ru-RU" sz="3500" i="1" baseline="-25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sz="3500" i="1" baseline="-25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3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вероятность появления той или иной цифры на выходе источника; </a:t>
            </a:r>
            <a:r>
              <a:rPr lang="en-US" sz="35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en-US" sz="3500" i="1" baseline="-25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j</a:t>
            </a:r>
            <a:r>
              <a:rPr lang="ru-RU" sz="3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вероятность наступления тех или иных состояний источника в стационарном режиме работы; </a:t>
            </a:r>
            <a:r>
              <a:rPr lang="en-US" sz="35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j </a:t>
            </a:r>
            <a:r>
              <a:rPr lang="ru-RU" sz="3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номер состояния источника (от 1 до </a:t>
            </a:r>
            <a:r>
              <a:rPr lang="en-US" sz="3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</a:t>
            </a:r>
            <a:r>
              <a:rPr lang="ru-RU" sz="3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); </a:t>
            </a:r>
            <a:r>
              <a:rPr lang="en-US" sz="35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3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номер выдаваемой цифры (от 1 до </a:t>
            </a:r>
            <a:r>
              <a:rPr lang="en-US" sz="35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3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algn="just"/>
            <a:r>
              <a:rPr lang="ru-RU" sz="3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Если источник работает в постоянном такте и выдает одну цифру каждые </a:t>
            </a:r>
            <a:r>
              <a:rPr lang="ru-RU" sz="35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3500" i="1" baseline="-25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3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секунд, то его производительность составляет:</a:t>
            </a:r>
          </a:p>
          <a:p>
            <a:r>
              <a:rPr lang="ru-RU" sz="3500" dirty="0" smtClean="0"/>
              <a:t> </a:t>
            </a:r>
            <a:endParaRPr lang="ru-RU" sz="3500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9878" name="Object 6"/>
          <p:cNvGraphicFramePr>
            <a:graphicFrameLocks noChangeAspect="1"/>
          </p:cNvGraphicFramePr>
          <p:nvPr/>
        </p:nvGraphicFramePr>
        <p:xfrm>
          <a:off x="911115" y="1137444"/>
          <a:ext cx="1053935" cy="5040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887" name="Equation" r:id="rId3" imgW="583947" imgH="279279" progId="Equation.DSMT4">
                  <p:embed/>
                </p:oleObj>
              </mc:Choice>
              <mc:Fallback>
                <p:oleObj name="Equation" r:id="rId3" imgW="583947" imgH="279279" progId="Equation.DSMT4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1115" y="1137444"/>
                        <a:ext cx="1053935" cy="50405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880" name="Object 8"/>
          <p:cNvGraphicFramePr>
            <a:graphicFrameLocks noChangeAspect="1"/>
          </p:cNvGraphicFramePr>
          <p:nvPr/>
        </p:nvGraphicFramePr>
        <p:xfrm>
          <a:off x="2636168" y="2026940"/>
          <a:ext cx="1219489" cy="515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888" name="Equation" r:id="rId5" imgW="660400" imgH="279400" progId="Equation.DSMT4">
                  <p:embed/>
                </p:oleObj>
              </mc:Choice>
              <mc:Fallback>
                <p:oleObj name="Equation" r:id="rId5" imgW="660400" imgH="279400" progId="Equation.DSMT4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36168" y="2026940"/>
                        <a:ext cx="1219489" cy="515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881" name="Object 9"/>
          <p:cNvGraphicFramePr>
            <a:graphicFrameLocks noChangeAspect="1"/>
          </p:cNvGraphicFramePr>
          <p:nvPr/>
        </p:nvGraphicFramePr>
        <p:xfrm>
          <a:off x="2662087" y="3501008"/>
          <a:ext cx="2741763" cy="7325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889" name="Equation" r:id="rId7" imgW="1663700" imgH="444500" progId="Equation.DSMT4">
                  <p:embed/>
                </p:oleObj>
              </mc:Choice>
              <mc:Fallback>
                <p:oleObj name="Equation" r:id="rId7" imgW="1663700" imgH="444500" progId="Equation.DSMT4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2087" y="3501008"/>
                        <a:ext cx="2741763" cy="73253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882" name="Object 10"/>
          <p:cNvGraphicFramePr>
            <a:graphicFrameLocks noChangeAspect="1"/>
          </p:cNvGraphicFramePr>
          <p:nvPr/>
        </p:nvGraphicFramePr>
        <p:xfrm>
          <a:off x="5473995" y="6021288"/>
          <a:ext cx="1618285" cy="5040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890" name="Equation" r:id="rId9" imgW="774364" imgH="241195" progId="Equation.DSMT4">
                  <p:embed/>
                </p:oleObj>
              </mc:Choice>
              <mc:Fallback>
                <p:oleObj name="Equation" r:id="rId9" imgW="774364" imgH="241195" progId="Equation.DSMT4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73995" y="6021288"/>
                        <a:ext cx="1618285" cy="50405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86767"/>
            <a:ext cx="7772400" cy="1470025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Избыточность информации</a:t>
            </a: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1826520"/>
            <a:ext cx="7772400" cy="4410792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Объем сообщений источника:</a:t>
            </a:r>
          </a:p>
          <a:p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</a:t>
            </a:r>
          </a:p>
          <a:p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   </a:t>
            </a:r>
          </a:p>
          <a:p>
            <a:endParaRPr lang="ru-RU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 избыточностью понимают следующее:</a:t>
            </a:r>
          </a:p>
          <a:p>
            <a:endParaRPr lang="ru-RU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/>
              <a:t> </a:t>
            </a:r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0903" name="Object 7"/>
          <p:cNvGraphicFramePr>
            <a:graphicFrameLocks noChangeAspect="1"/>
          </p:cNvGraphicFramePr>
          <p:nvPr/>
        </p:nvGraphicFramePr>
        <p:xfrm>
          <a:off x="2195736" y="2444254"/>
          <a:ext cx="1512647" cy="5526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909" name="Equation" r:id="rId3" imgW="660113" imgH="241195" progId="Equation.DSMT4">
                  <p:embed/>
                </p:oleObj>
              </mc:Choice>
              <mc:Fallback>
                <p:oleObj name="Equation" r:id="rId3" imgW="660113" imgH="241195" progId="Equation.DSMT4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5736" y="2444254"/>
                        <a:ext cx="1512647" cy="55269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0904" name="Object 8"/>
          <p:cNvGraphicFramePr>
            <a:graphicFrameLocks noChangeAspect="1"/>
          </p:cNvGraphicFramePr>
          <p:nvPr/>
        </p:nvGraphicFramePr>
        <p:xfrm>
          <a:off x="2181126" y="4451882"/>
          <a:ext cx="1598786" cy="9213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910" name="Equation" r:id="rId5" imgW="748975" imgH="431613" progId="Equation.DSMT4">
                  <p:embed/>
                </p:oleObj>
              </mc:Choice>
              <mc:Fallback>
                <p:oleObj name="Equation" r:id="rId5" imgW="748975" imgH="431613" progId="Equation.DSMT4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81126" y="4451882"/>
                        <a:ext cx="1598786" cy="92133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0905" name="Object 9"/>
          <p:cNvGraphicFramePr>
            <a:graphicFrameLocks noChangeAspect="1"/>
          </p:cNvGraphicFramePr>
          <p:nvPr/>
        </p:nvGraphicFramePr>
        <p:xfrm>
          <a:off x="2246784" y="2996924"/>
          <a:ext cx="1533128" cy="7921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911" name="Equation" r:id="rId7" imgW="761669" imgH="393529" progId="Equation.DSMT4">
                  <p:embed/>
                </p:oleObj>
              </mc:Choice>
              <mc:Fallback>
                <p:oleObj name="Equation" r:id="rId7" imgW="761669" imgH="393529" progId="Equation.DSMT4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46784" y="2996924"/>
                        <a:ext cx="1533128" cy="79211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86767"/>
            <a:ext cx="7772400" cy="1470025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Уровень информированности ЛПР.</a:t>
            </a: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1196752"/>
            <a:ext cx="7772400" cy="5472608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ru-RU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Что следует понимать под информированностью ЛПР;</a:t>
            </a:r>
          </a:p>
          <a:p>
            <a:pPr algn="just"/>
            <a:r>
              <a:rPr lang="ru-RU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какими показателями целесообразно оценивать уровень информированности ЛПР;</a:t>
            </a:r>
          </a:p>
          <a:p>
            <a:pPr algn="just"/>
            <a:r>
              <a:rPr lang="ru-RU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 как количественно оценить степень информированности ЛПР об определенных возможных ситуациях, в частности, информированность о факторах риска.   </a:t>
            </a:r>
          </a:p>
          <a:p>
            <a:pPr algn="just"/>
            <a:r>
              <a:rPr lang="ru-RU" sz="26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 информированностью ЛПР</a:t>
            </a:r>
            <a:r>
              <a:rPr lang="ru-RU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следует понимать изменение уровня неопределенности знаний о ситуации или предмете анализа в результате получения информации. </a:t>
            </a:r>
          </a:p>
          <a:p>
            <a:pPr algn="just"/>
            <a:r>
              <a:rPr lang="ru-RU" sz="26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Уровень информированности ЛПР</a:t>
            </a:r>
            <a:r>
              <a:rPr lang="ru-RU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это  показатель уровня знаний о предмете анализа или исследования. Количественно уровень информированности ЛПР можно охарактеризовать величиной изменения уровня неопределенности знаний в результате получения информации.</a:t>
            </a:r>
          </a:p>
          <a:p>
            <a:pPr algn="just"/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-243408"/>
            <a:ext cx="7772400" cy="1470025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Уровень информированности ЛПР.</a:t>
            </a: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836712"/>
            <a:ext cx="7772400" cy="5472608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Виды неопределенности знаний.</a:t>
            </a:r>
          </a:p>
          <a:p>
            <a:pPr lvl="0" algn="just">
              <a:spcBef>
                <a:spcPts val="0"/>
              </a:spcBef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 Неопределенность, связанная с возможностью появления той или иной ситуации.</a:t>
            </a:r>
          </a:p>
          <a:p>
            <a:pPr lvl="0" algn="just">
              <a:spcBef>
                <a:spcPts val="0"/>
              </a:spcBef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Неопределенность, характеризуемая качеством имеющейся и вновь получаемой информации.</a:t>
            </a:r>
          </a:p>
          <a:p>
            <a:pPr lvl="0" algn="just">
              <a:spcBef>
                <a:spcPts val="0"/>
              </a:spcBef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 Неопределенность, связанная со степенью влияния той или иной ситуации на уровень риска.</a:t>
            </a:r>
          </a:p>
          <a:p>
            <a:pPr lvl="0" algn="just">
              <a:spcBef>
                <a:spcPts val="0"/>
              </a:spcBef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Пусть множества возможных ситуаций </a:t>
            </a:r>
            <a:r>
              <a:rPr lang="en-US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sz="2400" i="1" baseline="-25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дискретно и каждый элемент </a:t>
            </a:r>
            <a:r>
              <a:rPr lang="en-US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2400" i="1" baseline="-25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en-US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множества </a:t>
            </a:r>
            <a:r>
              <a:rPr lang="en-US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sz="2400" i="1" baseline="-25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характеризуется определенной вероятностью </a:t>
            </a:r>
            <a:r>
              <a:rPr lang="en-US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sz="2400" i="1" baseline="-25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=1,</a:t>
            </a:r>
            <a:r>
              <a:rPr lang="en-US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ru-RU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Тогда величина 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неинформированности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u-RU" sz="2400" i="1" baseline="-25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будет определяться как уровень неопределенности сведений о </a:t>
            </a:r>
            <a:r>
              <a:rPr lang="en-US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sz="2400" i="1" baseline="-25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ru-RU" sz="2400" i="1" baseline="-25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Следовательно, имеем условие, аналогичное для формулы Шеннона. Поэтому условие неопределенности можно определить энтропией</a:t>
            </a:r>
          </a:p>
          <a:p>
            <a:pPr algn="just"/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2946" name="Object 2"/>
          <p:cNvGraphicFramePr>
            <a:graphicFrameLocks noChangeAspect="1"/>
          </p:cNvGraphicFramePr>
          <p:nvPr/>
        </p:nvGraphicFramePr>
        <p:xfrm>
          <a:off x="3975099" y="5943054"/>
          <a:ext cx="2144043" cy="7983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948" name="Equation" r:id="rId3" imgW="1193800" imgH="444500" progId="Equation.DSMT4">
                  <p:embed/>
                </p:oleObj>
              </mc:Choice>
              <mc:Fallback>
                <p:oleObj name="Equation" r:id="rId3" imgW="1193800" imgH="444500" progId="Equation.DSMT4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75099" y="5943054"/>
                        <a:ext cx="2144043" cy="79831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362</TotalTime>
  <Words>794</Words>
  <Application>Microsoft Office PowerPoint</Application>
  <PresentationFormat>Экран (4:3)</PresentationFormat>
  <Paragraphs>96</Paragraphs>
  <Slides>11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3" baseType="lpstr">
      <vt:lpstr>Тема Office</vt:lpstr>
      <vt:lpstr>Equation</vt:lpstr>
      <vt:lpstr>Лекция 21. Анализ качественных и количественных характеристик информации</vt:lpstr>
      <vt:lpstr>Понятие неопределенности</vt:lpstr>
      <vt:lpstr>Понятие неопределенности</vt:lpstr>
      <vt:lpstr>Дифференциальная энтропия</vt:lpstr>
      <vt:lpstr>Сложные испытания</vt:lpstr>
      <vt:lpstr>Избыточность информации</vt:lpstr>
      <vt:lpstr>Избыточность информации</vt:lpstr>
      <vt:lpstr>Уровень информированности ЛПР.</vt:lpstr>
      <vt:lpstr>Уровень информированности ЛПР.</vt:lpstr>
      <vt:lpstr>Качественные свойства информации</vt:lpstr>
      <vt:lpstr>Качественные свойства информации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Лекция 1.</dc:title>
  <dc:creator>Листопад Н.И.</dc:creator>
  <cp:lastModifiedBy>admin</cp:lastModifiedBy>
  <cp:revision>42</cp:revision>
  <dcterms:created xsi:type="dcterms:W3CDTF">2015-07-15T06:56:04Z</dcterms:created>
  <dcterms:modified xsi:type="dcterms:W3CDTF">2017-11-15T13:15:04Z</dcterms:modified>
</cp:coreProperties>
</file>