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handoutMasterIdLst>
    <p:handoutMasterId r:id="rId27"/>
  </p:handoutMasterIdLst>
  <p:sldIdLst>
    <p:sldId id="271" r:id="rId2"/>
    <p:sldId id="294" r:id="rId3"/>
    <p:sldId id="256" r:id="rId4"/>
    <p:sldId id="272" r:id="rId5"/>
    <p:sldId id="273" r:id="rId6"/>
    <p:sldId id="274" r:id="rId7"/>
    <p:sldId id="275" r:id="rId8"/>
    <p:sldId id="276" r:id="rId9"/>
    <p:sldId id="278" r:id="rId10"/>
    <p:sldId id="277" r:id="rId11"/>
    <p:sldId id="279" r:id="rId12"/>
    <p:sldId id="280" r:id="rId13"/>
    <p:sldId id="281" r:id="rId14"/>
    <p:sldId id="282" r:id="rId15"/>
    <p:sldId id="283" r:id="rId16"/>
    <p:sldId id="284" r:id="rId17"/>
    <p:sldId id="285" r:id="rId18"/>
    <p:sldId id="286" r:id="rId19"/>
    <p:sldId id="287" r:id="rId20"/>
    <p:sldId id="289" r:id="rId21"/>
    <p:sldId id="291" r:id="rId22"/>
    <p:sldId id="288" r:id="rId23"/>
    <p:sldId id="292" r:id="rId24"/>
    <p:sldId id="295" r:id="rId25"/>
    <p:sldId id="296" r:id="rId26"/>
  </p:sldIdLst>
  <p:sldSz cx="9144000" cy="6858000" type="screen4x3"/>
  <p:notesSz cx="6858000" cy="994727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46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 Id="rId5" Type="http://schemas.openxmlformats.org/officeDocument/2006/relationships/image" Target="../media/image12.wmf"/><Relationship Id="rId4" Type="http://schemas.openxmlformats.org/officeDocument/2006/relationships/image" Target="../media/image11.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97364"/>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97364"/>
          </a:xfrm>
          <a:prstGeom prst="rect">
            <a:avLst/>
          </a:prstGeom>
        </p:spPr>
        <p:txBody>
          <a:bodyPr vert="horz" lIns="91440" tIns="45720" rIns="91440" bIns="45720" rtlCol="0"/>
          <a:lstStyle>
            <a:lvl1pPr algn="r">
              <a:defRPr sz="1200"/>
            </a:lvl1pPr>
          </a:lstStyle>
          <a:p>
            <a:fld id="{F3075657-51E9-44BD-AE87-31E9A2AF6014}" type="datetimeFigureOut">
              <a:rPr lang="ru-RU" smtClean="0"/>
              <a:pPr/>
              <a:t>15.11.2017</a:t>
            </a:fld>
            <a:endParaRPr lang="ru-RU"/>
          </a:p>
        </p:txBody>
      </p:sp>
      <p:sp>
        <p:nvSpPr>
          <p:cNvPr id="4" name="Нижний колонтитул 3"/>
          <p:cNvSpPr>
            <a:spLocks noGrp="1"/>
          </p:cNvSpPr>
          <p:nvPr>
            <p:ph type="ftr" sz="quarter" idx="2"/>
          </p:nvPr>
        </p:nvSpPr>
        <p:spPr>
          <a:xfrm>
            <a:off x="0" y="9448185"/>
            <a:ext cx="2971800" cy="497364"/>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9448185"/>
            <a:ext cx="2971800" cy="497364"/>
          </a:xfrm>
          <a:prstGeom prst="rect">
            <a:avLst/>
          </a:prstGeom>
        </p:spPr>
        <p:txBody>
          <a:bodyPr vert="horz" lIns="91440" tIns="45720" rIns="91440" bIns="45720" rtlCol="0" anchor="b"/>
          <a:lstStyle>
            <a:lvl1pPr algn="r">
              <a:defRPr sz="1200"/>
            </a:lvl1pPr>
          </a:lstStyle>
          <a:p>
            <a:fld id="{687143B4-C734-4774-BE96-E7CA81772777}" type="slidenum">
              <a:rPr lang="ru-RU" smtClean="0"/>
              <a:pPr/>
              <a:t>‹#›</a:t>
            </a:fld>
            <a:endParaRPr lang="ru-RU"/>
          </a:p>
        </p:txBody>
      </p:sp>
    </p:spTree>
    <p:extLst>
      <p:ext uri="{BB962C8B-B14F-4D97-AF65-F5344CB8AC3E}">
        <p14:creationId xmlns:p14="http://schemas.microsoft.com/office/powerpoint/2010/main" val="37125588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855A3F6-7E60-4E17-B4CC-03014A35662E}" type="datetimeFigureOut">
              <a:rPr lang="ru-RU" smtClean="0"/>
              <a:pPr/>
              <a:t>15.11.2017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18C71E7-A846-44EC-95F2-72B1CB38A312}"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855A3F6-7E60-4E17-B4CC-03014A35662E}" type="datetimeFigureOut">
              <a:rPr lang="ru-RU" smtClean="0"/>
              <a:pPr/>
              <a:t>15.11.2017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18C71E7-A846-44EC-95F2-72B1CB38A31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855A3F6-7E60-4E17-B4CC-03014A35662E}" type="datetimeFigureOut">
              <a:rPr lang="ru-RU" smtClean="0"/>
              <a:pPr/>
              <a:t>15.11.2017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18C71E7-A846-44EC-95F2-72B1CB38A312}"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855A3F6-7E60-4E17-B4CC-03014A35662E}" type="datetimeFigureOut">
              <a:rPr lang="ru-RU" smtClean="0"/>
              <a:pPr/>
              <a:t>15.11.2017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18C71E7-A846-44EC-95F2-72B1CB38A312}"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855A3F6-7E60-4E17-B4CC-03014A35662E}" type="datetimeFigureOut">
              <a:rPr lang="ru-RU" smtClean="0"/>
              <a:pPr/>
              <a:t>15.11.2017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18C71E7-A846-44EC-95F2-72B1CB38A312}"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855A3F6-7E60-4E17-B4CC-03014A35662E}" type="datetimeFigureOut">
              <a:rPr lang="ru-RU" smtClean="0"/>
              <a:pPr/>
              <a:t>15.11.2017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18C71E7-A846-44EC-95F2-72B1CB38A312}"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855A3F6-7E60-4E17-B4CC-03014A35662E}" type="datetimeFigureOut">
              <a:rPr lang="ru-RU" smtClean="0"/>
              <a:pPr/>
              <a:t>15.11.2017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18C71E7-A846-44EC-95F2-72B1CB38A312}"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855A3F6-7E60-4E17-B4CC-03014A35662E}" type="datetimeFigureOut">
              <a:rPr lang="ru-RU" smtClean="0"/>
              <a:pPr/>
              <a:t>15.11.2017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18C71E7-A846-44EC-95F2-72B1CB38A312}"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855A3F6-7E60-4E17-B4CC-03014A35662E}" type="datetimeFigureOut">
              <a:rPr lang="ru-RU" smtClean="0"/>
              <a:pPr/>
              <a:t>15.11.2017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18C71E7-A846-44EC-95F2-72B1CB38A312}"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855A3F6-7E60-4E17-B4CC-03014A35662E}" type="datetimeFigureOut">
              <a:rPr lang="ru-RU" smtClean="0"/>
              <a:pPr/>
              <a:t>15.11.2017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18C71E7-A846-44EC-95F2-72B1CB38A312}"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855A3F6-7E60-4E17-B4CC-03014A35662E}" type="datetimeFigureOut">
              <a:rPr lang="ru-RU" smtClean="0"/>
              <a:pPr/>
              <a:t>15.11.2017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18C71E7-A846-44EC-95F2-72B1CB38A312}"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55A3F6-7E60-4E17-B4CC-03014A35662E}" type="datetimeFigureOut">
              <a:rPr lang="ru-RU" smtClean="0"/>
              <a:pPr/>
              <a:t>15.11.2017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8C71E7-A846-44EC-95F2-72B1CB38A31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image" Target="../media/image4.wmf"/></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image" Target="../media/image7.wmf"/></Relationships>
</file>

<file path=ppt/slides/_rels/slide15.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5.bin"/><Relationship Id="rId7" Type="http://schemas.openxmlformats.org/officeDocument/2006/relationships/oleObject" Target="../embeddings/oleObject7.bin"/><Relationship Id="rId12" Type="http://schemas.openxmlformats.org/officeDocument/2006/relationships/image" Target="../media/image12.wmf"/><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9.wmf"/><Relationship Id="rId11" Type="http://schemas.openxmlformats.org/officeDocument/2006/relationships/oleObject" Target="../embeddings/oleObject9.bin"/><Relationship Id="rId5" Type="http://schemas.openxmlformats.org/officeDocument/2006/relationships/oleObject" Target="../embeddings/oleObject6.bin"/><Relationship Id="rId10" Type="http://schemas.openxmlformats.org/officeDocument/2006/relationships/image" Target="../media/image11.wmf"/><Relationship Id="rId4" Type="http://schemas.openxmlformats.org/officeDocument/2006/relationships/image" Target="../media/image8.wmf"/><Relationship Id="rId9" Type="http://schemas.openxmlformats.org/officeDocument/2006/relationships/oleObject" Target="../embeddings/oleObject8.bin"/></Relationships>
</file>

<file path=ppt/slides/_rels/slide1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15.wmf"/><Relationship Id="rId5" Type="http://schemas.openxmlformats.org/officeDocument/2006/relationships/oleObject" Target="../embeddings/oleObject11.bin"/><Relationship Id="rId4" Type="http://schemas.openxmlformats.org/officeDocument/2006/relationships/image" Target="../media/image14.wmf"/><Relationship Id="rId9"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86767"/>
            <a:ext cx="7772400" cy="1470025"/>
          </a:xfrm>
        </p:spPr>
        <p:txBody>
          <a:bodyPr>
            <a:normAutofit fontScale="90000"/>
          </a:bodyPr>
          <a:lstStyle/>
          <a:p>
            <a:pPr algn="l"/>
            <a:r>
              <a:rPr lang="ru-RU" dirty="0" smtClean="0"/>
              <a:t/>
            </a:r>
            <a:br>
              <a:rPr lang="ru-RU" dirty="0" smtClean="0"/>
            </a:br>
            <a:r>
              <a:rPr lang="ru-RU" dirty="0" smtClean="0"/>
              <a:t/>
            </a:r>
            <a:br>
              <a:rPr lang="ru-RU" dirty="0" smtClean="0"/>
            </a:br>
            <a:r>
              <a:rPr lang="ru-RU" sz="3600" dirty="0" smtClean="0"/>
              <a:t>Лекция 20</a:t>
            </a:r>
            <a:r>
              <a:rPr lang="ru-RU" dirty="0" smtClean="0"/>
              <a:t>. </a:t>
            </a:r>
            <a:r>
              <a:rPr lang="ru-RU" sz="3600" dirty="0" smtClean="0"/>
              <a:t>Модели  оптимального  комплектования оборудованием  узла  сети Интернет</a:t>
            </a:r>
            <a:r>
              <a:rPr lang="ru-RU" b="1" dirty="0" smtClean="0"/>
              <a:t/>
            </a:r>
            <a:br>
              <a:rPr lang="ru-RU" b="1" dirty="0" smtClean="0"/>
            </a:br>
            <a:r>
              <a:rPr lang="ru-RU" dirty="0" smtClean="0"/>
              <a:t> </a:t>
            </a:r>
            <a:br>
              <a:rPr lang="ru-RU" dirty="0" smtClean="0"/>
            </a:br>
            <a:endParaRPr lang="ru-RU" dirty="0"/>
          </a:p>
        </p:txBody>
      </p:sp>
      <p:sp>
        <p:nvSpPr>
          <p:cNvPr id="3" name="Подзаголовок 2"/>
          <p:cNvSpPr>
            <a:spLocks noGrp="1"/>
          </p:cNvSpPr>
          <p:nvPr>
            <p:ph type="subTitle" idx="1"/>
          </p:nvPr>
        </p:nvSpPr>
        <p:spPr>
          <a:xfrm>
            <a:off x="611560" y="2258568"/>
            <a:ext cx="7772400" cy="4554808"/>
          </a:xfrm>
        </p:spPr>
        <p:txBody>
          <a:bodyPr>
            <a:normAutofit fontScale="40000" lnSpcReduction="20000"/>
          </a:bodyPr>
          <a:lstStyle/>
          <a:p>
            <a:pPr algn="just"/>
            <a:r>
              <a:rPr lang="ru-RU" sz="8600" i="1" dirty="0" smtClean="0">
                <a:solidFill>
                  <a:schemeClr val="tx1"/>
                </a:solidFill>
                <a:latin typeface="Times New Roman" pitchFamily="18" charset="0"/>
                <a:cs typeface="Times New Roman" pitchFamily="18" charset="0"/>
              </a:rPr>
              <a:t>Вопросы. </a:t>
            </a:r>
            <a:r>
              <a:rPr lang="ru-RU" sz="8000" i="1" dirty="0" smtClean="0">
                <a:solidFill>
                  <a:schemeClr val="tx1"/>
                </a:solidFill>
                <a:latin typeface="Times New Roman" pitchFamily="18" charset="0"/>
                <a:cs typeface="Times New Roman" pitchFamily="18" charset="0"/>
              </a:rPr>
              <a:t>Сравнительный анализ оборудования. Организация экспертизы тендерных предложений. Модель оптимизации комплекта оборудования. Методы обработки мнений экспертов. Рейтинг на основе факторного анализа. Кластер-анализ оборудования. </a:t>
            </a:r>
          </a:p>
          <a:p>
            <a:endParaRPr lang="ru-RU" dirty="0" smtClean="0"/>
          </a:p>
          <a:p>
            <a:pPr algn="just"/>
            <a:endParaRPr lang="ru-RU" b="1" dirty="0" smtClean="0"/>
          </a:p>
          <a:p>
            <a:pPr algn="just"/>
            <a:endParaRPr lang="ru-RU" dirty="0" smtClean="0"/>
          </a:p>
          <a:p>
            <a:r>
              <a:rPr lang="ru-RU" b="1" dirty="0" smtClean="0"/>
              <a:t> </a:t>
            </a:r>
            <a:endParaRPr lang="ru-RU" dirty="0" smtClean="0"/>
          </a:p>
          <a:p>
            <a:pPr algn="just"/>
            <a:endParaRPr lang="ru-RU" i="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t>Организация экспертизы тендерных предложений</a:t>
            </a:r>
            <a:endParaRPr lang="ru-RU" sz="3200" dirty="0"/>
          </a:p>
        </p:txBody>
      </p:sp>
      <p:sp>
        <p:nvSpPr>
          <p:cNvPr id="3" name="Подзаголовок 2"/>
          <p:cNvSpPr>
            <a:spLocks noGrp="1"/>
          </p:cNvSpPr>
          <p:nvPr>
            <p:ph type="subTitle" idx="1"/>
          </p:nvPr>
        </p:nvSpPr>
        <p:spPr>
          <a:xfrm>
            <a:off x="323528" y="1124744"/>
            <a:ext cx="7772400" cy="5400600"/>
          </a:xfrm>
        </p:spPr>
        <p:txBody>
          <a:bodyPr>
            <a:normAutofit lnSpcReduction="10000"/>
          </a:bodyPr>
          <a:lstStyle/>
          <a:p>
            <a:pPr algn="just"/>
            <a:endParaRPr lang="ru-RU" dirty="0" smtClean="0">
              <a:solidFill>
                <a:schemeClr val="tx1"/>
              </a:solidFill>
              <a:latin typeface="Times New Roman" pitchFamily="18" charset="0"/>
              <a:cs typeface="Times New Roman" pitchFamily="18" charset="0"/>
            </a:endParaRPr>
          </a:p>
          <a:p>
            <a:pPr algn="just"/>
            <a:r>
              <a:rPr lang="ru-RU" sz="2800" b="1" dirty="0" smtClean="0">
                <a:solidFill>
                  <a:schemeClr val="tx1"/>
                </a:solidFill>
                <a:latin typeface="Times New Roman" pitchFamily="18" charset="0"/>
                <a:cs typeface="Times New Roman" pitchFamily="18" charset="0"/>
              </a:rPr>
              <a:t>Определение предпочтений эксперта</a:t>
            </a:r>
            <a:r>
              <a:rPr lang="ru-RU" sz="2800" dirty="0" smtClean="0">
                <a:solidFill>
                  <a:schemeClr val="tx1"/>
                </a:solidFill>
                <a:latin typeface="Times New Roman" pitchFamily="18" charset="0"/>
                <a:cs typeface="Times New Roman" pitchFamily="18" charset="0"/>
              </a:rPr>
              <a:t>. Простое применение для определения предпочтений принципа Кондорсе, формулируется следующим образом: каждый эксперт попарно сравнивает предложения и указывает более предпочтительное, далее, предложение </a:t>
            </a:r>
            <a:r>
              <a:rPr lang="en-US" sz="2800" i="1" dirty="0" err="1" smtClean="0">
                <a:solidFill>
                  <a:schemeClr val="tx1"/>
                </a:solidFill>
                <a:latin typeface="Times New Roman" pitchFamily="18" charset="0"/>
                <a:cs typeface="Times New Roman" pitchFamily="18" charset="0"/>
              </a:rPr>
              <a:t>i</a:t>
            </a:r>
            <a:r>
              <a:rPr lang="ru-RU" sz="2800" dirty="0" smtClean="0">
                <a:solidFill>
                  <a:schemeClr val="tx1"/>
                </a:solidFill>
                <a:latin typeface="Times New Roman" pitchFamily="18" charset="0"/>
                <a:cs typeface="Times New Roman" pitchFamily="18" charset="0"/>
              </a:rPr>
              <a:t> считается наилучшим (с необходимостью единственным), если оно побеждает любое другое предложение при парном сравнении по правилу большинства; для всякого </a:t>
            </a:r>
            <a:r>
              <a:rPr lang="en-US" sz="2800" i="1" dirty="0" err="1" smtClean="0">
                <a:solidFill>
                  <a:schemeClr val="tx1"/>
                </a:solidFill>
                <a:latin typeface="Times New Roman" pitchFamily="18" charset="0"/>
                <a:cs typeface="Times New Roman" pitchFamily="18" charset="0"/>
              </a:rPr>
              <a:t>i</a:t>
            </a:r>
            <a:r>
              <a:rPr lang="ru-RU" sz="2800" i="1" dirty="0" smtClean="0">
                <a:solidFill>
                  <a:schemeClr val="tx1"/>
                </a:solidFill>
                <a:latin typeface="Times New Roman" pitchFamily="18" charset="0"/>
                <a:cs typeface="Times New Roman" pitchFamily="18" charset="0"/>
              </a:rPr>
              <a:t>’ </a:t>
            </a:r>
            <a:r>
              <a:rPr lang="en-US" sz="2800" i="1" dirty="0" smtClean="0">
                <a:solidFill>
                  <a:schemeClr val="tx1"/>
                </a:solidFill>
                <a:latin typeface="Times New Roman" pitchFamily="18" charset="0"/>
                <a:cs typeface="Times New Roman" pitchFamily="18" charset="0"/>
                <a:sym typeface="Symbol"/>
              </a:rPr>
              <a:t></a:t>
            </a:r>
            <a:r>
              <a:rPr lang="en-US" sz="2800" i="1" dirty="0" smtClean="0">
                <a:solidFill>
                  <a:schemeClr val="tx1"/>
                </a:solidFill>
                <a:latin typeface="Times New Roman" pitchFamily="18" charset="0"/>
                <a:cs typeface="Times New Roman" pitchFamily="18" charset="0"/>
              </a:rPr>
              <a:t> </a:t>
            </a:r>
            <a:r>
              <a:rPr lang="en-US" sz="2800" i="1" dirty="0" err="1" smtClean="0">
                <a:solidFill>
                  <a:schemeClr val="tx1"/>
                </a:solidFill>
                <a:latin typeface="Times New Roman" pitchFamily="18" charset="0"/>
                <a:cs typeface="Times New Roman" pitchFamily="18" charset="0"/>
              </a:rPr>
              <a:t>i</a:t>
            </a:r>
            <a:r>
              <a:rPr lang="ru-RU" sz="2800" dirty="0" smtClean="0">
                <a:solidFill>
                  <a:schemeClr val="tx1"/>
                </a:solidFill>
                <a:latin typeface="Times New Roman" pitchFamily="18" charset="0"/>
                <a:cs typeface="Times New Roman" pitchFamily="18" charset="0"/>
              </a:rPr>
              <a:t> число экспертов, считающих </a:t>
            </a:r>
            <a:r>
              <a:rPr lang="en-US" sz="2800" i="1" dirty="0" err="1" smtClean="0">
                <a:solidFill>
                  <a:schemeClr val="tx1"/>
                </a:solidFill>
                <a:latin typeface="Times New Roman" pitchFamily="18" charset="0"/>
                <a:cs typeface="Times New Roman" pitchFamily="18" charset="0"/>
              </a:rPr>
              <a:t>i</a:t>
            </a:r>
            <a:r>
              <a:rPr lang="ru-RU" sz="2800" dirty="0" smtClean="0">
                <a:solidFill>
                  <a:schemeClr val="tx1"/>
                </a:solidFill>
                <a:latin typeface="Times New Roman" pitchFamily="18" charset="0"/>
                <a:cs typeface="Times New Roman" pitchFamily="18" charset="0"/>
              </a:rPr>
              <a:t> лучше </a:t>
            </a:r>
            <a:r>
              <a:rPr lang="en-US" sz="2800" i="1" dirty="0" err="1" smtClean="0">
                <a:solidFill>
                  <a:schemeClr val="tx1"/>
                </a:solidFill>
                <a:latin typeface="Times New Roman" pitchFamily="18" charset="0"/>
                <a:cs typeface="Times New Roman" pitchFamily="18" charset="0"/>
              </a:rPr>
              <a:t>i</a:t>
            </a:r>
            <a:r>
              <a:rPr lang="ru-RU" sz="2800" i="1" dirty="0" smtClean="0">
                <a:solidFill>
                  <a:schemeClr val="tx1"/>
                </a:solidFill>
                <a:latin typeface="Times New Roman" pitchFamily="18" charset="0"/>
                <a:cs typeface="Times New Roman" pitchFamily="18" charset="0"/>
              </a:rPr>
              <a:t>’</a:t>
            </a:r>
            <a:r>
              <a:rPr lang="ru-RU" sz="2800" dirty="0" smtClean="0">
                <a:solidFill>
                  <a:schemeClr val="tx1"/>
                </a:solidFill>
                <a:latin typeface="Times New Roman" pitchFamily="18" charset="0"/>
                <a:cs typeface="Times New Roman" pitchFamily="18" charset="0"/>
              </a:rPr>
              <a:t>, больше, чем тех, кто считает, что </a:t>
            </a:r>
            <a:r>
              <a:rPr lang="en-US" sz="2800" i="1" dirty="0" err="1" smtClean="0">
                <a:solidFill>
                  <a:schemeClr val="tx1"/>
                </a:solidFill>
                <a:latin typeface="Times New Roman" pitchFamily="18" charset="0"/>
                <a:cs typeface="Times New Roman" pitchFamily="18" charset="0"/>
              </a:rPr>
              <a:t>i</a:t>
            </a:r>
            <a:r>
              <a:rPr lang="ru-RU" sz="2800" i="1" dirty="0" smtClean="0">
                <a:solidFill>
                  <a:schemeClr val="tx1"/>
                </a:solidFill>
                <a:latin typeface="Times New Roman" pitchFamily="18" charset="0"/>
                <a:cs typeface="Times New Roman" pitchFamily="18" charset="0"/>
              </a:rPr>
              <a:t>’</a:t>
            </a:r>
            <a:r>
              <a:rPr lang="ru-RU" sz="2800" dirty="0" smtClean="0">
                <a:solidFill>
                  <a:schemeClr val="tx1"/>
                </a:solidFill>
                <a:latin typeface="Times New Roman" pitchFamily="18" charset="0"/>
                <a:cs typeface="Times New Roman" pitchFamily="18" charset="0"/>
              </a:rPr>
              <a:t> лучше </a:t>
            </a:r>
            <a:r>
              <a:rPr lang="en-US" sz="2800" i="1" dirty="0" err="1" smtClean="0">
                <a:solidFill>
                  <a:schemeClr val="tx1"/>
                </a:solidFill>
                <a:latin typeface="Times New Roman" pitchFamily="18" charset="0"/>
                <a:cs typeface="Times New Roman" pitchFamily="18" charset="0"/>
              </a:rPr>
              <a:t>i</a:t>
            </a:r>
            <a:r>
              <a:rPr lang="ru-RU" sz="2800" dirty="0" smtClean="0">
                <a:solidFill>
                  <a:schemeClr val="tx1"/>
                </a:solidFill>
                <a:latin typeface="Times New Roman" pitchFamily="18" charset="0"/>
                <a:cs typeface="Times New Roman" pitchFamily="18" charset="0"/>
              </a:rPr>
              <a:t>. </a:t>
            </a:r>
            <a:endParaRPr lang="ru-RU" sz="112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t>Организация экспертизы тендерных предложений</a:t>
            </a:r>
            <a:endParaRPr lang="ru-RU" sz="3200" dirty="0"/>
          </a:p>
        </p:txBody>
      </p:sp>
      <p:sp>
        <p:nvSpPr>
          <p:cNvPr id="3" name="Подзаголовок 2"/>
          <p:cNvSpPr>
            <a:spLocks noGrp="1"/>
          </p:cNvSpPr>
          <p:nvPr>
            <p:ph type="subTitle" idx="1"/>
          </p:nvPr>
        </p:nvSpPr>
        <p:spPr>
          <a:xfrm>
            <a:off x="323528" y="1124744"/>
            <a:ext cx="7772400" cy="5400600"/>
          </a:xfrm>
        </p:spPr>
        <p:txBody>
          <a:bodyPr>
            <a:normAutofit/>
          </a:bodyPr>
          <a:lstStyle/>
          <a:p>
            <a:pPr algn="just"/>
            <a:endParaRPr lang="en-US" sz="2800" b="1" dirty="0" smtClean="0">
              <a:solidFill>
                <a:schemeClr val="tx1"/>
              </a:solidFill>
              <a:latin typeface="Times New Roman" pitchFamily="18" charset="0"/>
              <a:cs typeface="Times New Roman" pitchFamily="18" charset="0"/>
            </a:endParaRPr>
          </a:p>
          <a:p>
            <a:pPr algn="just"/>
            <a:r>
              <a:rPr lang="ru-RU" sz="2800" b="1" dirty="0" smtClean="0">
                <a:solidFill>
                  <a:schemeClr val="tx1"/>
                </a:solidFill>
                <a:latin typeface="Times New Roman" pitchFamily="18" charset="0"/>
                <a:cs typeface="Times New Roman" pitchFamily="18" charset="0"/>
              </a:rPr>
              <a:t>Агрегация мнений экспертов</a:t>
            </a:r>
            <a:r>
              <a:rPr lang="ru-RU" sz="2800" dirty="0" smtClean="0">
                <a:solidFill>
                  <a:schemeClr val="tx1"/>
                </a:solidFill>
                <a:latin typeface="Times New Roman" pitchFamily="18" charset="0"/>
                <a:cs typeface="Times New Roman" pitchFamily="18" charset="0"/>
              </a:rPr>
              <a:t>. Коллективная функция вычисляется по формуле:</a:t>
            </a:r>
          </a:p>
          <a:p>
            <a:pPr algn="just"/>
            <a:r>
              <a:rPr lang="ru-RU" sz="2800" dirty="0" smtClean="0">
                <a:solidFill>
                  <a:schemeClr val="tx1"/>
                </a:solidFill>
                <a:latin typeface="Times New Roman" pitchFamily="18" charset="0"/>
                <a:cs typeface="Times New Roman" pitchFamily="18" charset="0"/>
              </a:rPr>
              <a:t>	 	</a:t>
            </a:r>
          </a:p>
          <a:p>
            <a:pPr algn="just"/>
            <a:endParaRPr lang="ru-RU" sz="2800" dirty="0" smtClean="0">
              <a:solidFill>
                <a:schemeClr val="tx1"/>
              </a:solidFill>
              <a:latin typeface="Times New Roman" pitchFamily="18" charset="0"/>
              <a:cs typeface="Times New Roman" pitchFamily="18" charset="0"/>
            </a:endParaRPr>
          </a:p>
          <a:p>
            <a:pPr algn="just"/>
            <a:r>
              <a:rPr lang="ru-RU" sz="2800" dirty="0" smtClean="0">
                <a:solidFill>
                  <a:schemeClr val="tx1"/>
                </a:solidFill>
                <a:latin typeface="Times New Roman" pitchFamily="18" charset="0"/>
                <a:cs typeface="Times New Roman" pitchFamily="18" charset="0"/>
              </a:rPr>
              <a:t>Если же эксперты не равноправны и каждый член </a:t>
            </a:r>
            <a:r>
              <a:rPr lang="en-US" sz="2800" i="1" dirty="0" smtClean="0">
                <a:solidFill>
                  <a:schemeClr val="tx1"/>
                </a:solidFill>
                <a:latin typeface="Times New Roman" pitchFamily="18" charset="0"/>
                <a:cs typeface="Times New Roman" pitchFamily="18" charset="0"/>
              </a:rPr>
              <a:t>k</a:t>
            </a:r>
            <a:r>
              <a:rPr lang="ru-RU" sz="2800" dirty="0" smtClean="0">
                <a:solidFill>
                  <a:schemeClr val="tx1"/>
                </a:solidFill>
                <a:latin typeface="Times New Roman" pitchFamily="18" charset="0"/>
                <a:cs typeface="Times New Roman" pitchFamily="18" charset="0"/>
              </a:rPr>
              <a:t> экспертного совета имеет </a:t>
            </a:r>
            <a:r>
              <a:rPr lang="en-US" sz="2800" i="1" dirty="0" err="1" smtClean="0">
                <a:solidFill>
                  <a:schemeClr val="tx1"/>
                </a:solidFill>
                <a:latin typeface="Times New Roman" pitchFamily="18" charset="0"/>
                <a:cs typeface="Times New Roman" pitchFamily="18" charset="0"/>
              </a:rPr>
              <a:t>p</a:t>
            </a:r>
            <a:r>
              <a:rPr lang="en-US" sz="2800" i="1" baseline="-25000" dirty="0" err="1" smtClean="0">
                <a:solidFill>
                  <a:schemeClr val="tx1"/>
                </a:solidFill>
                <a:latin typeface="Times New Roman" pitchFamily="18" charset="0"/>
                <a:cs typeface="Times New Roman" pitchFamily="18" charset="0"/>
              </a:rPr>
              <a:t>k</a:t>
            </a:r>
            <a:r>
              <a:rPr lang="ru-RU" sz="2800" dirty="0" smtClean="0">
                <a:solidFill>
                  <a:schemeClr val="tx1"/>
                </a:solidFill>
                <a:latin typeface="Times New Roman" pitchFamily="18" charset="0"/>
                <a:cs typeface="Times New Roman" pitchFamily="18" charset="0"/>
              </a:rPr>
              <a:t> голосов, то коллективная функция имеет вид:</a:t>
            </a:r>
          </a:p>
          <a:p>
            <a:pPr algn="just"/>
            <a:endParaRPr lang="ru-RU" sz="2800" dirty="0" smtClean="0">
              <a:solidFill>
                <a:schemeClr val="tx1"/>
              </a:solidFill>
              <a:latin typeface="Times New Roman" pitchFamily="18" charset="0"/>
              <a:cs typeface="Times New Roman" pitchFamily="18" charset="0"/>
            </a:endParaRPr>
          </a:p>
          <a:p>
            <a:pPr algn="just"/>
            <a:r>
              <a:rPr lang="ru-RU" sz="2800" dirty="0" smtClean="0"/>
              <a:t>	 </a:t>
            </a:r>
            <a:endParaRPr lang="ru-RU" sz="11200" dirty="0">
              <a:solidFill>
                <a:schemeClr val="tx1"/>
              </a:solidFill>
              <a:latin typeface="Times New Roman" pitchFamily="18" charset="0"/>
              <a:cs typeface="Times New Roman" pitchFamily="18" charset="0"/>
            </a:endParaRPr>
          </a:p>
        </p:txBody>
      </p:sp>
      <p:graphicFrame>
        <p:nvGraphicFramePr>
          <p:cNvPr id="65538" name="Object 2"/>
          <p:cNvGraphicFramePr>
            <a:graphicFrameLocks noChangeAspect="1"/>
          </p:cNvGraphicFramePr>
          <p:nvPr/>
        </p:nvGraphicFramePr>
        <p:xfrm>
          <a:off x="2051720" y="2492896"/>
          <a:ext cx="2223776" cy="1008112"/>
        </p:xfrm>
        <a:graphic>
          <a:graphicData uri="http://schemas.openxmlformats.org/presentationml/2006/ole">
            <mc:AlternateContent xmlns:mc="http://schemas.openxmlformats.org/markup-compatibility/2006">
              <mc:Choice xmlns:v="urn:schemas-microsoft-com:vml" Requires="v">
                <p:oleObj spid="_x0000_s65554" name="Equation" r:id="rId3" imgW="952087" imgH="431613" progId="Equation.DSMT4">
                  <p:embed/>
                </p:oleObj>
              </mc:Choice>
              <mc:Fallback>
                <p:oleObj name="Equation" r:id="rId3" imgW="952087" imgH="431613" progId="Equation.DSMT4">
                  <p:embed/>
                  <p:pic>
                    <p:nvPicPr>
                      <p:cNvPr id="0"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720" y="2492896"/>
                        <a:ext cx="2223776"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5539" name="Object 3"/>
          <p:cNvGraphicFramePr>
            <a:graphicFrameLocks noChangeAspect="1"/>
          </p:cNvGraphicFramePr>
          <p:nvPr/>
        </p:nvGraphicFramePr>
        <p:xfrm>
          <a:off x="2051720" y="4869160"/>
          <a:ext cx="2160240" cy="864096"/>
        </p:xfrm>
        <a:graphic>
          <a:graphicData uri="http://schemas.openxmlformats.org/presentationml/2006/ole">
            <mc:AlternateContent xmlns:mc="http://schemas.openxmlformats.org/markup-compatibility/2006">
              <mc:Choice xmlns:v="urn:schemas-microsoft-com:vml" Requires="v">
                <p:oleObj spid="_x0000_s65555" name="Equation" r:id="rId5" imgW="1079032" imgH="431613" progId="Equation.DSMT4">
                  <p:embed/>
                </p:oleObj>
              </mc:Choice>
              <mc:Fallback>
                <p:oleObj name="Equation" r:id="rId5" imgW="1079032" imgH="431613" progId="Equation.DSMT4">
                  <p:embed/>
                  <p:pic>
                    <p:nvPicPr>
                      <p:cNvPr id="0"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1720" y="4869160"/>
                        <a:ext cx="2160240"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t>Организация экспертизы тендерных предложений</a:t>
            </a:r>
            <a:endParaRPr lang="ru-RU" sz="3200" dirty="0"/>
          </a:p>
        </p:txBody>
      </p:sp>
      <p:sp>
        <p:nvSpPr>
          <p:cNvPr id="3" name="Подзаголовок 2"/>
          <p:cNvSpPr>
            <a:spLocks noGrp="1"/>
          </p:cNvSpPr>
          <p:nvPr>
            <p:ph type="subTitle" idx="1"/>
          </p:nvPr>
        </p:nvSpPr>
        <p:spPr>
          <a:xfrm>
            <a:off x="323528" y="1124744"/>
            <a:ext cx="7772400" cy="5400600"/>
          </a:xfrm>
        </p:spPr>
        <p:txBody>
          <a:bodyPr>
            <a:normAutofit fontScale="92500"/>
          </a:bodyPr>
          <a:lstStyle/>
          <a:p>
            <a:pPr algn="just"/>
            <a:r>
              <a:rPr lang="ru-RU" sz="2800" dirty="0" smtClean="0">
                <a:solidFill>
                  <a:schemeClr val="tx1"/>
                </a:solidFill>
                <a:latin typeface="Times New Roman" pitchFamily="18" charset="0"/>
                <a:cs typeface="Times New Roman" pitchFamily="18" charset="0"/>
              </a:rPr>
              <a:t>Рейтинг тендерных предложений.</a:t>
            </a:r>
          </a:p>
          <a:p>
            <a:pPr algn="just"/>
            <a:r>
              <a:rPr lang="ru-RU" sz="2800" dirty="0" smtClean="0">
                <a:solidFill>
                  <a:schemeClr val="tx1"/>
                </a:solidFill>
                <a:latin typeface="Times New Roman" pitchFamily="18" charset="0"/>
                <a:cs typeface="Times New Roman" pitchFamily="18" charset="0"/>
              </a:rPr>
              <a:t>Простейшая модель экспертизы предложений основывается на их рейтинге, т.е. упорядочении всех предложений по убыванию агрегированной по некоторому правилу коллективной функции может быть представлена в виде следующей функции: </a:t>
            </a:r>
          </a:p>
          <a:p>
            <a:pPr algn="just"/>
            <a:endParaRPr lang="ru-RU" sz="2800" dirty="0" smtClean="0">
              <a:solidFill>
                <a:schemeClr val="tx1"/>
              </a:solidFill>
              <a:latin typeface="Times New Roman" pitchFamily="18" charset="0"/>
              <a:cs typeface="Times New Roman" pitchFamily="18" charset="0"/>
            </a:endParaRPr>
          </a:p>
          <a:p>
            <a:pPr algn="just"/>
            <a:endParaRPr lang="ru-RU" sz="2800" dirty="0" smtClean="0">
              <a:solidFill>
                <a:schemeClr val="tx1"/>
              </a:solidFill>
              <a:latin typeface="Times New Roman" pitchFamily="18" charset="0"/>
              <a:cs typeface="Times New Roman" pitchFamily="18" charset="0"/>
            </a:endParaRPr>
          </a:p>
          <a:p>
            <a:pPr algn="just"/>
            <a:endParaRPr lang="ru-RU" sz="2800" dirty="0" smtClean="0">
              <a:solidFill>
                <a:schemeClr val="tx1"/>
              </a:solidFill>
              <a:latin typeface="Times New Roman" pitchFamily="18" charset="0"/>
              <a:cs typeface="Times New Roman" pitchFamily="18" charset="0"/>
            </a:endParaRPr>
          </a:p>
          <a:p>
            <a:pPr algn="just"/>
            <a:r>
              <a:rPr lang="ru-RU" sz="2800" dirty="0" smtClean="0">
                <a:solidFill>
                  <a:schemeClr val="tx1"/>
                </a:solidFill>
                <a:latin typeface="Times New Roman" pitchFamily="18" charset="0"/>
                <a:cs typeface="Times New Roman" pitchFamily="18" charset="0"/>
              </a:rPr>
              <a:t>где: </a:t>
            </a:r>
            <a:r>
              <a:rPr lang="ru-RU" sz="2800" dirty="0" smtClean="0"/>
              <a:t> </a:t>
            </a:r>
            <a:r>
              <a:rPr lang="en-US" sz="3000" i="1" dirty="0" err="1" smtClean="0">
                <a:solidFill>
                  <a:schemeClr val="tx1"/>
                </a:solidFill>
                <a:latin typeface="Times New Roman" pitchFamily="18" charset="0"/>
                <a:cs typeface="Times New Roman" pitchFamily="18" charset="0"/>
              </a:rPr>
              <a:t>b</a:t>
            </a:r>
            <a:r>
              <a:rPr lang="en-US" sz="3000" i="1" baseline="-25000" dirty="0" err="1" smtClean="0">
                <a:solidFill>
                  <a:schemeClr val="tx1"/>
                </a:solidFill>
                <a:latin typeface="Times New Roman" pitchFamily="18" charset="0"/>
                <a:cs typeface="Times New Roman" pitchFamily="18" charset="0"/>
              </a:rPr>
              <a:t>j</a:t>
            </a:r>
            <a:r>
              <a:rPr lang="en-US" sz="3000" dirty="0" smtClean="0">
                <a:solidFill>
                  <a:schemeClr val="tx1"/>
                </a:solidFill>
                <a:latin typeface="Times New Roman" pitchFamily="18" charset="0"/>
                <a:cs typeface="Times New Roman" pitchFamily="18" charset="0"/>
              </a:rPr>
              <a:t> </a:t>
            </a:r>
            <a:r>
              <a:rPr lang="ru-RU" sz="3000" dirty="0" smtClean="0">
                <a:solidFill>
                  <a:schemeClr val="tx1"/>
                </a:solidFill>
                <a:latin typeface="Times New Roman" pitchFamily="18" charset="0"/>
                <a:cs typeface="Times New Roman" pitchFamily="18" charset="0"/>
              </a:rPr>
              <a:t>– вес критерия </a:t>
            </a:r>
            <a:r>
              <a:rPr lang="en-US" sz="3000" i="1" dirty="0" smtClean="0">
                <a:solidFill>
                  <a:schemeClr val="tx1"/>
                </a:solidFill>
                <a:latin typeface="Times New Roman" pitchFamily="18" charset="0"/>
                <a:cs typeface="Times New Roman" pitchFamily="18" charset="0"/>
              </a:rPr>
              <a:t>j</a:t>
            </a:r>
            <a:r>
              <a:rPr lang="en-US" sz="3000"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q</a:t>
            </a:r>
            <a:r>
              <a:rPr lang="en-US" sz="3000" i="1" baseline="-25000" dirty="0" err="1" smtClean="0">
                <a:solidFill>
                  <a:schemeClr val="tx1"/>
                </a:solidFill>
                <a:latin typeface="Times New Roman" pitchFamily="18" charset="0"/>
                <a:cs typeface="Times New Roman" pitchFamily="18" charset="0"/>
              </a:rPr>
              <a:t>j</a:t>
            </a:r>
            <a:r>
              <a:rPr lang="en-US" sz="3000" dirty="0" smtClean="0">
                <a:solidFill>
                  <a:schemeClr val="tx1"/>
                </a:solidFill>
                <a:latin typeface="Times New Roman" pitchFamily="18" charset="0"/>
                <a:cs typeface="Times New Roman" pitchFamily="18" charset="0"/>
              </a:rPr>
              <a:t> -</a:t>
            </a:r>
            <a:r>
              <a:rPr lang="ru-RU" sz="3000" dirty="0" smtClean="0">
                <a:solidFill>
                  <a:schemeClr val="tx1"/>
                </a:solidFill>
                <a:latin typeface="Times New Roman" pitchFamily="18" charset="0"/>
                <a:cs typeface="Times New Roman" pitchFamily="18" charset="0"/>
              </a:rPr>
              <a:t> – множество значений возможных баллов для данного критерия</a:t>
            </a:r>
          </a:p>
          <a:p>
            <a:pPr algn="just"/>
            <a:endParaRPr lang="ru-RU" dirty="0" smtClean="0">
              <a:solidFill>
                <a:schemeClr val="tx1"/>
              </a:solidFill>
              <a:latin typeface="Times New Roman" pitchFamily="18" charset="0"/>
              <a:cs typeface="Times New Roman" pitchFamily="18" charset="0"/>
            </a:endParaRPr>
          </a:p>
        </p:txBody>
      </p:sp>
      <p:graphicFrame>
        <p:nvGraphicFramePr>
          <p:cNvPr id="66562" name="Object 2"/>
          <p:cNvGraphicFramePr>
            <a:graphicFrameLocks noChangeAspect="1"/>
          </p:cNvGraphicFramePr>
          <p:nvPr/>
        </p:nvGraphicFramePr>
        <p:xfrm>
          <a:off x="1907704" y="3573016"/>
          <a:ext cx="2160240" cy="1637235"/>
        </p:xfrm>
        <a:graphic>
          <a:graphicData uri="http://schemas.openxmlformats.org/presentationml/2006/ole">
            <mc:AlternateContent xmlns:mc="http://schemas.openxmlformats.org/markup-compatibility/2006">
              <mc:Choice xmlns:v="urn:schemas-microsoft-com:vml" Requires="v">
                <p:oleObj spid="_x0000_s66570" name="Equation" r:id="rId3" imgW="1206500" imgH="914400" progId="Equation.DSMT4">
                  <p:embed/>
                </p:oleObj>
              </mc:Choice>
              <mc:Fallback>
                <p:oleObj name="Equation" r:id="rId3" imgW="1206500" imgH="914400" progId="Equation.DSMT4">
                  <p:embed/>
                  <p:pic>
                    <p:nvPicPr>
                      <p:cNvPr id="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7704" y="3573016"/>
                        <a:ext cx="2160240" cy="1637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t>Организация экспертизы тендерных предложений</a:t>
            </a:r>
            <a:endParaRPr lang="ru-RU" sz="3200" dirty="0"/>
          </a:p>
        </p:txBody>
      </p:sp>
      <p:sp>
        <p:nvSpPr>
          <p:cNvPr id="3" name="Подзаголовок 2"/>
          <p:cNvSpPr>
            <a:spLocks noGrp="1"/>
          </p:cNvSpPr>
          <p:nvPr>
            <p:ph type="subTitle" idx="1"/>
          </p:nvPr>
        </p:nvSpPr>
        <p:spPr>
          <a:xfrm>
            <a:off x="323528" y="1124744"/>
            <a:ext cx="7772400" cy="5400600"/>
          </a:xfrm>
        </p:spPr>
        <p:txBody>
          <a:bodyPr>
            <a:normAutofit/>
          </a:bodyPr>
          <a:lstStyle/>
          <a:p>
            <a:pPr algn="just"/>
            <a:r>
              <a:rPr lang="ru-RU" sz="2800" dirty="0" smtClean="0">
                <a:solidFill>
                  <a:schemeClr val="tx1"/>
                </a:solidFill>
                <a:latin typeface="Times New Roman" pitchFamily="18" charset="0"/>
                <a:cs typeface="Times New Roman" pitchFamily="18" charset="0"/>
              </a:rPr>
              <a:t>Буквальное применение правила Кондорсе к рейтингу тендерных предложений формулируется следующим образом: </a:t>
            </a:r>
            <a:r>
              <a:rPr lang="ru-RU" sz="2800" i="1" dirty="0" smtClean="0">
                <a:solidFill>
                  <a:schemeClr val="tx1"/>
                </a:solidFill>
                <a:latin typeface="Times New Roman" pitchFamily="18" charset="0"/>
                <a:cs typeface="Times New Roman" pitchFamily="18" charset="0"/>
              </a:rPr>
              <a:t>наилучшим тендерным предложением по Кондорсе называется тендерное предложение </a:t>
            </a:r>
            <a:r>
              <a:rPr lang="ru-RU" sz="2800" i="1" dirty="0" err="1" smtClean="0">
                <a:solidFill>
                  <a:schemeClr val="tx1"/>
                </a:solidFill>
                <a:latin typeface="Times New Roman" pitchFamily="18" charset="0"/>
                <a:cs typeface="Times New Roman" pitchFamily="18" charset="0"/>
              </a:rPr>
              <a:t>i</a:t>
            </a:r>
            <a:r>
              <a:rPr lang="ru-RU" sz="2800" i="1" dirty="0" smtClean="0">
                <a:solidFill>
                  <a:schemeClr val="tx1"/>
                </a:solidFill>
                <a:latin typeface="Times New Roman" pitchFamily="18" charset="0"/>
                <a:cs typeface="Times New Roman" pitchFamily="18" charset="0"/>
              </a:rPr>
              <a:t> (с необходимостью единственное), которое лучше любого другого </a:t>
            </a:r>
            <a:r>
              <a:rPr lang="en-US" sz="2800" i="1" dirty="0" err="1" smtClean="0">
                <a:solidFill>
                  <a:schemeClr val="tx1"/>
                </a:solidFill>
                <a:latin typeface="Times New Roman" pitchFamily="18" charset="0"/>
                <a:cs typeface="Times New Roman" pitchFamily="18" charset="0"/>
              </a:rPr>
              <a:t>i</a:t>
            </a:r>
            <a:r>
              <a:rPr lang="ru-RU" sz="2800" i="1" dirty="0" smtClean="0">
                <a:solidFill>
                  <a:schemeClr val="tx1"/>
                </a:solidFill>
                <a:latin typeface="Times New Roman" pitchFamily="18" charset="0"/>
                <a:cs typeface="Times New Roman" pitchFamily="18" charset="0"/>
              </a:rPr>
              <a:t>’ по правилу большинства: агрегированных рейтинговых критериев </a:t>
            </a:r>
            <a:r>
              <a:rPr lang="en-US" sz="2800" i="1" dirty="0" smtClean="0">
                <a:solidFill>
                  <a:schemeClr val="tx1"/>
                </a:solidFill>
                <a:latin typeface="Times New Roman" pitchFamily="18" charset="0"/>
                <a:cs typeface="Times New Roman" pitchFamily="18" charset="0"/>
              </a:rPr>
              <a:t>j</a:t>
            </a:r>
            <a:r>
              <a:rPr lang="ru-RU" sz="2800" i="1" dirty="0" smtClean="0">
                <a:solidFill>
                  <a:schemeClr val="tx1"/>
                </a:solidFill>
                <a:latin typeface="Times New Roman" pitchFamily="18" charset="0"/>
                <a:cs typeface="Times New Roman" pitchFamily="18" charset="0"/>
              </a:rPr>
              <a:t> таких,           		что  больше, чем критериев </a:t>
            </a:r>
            <a:r>
              <a:rPr lang="en-US" sz="2800" i="1" dirty="0" smtClean="0">
                <a:solidFill>
                  <a:schemeClr val="tx1"/>
                </a:solidFill>
                <a:latin typeface="Times New Roman" pitchFamily="18" charset="0"/>
                <a:cs typeface="Times New Roman" pitchFamily="18" charset="0"/>
              </a:rPr>
              <a:t>j</a:t>
            </a:r>
            <a:r>
              <a:rPr lang="ru-RU" sz="2800" i="1" dirty="0" smtClean="0">
                <a:solidFill>
                  <a:schemeClr val="tx1"/>
                </a:solidFill>
                <a:latin typeface="Times New Roman" pitchFamily="18" charset="0"/>
                <a:cs typeface="Times New Roman" pitchFamily="18" charset="0"/>
              </a:rPr>
              <a:t> таких, что </a:t>
            </a:r>
            <a:r>
              <a:rPr lang="ru-RU" sz="2800" dirty="0" smtClean="0">
                <a:solidFill>
                  <a:schemeClr val="tx1"/>
                </a:solidFill>
                <a:latin typeface="Times New Roman" pitchFamily="18" charset="0"/>
                <a:cs typeface="Times New Roman" pitchFamily="18" charset="0"/>
              </a:rPr>
              <a:t>.</a:t>
            </a:r>
          </a:p>
          <a:p>
            <a:pPr algn="just"/>
            <a:endParaRPr lang="ru-RU" dirty="0" smtClean="0">
              <a:solidFill>
                <a:schemeClr val="tx1"/>
              </a:solidFill>
              <a:latin typeface="Times New Roman" pitchFamily="18" charset="0"/>
              <a:cs typeface="Times New Roman" pitchFamily="18" charset="0"/>
            </a:endParaRPr>
          </a:p>
        </p:txBody>
      </p:sp>
      <p:pic>
        <p:nvPicPr>
          <p:cNvPr id="67596"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6930" y="5085184"/>
            <a:ext cx="5975350" cy="385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97"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59" y="4683626"/>
            <a:ext cx="1654417" cy="401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t>Модель оптимизации комплекта оборудования</a:t>
            </a:r>
            <a:endParaRPr lang="ru-RU" sz="3200" dirty="0"/>
          </a:p>
        </p:txBody>
      </p:sp>
      <p:sp>
        <p:nvSpPr>
          <p:cNvPr id="3" name="Подзаголовок 2"/>
          <p:cNvSpPr>
            <a:spLocks noGrp="1"/>
          </p:cNvSpPr>
          <p:nvPr>
            <p:ph type="subTitle" idx="1"/>
          </p:nvPr>
        </p:nvSpPr>
        <p:spPr>
          <a:xfrm>
            <a:off x="323528" y="1412776"/>
            <a:ext cx="7772400" cy="5400600"/>
          </a:xfrm>
        </p:spPr>
        <p:txBody>
          <a:bodyPr>
            <a:normAutofit/>
          </a:bodyPr>
          <a:lstStyle/>
          <a:p>
            <a:pPr algn="just"/>
            <a:r>
              <a:rPr lang="ru-RU" sz="2800" dirty="0" smtClean="0">
                <a:solidFill>
                  <a:schemeClr val="tx1"/>
                </a:solidFill>
                <a:latin typeface="Times New Roman" pitchFamily="18" charset="0"/>
                <a:cs typeface="Times New Roman" pitchFamily="18" charset="0"/>
              </a:rPr>
              <a:t>Пусть некоторый узел сети имеет функциональные потребности </a:t>
            </a:r>
            <a:r>
              <a:rPr lang="en-US" sz="2800" i="1" dirty="0" smtClean="0">
                <a:solidFill>
                  <a:schemeClr val="tx1"/>
                </a:solidFill>
                <a:latin typeface="Times New Roman" pitchFamily="18" charset="0"/>
                <a:cs typeface="Times New Roman" pitchFamily="18" charset="0"/>
              </a:rPr>
              <a:t>n </a:t>
            </a:r>
            <a:r>
              <a:rPr lang="ru-RU" sz="2800" dirty="0" smtClean="0">
                <a:solidFill>
                  <a:schemeClr val="tx1"/>
                </a:solidFill>
                <a:latin typeface="Times New Roman" pitchFamily="18" charset="0"/>
                <a:cs typeface="Times New Roman" pitchFamily="18" charset="0"/>
              </a:rPr>
              <a:t>видов в количестве соответственно                        . Существуют альтернативные варианты покрытия этих потребностей за счет оборудования типов  (память, процессоры). </a:t>
            </a:r>
          </a:p>
          <a:p>
            <a:pPr algn="just"/>
            <a:r>
              <a:rPr lang="ru-RU" sz="2800" dirty="0" smtClean="0">
                <a:solidFill>
                  <a:schemeClr val="tx1"/>
                </a:solidFill>
                <a:latin typeface="Times New Roman" pitchFamily="18" charset="0"/>
                <a:cs typeface="Times New Roman" pitchFamily="18" charset="0"/>
              </a:rPr>
              <a:t>Задана матрица </a:t>
            </a:r>
            <a:r>
              <a:rPr lang="en-US" sz="2800" i="1" dirty="0" err="1" smtClean="0">
                <a:solidFill>
                  <a:schemeClr val="tx1"/>
                </a:solidFill>
                <a:latin typeface="Times New Roman" pitchFamily="18" charset="0"/>
                <a:cs typeface="Times New Roman" pitchFamily="18" charset="0"/>
              </a:rPr>
              <a:t>q</a:t>
            </a:r>
            <a:r>
              <a:rPr lang="en-US" sz="2800" i="1" baseline="-25000" dirty="0" err="1" smtClean="0">
                <a:solidFill>
                  <a:schemeClr val="tx1"/>
                </a:solidFill>
                <a:latin typeface="Times New Roman" pitchFamily="18" charset="0"/>
                <a:cs typeface="Times New Roman" pitchFamily="18" charset="0"/>
              </a:rPr>
              <a:t>is</a:t>
            </a:r>
            <a:r>
              <a:rPr lang="en-US" sz="2800" dirty="0" smtClean="0">
                <a:solidFill>
                  <a:schemeClr val="tx1"/>
                </a:solidFill>
                <a:latin typeface="Times New Roman" pitchFamily="18" charset="0"/>
                <a:cs typeface="Times New Roman" pitchFamily="18" charset="0"/>
              </a:rPr>
              <a:t> </a:t>
            </a:r>
            <a:r>
              <a:rPr lang="ru-RU" sz="2800" dirty="0" smtClean="0">
                <a:solidFill>
                  <a:schemeClr val="tx1"/>
                </a:solidFill>
                <a:latin typeface="Times New Roman" pitchFamily="18" charset="0"/>
                <a:cs typeface="Times New Roman" pitchFamily="18" charset="0"/>
              </a:rPr>
              <a:t>производительностей  </a:t>
            </a:r>
            <a:r>
              <a:rPr lang="en-US" sz="2800" i="1" dirty="0" err="1" smtClean="0">
                <a:solidFill>
                  <a:schemeClr val="tx1"/>
                </a:solidFill>
                <a:latin typeface="Times New Roman" pitchFamily="18" charset="0"/>
                <a:cs typeface="Times New Roman" pitchFamily="18" charset="0"/>
              </a:rPr>
              <a:t>i</a:t>
            </a:r>
            <a:r>
              <a:rPr lang="ru-RU" sz="2800" dirty="0" smtClean="0">
                <a:solidFill>
                  <a:schemeClr val="tx1"/>
                </a:solidFill>
                <a:latin typeface="Times New Roman" pitchFamily="18" charset="0"/>
                <a:cs typeface="Times New Roman" pitchFamily="18" charset="0"/>
              </a:rPr>
              <a:t>-го типа оборудования для замещения </a:t>
            </a:r>
            <a:r>
              <a:rPr lang="en-US" sz="2800" i="1" dirty="0" smtClean="0">
                <a:solidFill>
                  <a:schemeClr val="tx1"/>
                </a:solidFill>
                <a:latin typeface="Times New Roman" pitchFamily="18" charset="0"/>
                <a:cs typeface="Times New Roman" pitchFamily="18" charset="0"/>
              </a:rPr>
              <a:t>s</a:t>
            </a:r>
            <a:r>
              <a:rPr lang="ru-RU" sz="2800" dirty="0" smtClean="0">
                <a:solidFill>
                  <a:schemeClr val="tx1"/>
                </a:solidFill>
                <a:latin typeface="Times New Roman" pitchFamily="18" charset="0"/>
                <a:cs typeface="Times New Roman" pitchFamily="18" charset="0"/>
              </a:rPr>
              <a:t>-</a:t>
            </a:r>
            <a:r>
              <a:rPr lang="ru-RU" sz="2800" dirty="0" err="1" smtClean="0">
                <a:solidFill>
                  <a:schemeClr val="tx1"/>
                </a:solidFill>
                <a:latin typeface="Times New Roman" pitchFamily="18" charset="0"/>
                <a:cs typeface="Times New Roman" pitchFamily="18" charset="0"/>
              </a:rPr>
              <a:t>й</a:t>
            </a:r>
            <a:r>
              <a:rPr lang="ru-RU" sz="2800" dirty="0" smtClean="0">
                <a:solidFill>
                  <a:schemeClr val="tx1"/>
                </a:solidFill>
                <a:latin typeface="Times New Roman" pitchFamily="18" charset="0"/>
                <a:cs typeface="Times New Roman" pitchFamily="18" charset="0"/>
              </a:rPr>
              <a:t> потребности (работы). Если оборудование </a:t>
            </a:r>
            <a:r>
              <a:rPr lang="en-US" sz="2800" i="1" dirty="0" err="1" smtClean="0">
                <a:solidFill>
                  <a:schemeClr val="tx1"/>
                </a:solidFill>
                <a:latin typeface="Times New Roman" pitchFamily="18" charset="0"/>
                <a:cs typeface="Times New Roman" pitchFamily="18" charset="0"/>
              </a:rPr>
              <a:t>i</a:t>
            </a:r>
            <a:r>
              <a:rPr lang="ru-RU" sz="2800" dirty="0" smtClean="0">
                <a:solidFill>
                  <a:schemeClr val="tx1"/>
                </a:solidFill>
                <a:latin typeface="Times New Roman" pitchFamily="18" charset="0"/>
                <a:cs typeface="Times New Roman" pitchFamily="18" charset="0"/>
              </a:rPr>
              <a:t> не может замещать на </a:t>
            </a:r>
            <a:r>
              <a:rPr lang="en-US" sz="2800" i="1" dirty="0" smtClean="0">
                <a:solidFill>
                  <a:schemeClr val="tx1"/>
                </a:solidFill>
                <a:latin typeface="Times New Roman" pitchFamily="18" charset="0"/>
                <a:cs typeface="Times New Roman" pitchFamily="18" charset="0"/>
              </a:rPr>
              <a:t>s</a:t>
            </a:r>
            <a:r>
              <a:rPr lang="ru-RU" sz="2800" dirty="0" smtClean="0">
                <a:solidFill>
                  <a:schemeClr val="tx1"/>
                </a:solidFill>
                <a:latin typeface="Times New Roman" pitchFamily="18" charset="0"/>
                <a:cs typeface="Times New Roman" pitchFamily="18" charset="0"/>
              </a:rPr>
              <a:t>-</a:t>
            </a:r>
            <a:r>
              <a:rPr lang="ru-RU" sz="2800" dirty="0" err="1" smtClean="0">
                <a:solidFill>
                  <a:schemeClr val="tx1"/>
                </a:solidFill>
                <a:latin typeface="Times New Roman" pitchFamily="18" charset="0"/>
                <a:cs typeface="Times New Roman" pitchFamily="18" charset="0"/>
              </a:rPr>
              <a:t>ю</a:t>
            </a:r>
            <a:r>
              <a:rPr lang="ru-RU" sz="2800" dirty="0" smtClean="0">
                <a:solidFill>
                  <a:schemeClr val="tx1"/>
                </a:solidFill>
                <a:latin typeface="Times New Roman" pitchFamily="18" charset="0"/>
                <a:cs typeface="Times New Roman" pitchFamily="18" charset="0"/>
              </a:rPr>
              <a:t> потребность (выполнять работу), то </a:t>
            </a:r>
            <a:r>
              <a:rPr lang="en-US" sz="2800" i="1" dirty="0" smtClean="0">
                <a:solidFill>
                  <a:schemeClr val="tx1"/>
                </a:solidFill>
                <a:latin typeface="Times New Roman" pitchFamily="18" charset="0"/>
                <a:cs typeface="Times New Roman" pitchFamily="18" charset="0"/>
              </a:rPr>
              <a:t>q</a:t>
            </a:r>
            <a:r>
              <a:rPr lang="ru-RU" sz="2800" dirty="0" smtClean="0">
                <a:solidFill>
                  <a:schemeClr val="tx1"/>
                </a:solidFill>
                <a:latin typeface="Times New Roman" pitchFamily="18" charset="0"/>
                <a:cs typeface="Times New Roman" pitchFamily="18" charset="0"/>
              </a:rPr>
              <a:t>= 0.</a:t>
            </a:r>
          </a:p>
          <a:p>
            <a:pPr algn="just"/>
            <a:endParaRPr lang="ru-RU" dirty="0" smtClean="0">
              <a:solidFill>
                <a:schemeClr val="tx1"/>
              </a:solidFill>
              <a:latin typeface="Times New Roman" pitchFamily="18" charset="0"/>
              <a:cs typeface="Times New Roman" pitchFamily="18" charset="0"/>
            </a:endParaRPr>
          </a:p>
        </p:txBody>
      </p:sp>
      <p:graphicFrame>
        <p:nvGraphicFramePr>
          <p:cNvPr id="68612" name="Object 4"/>
          <p:cNvGraphicFramePr>
            <a:graphicFrameLocks noChangeAspect="1"/>
          </p:cNvGraphicFramePr>
          <p:nvPr/>
        </p:nvGraphicFramePr>
        <p:xfrm>
          <a:off x="4716016" y="2306588"/>
          <a:ext cx="2397861" cy="546348"/>
        </p:xfrm>
        <a:graphic>
          <a:graphicData uri="http://schemas.openxmlformats.org/presentationml/2006/ole">
            <mc:AlternateContent xmlns:mc="http://schemas.openxmlformats.org/markup-compatibility/2006">
              <mc:Choice xmlns:v="urn:schemas-microsoft-com:vml" Requires="v">
                <p:oleObj spid="_x0000_s68620" name="Equation" r:id="rId3" imgW="1002865" imgH="228501" progId="Equation.DSMT4">
                  <p:embed/>
                </p:oleObj>
              </mc:Choice>
              <mc:Fallback>
                <p:oleObj name="Equation" r:id="rId3" imgW="1002865" imgH="228501" progId="Equation.DSMT4">
                  <p:embed/>
                  <p:pic>
                    <p:nvPicPr>
                      <p:cNvPr id="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016" y="2306588"/>
                        <a:ext cx="2397861" cy="546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t>Модель оптимизации комплекта оборудования</a:t>
            </a:r>
            <a:endParaRPr lang="ru-RU" sz="3200" dirty="0"/>
          </a:p>
        </p:txBody>
      </p:sp>
      <p:sp>
        <p:nvSpPr>
          <p:cNvPr id="3" name="Подзаголовок 2"/>
          <p:cNvSpPr>
            <a:spLocks noGrp="1"/>
          </p:cNvSpPr>
          <p:nvPr>
            <p:ph type="subTitle" idx="1"/>
          </p:nvPr>
        </p:nvSpPr>
        <p:spPr>
          <a:xfrm>
            <a:off x="323528" y="1268760"/>
            <a:ext cx="7772400" cy="5400600"/>
          </a:xfrm>
        </p:spPr>
        <p:txBody>
          <a:bodyPr>
            <a:normAutofit fontScale="92500" lnSpcReduction="10000"/>
          </a:bodyPr>
          <a:lstStyle/>
          <a:p>
            <a:pPr algn="just"/>
            <a:r>
              <a:rPr lang="ru-RU" sz="2800" dirty="0" smtClean="0">
                <a:solidFill>
                  <a:schemeClr val="tx1"/>
                </a:solidFill>
                <a:latin typeface="Times New Roman" pitchFamily="18" charset="0"/>
                <a:cs typeface="Times New Roman" pitchFamily="18" charset="0"/>
              </a:rPr>
              <a:t>Модель</a:t>
            </a:r>
            <a:r>
              <a:rPr lang="ru-RU" sz="2800" i="1" dirty="0" smtClean="0">
                <a:solidFill>
                  <a:schemeClr val="tx1"/>
                </a:solidFill>
                <a:latin typeface="Times New Roman" pitchFamily="18" charset="0"/>
                <a:cs typeface="Times New Roman" pitchFamily="18" charset="0"/>
              </a:rPr>
              <a:t> </a:t>
            </a:r>
            <a:r>
              <a:rPr lang="ru-RU" sz="2800" dirty="0" smtClean="0">
                <a:solidFill>
                  <a:schemeClr val="tx1"/>
                </a:solidFill>
                <a:latin typeface="Times New Roman" pitchFamily="18" charset="0"/>
                <a:cs typeface="Times New Roman" pitchFamily="18" charset="0"/>
              </a:rPr>
              <a:t>выбора комплекта оборудования</a:t>
            </a:r>
            <a:endParaRPr lang="en-US" sz="2800" dirty="0" smtClean="0">
              <a:solidFill>
                <a:schemeClr val="tx1"/>
              </a:solidFill>
              <a:latin typeface="Times New Roman" pitchFamily="18" charset="0"/>
              <a:cs typeface="Times New Roman" pitchFamily="18" charset="0"/>
            </a:endParaRPr>
          </a:p>
          <a:p>
            <a:pPr algn="just"/>
            <a:endParaRPr lang="en-US" sz="2800" dirty="0" smtClean="0">
              <a:solidFill>
                <a:schemeClr val="tx1"/>
              </a:solidFill>
              <a:latin typeface="Times New Roman" pitchFamily="18" charset="0"/>
              <a:cs typeface="Times New Roman" pitchFamily="18" charset="0"/>
            </a:endParaRPr>
          </a:p>
          <a:p>
            <a:pPr algn="just"/>
            <a:r>
              <a:rPr lang="ru-RU" sz="2800" dirty="0" smtClean="0">
                <a:solidFill>
                  <a:schemeClr val="tx1"/>
                </a:solidFill>
                <a:latin typeface="Times New Roman" pitchFamily="18" charset="0"/>
                <a:cs typeface="Times New Roman" pitchFamily="18" charset="0"/>
              </a:rPr>
              <a:t>где </a:t>
            </a:r>
            <a:r>
              <a:rPr lang="en-US" sz="2800" i="1" dirty="0" err="1" smtClean="0">
                <a:solidFill>
                  <a:schemeClr val="tx1"/>
                </a:solidFill>
                <a:latin typeface="Times New Roman" pitchFamily="18" charset="0"/>
                <a:cs typeface="Times New Roman" pitchFamily="18" charset="0"/>
              </a:rPr>
              <a:t>y</a:t>
            </a:r>
            <a:r>
              <a:rPr lang="en-US" sz="2800" i="1" baseline="-25000" dirty="0" err="1" smtClean="0">
                <a:solidFill>
                  <a:schemeClr val="tx1"/>
                </a:solidFill>
                <a:latin typeface="Times New Roman" pitchFamily="18" charset="0"/>
                <a:cs typeface="Times New Roman" pitchFamily="18" charset="0"/>
              </a:rPr>
              <a:t>i</a:t>
            </a:r>
            <a:r>
              <a:rPr lang="ru-RU" sz="2800" dirty="0" smtClean="0">
                <a:solidFill>
                  <a:schemeClr val="tx1"/>
                </a:solidFill>
                <a:latin typeface="Times New Roman" pitchFamily="18" charset="0"/>
                <a:cs typeface="Times New Roman" pitchFamily="18" charset="0"/>
              </a:rPr>
              <a:t>– количество закупаемого оборудования типа </a:t>
            </a:r>
            <a:r>
              <a:rPr lang="en-US" sz="2800" i="1" dirty="0" err="1" smtClean="0">
                <a:solidFill>
                  <a:schemeClr val="tx1"/>
                </a:solidFill>
                <a:latin typeface="Times New Roman" pitchFamily="18" charset="0"/>
                <a:cs typeface="Times New Roman" pitchFamily="18" charset="0"/>
              </a:rPr>
              <a:t>i</a:t>
            </a:r>
            <a:r>
              <a:rPr lang="ru-RU" sz="2800" dirty="0" smtClean="0">
                <a:solidFill>
                  <a:schemeClr val="tx1"/>
                </a:solidFill>
                <a:latin typeface="Times New Roman" pitchFamily="18" charset="0"/>
                <a:cs typeface="Times New Roman" pitchFamily="18" charset="0"/>
              </a:rPr>
              <a:t>, сводится к решению следующей задачи дискретной оптимизации:</a:t>
            </a:r>
          </a:p>
          <a:p>
            <a:pPr algn="just"/>
            <a:endParaRPr lang="en-US" sz="2800" dirty="0" smtClean="0">
              <a:solidFill>
                <a:schemeClr val="tx1"/>
              </a:solidFill>
              <a:latin typeface="Times New Roman" pitchFamily="18" charset="0"/>
              <a:cs typeface="Times New Roman" pitchFamily="18" charset="0"/>
            </a:endParaRPr>
          </a:p>
          <a:p>
            <a:pPr algn="just"/>
            <a:r>
              <a:rPr lang="ru-RU" sz="2800" dirty="0" smtClean="0">
                <a:solidFill>
                  <a:schemeClr val="tx1"/>
                </a:solidFill>
                <a:latin typeface="Times New Roman" pitchFamily="18" charset="0"/>
                <a:cs typeface="Times New Roman" pitchFamily="18" charset="0"/>
              </a:rPr>
              <a:t>при ограничениях:</a:t>
            </a:r>
          </a:p>
          <a:p>
            <a:pPr algn="just"/>
            <a:endParaRPr lang="en-US" sz="2800" dirty="0" smtClean="0">
              <a:solidFill>
                <a:schemeClr val="tx1"/>
              </a:solidFill>
              <a:latin typeface="Times New Roman" pitchFamily="18" charset="0"/>
              <a:cs typeface="Times New Roman" pitchFamily="18" charset="0"/>
            </a:endParaRPr>
          </a:p>
          <a:p>
            <a:pPr algn="just"/>
            <a:endParaRPr lang="en-US" sz="2800" dirty="0" smtClean="0">
              <a:solidFill>
                <a:schemeClr val="tx1"/>
              </a:solidFill>
              <a:latin typeface="Times New Roman" pitchFamily="18" charset="0"/>
              <a:cs typeface="Times New Roman" pitchFamily="18" charset="0"/>
            </a:endParaRPr>
          </a:p>
          <a:p>
            <a:pPr algn="just"/>
            <a:r>
              <a:rPr lang="en-US" sz="2800" i="1" dirty="0" err="1" smtClean="0">
                <a:solidFill>
                  <a:schemeClr val="tx1"/>
                </a:solidFill>
                <a:latin typeface="Times New Roman" pitchFamily="18" charset="0"/>
                <a:cs typeface="Times New Roman" pitchFamily="18" charset="0"/>
              </a:rPr>
              <a:t>x</a:t>
            </a:r>
            <a:r>
              <a:rPr lang="en-US" sz="2800" i="1" baseline="-25000" dirty="0" err="1" smtClean="0">
                <a:solidFill>
                  <a:schemeClr val="tx1"/>
                </a:solidFill>
                <a:latin typeface="Times New Roman" pitchFamily="18" charset="0"/>
                <a:cs typeface="Times New Roman" pitchFamily="18" charset="0"/>
              </a:rPr>
              <a:t>si</a:t>
            </a:r>
            <a:r>
              <a:rPr lang="en-US" sz="2800" dirty="0" smtClean="0">
                <a:solidFill>
                  <a:schemeClr val="tx1"/>
                </a:solidFill>
                <a:latin typeface="Times New Roman" pitchFamily="18" charset="0"/>
                <a:cs typeface="Times New Roman" pitchFamily="18" charset="0"/>
              </a:rPr>
              <a:t> </a:t>
            </a:r>
            <a:r>
              <a:rPr lang="ru-RU" sz="2800" dirty="0" smtClean="0">
                <a:solidFill>
                  <a:schemeClr val="tx1"/>
                </a:solidFill>
                <a:latin typeface="Times New Roman" pitchFamily="18" charset="0"/>
                <a:cs typeface="Times New Roman" pitchFamily="18" charset="0"/>
              </a:rPr>
              <a:t>– целые.</a:t>
            </a:r>
          </a:p>
          <a:p>
            <a:pPr algn="just"/>
            <a:r>
              <a:rPr lang="ru-RU" sz="2800" dirty="0" smtClean="0">
                <a:solidFill>
                  <a:schemeClr val="tx1"/>
                </a:solidFill>
                <a:latin typeface="Times New Roman" pitchFamily="18" charset="0"/>
                <a:cs typeface="Times New Roman" pitchFamily="18" charset="0"/>
              </a:rPr>
              <a:t>Здесь </a:t>
            </a:r>
            <a:r>
              <a:rPr lang="en-US" sz="2800" dirty="0" smtClean="0">
                <a:solidFill>
                  <a:schemeClr val="tx1"/>
                </a:solidFill>
                <a:latin typeface="Times New Roman" pitchFamily="18" charset="0"/>
                <a:cs typeface="Times New Roman" pitchFamily="18" charset="0"/>
              </a:rPr>
              <a:t>      </a:t>
            </a:r>
            <a:r>
              <a:rPr lang="ru-RU" sz="2800" dirty="0" smtClean="0">
                <a:solidFill>
                  <a:schemeClr val="tx1"/>
                </a:solidFill>
                <a:latin typeface="Times New Roman" pitchFamily="18" charset="0"/>
                <a:cs typeface="Times New Roman" pitchFamily="18" charset="0"/>
              </a:rPr>
              <a:t>– функция полезности партии  </a:t>
            </a:r>
            <a:r>
              <a:rPr lang="en-US" sz="2800" i="1" dirty="0" err="1" smtClean="0">
                <a:solidFill>
                  <a:schemeClr val="tx1"/>
                </a:solidFill>
                <a:latin typeface="Times New Roman" pitchFamily="18" charset="0"/>
                <a:cs typeface="Times New Roman" pitchFamily="18" charset="0"/>
              </a:rPr>
              <a:t>y</a:t>
            </a:r>
            <a:r>
              <a:rPr lang="en-US" sz="2800" i="1" baseline="-25000" dirty="0" err="1" smtClean="0">
                <a:solidFill>
                  <a:schemeClr val="tx1"/>
                </a:solidFill>
                <a:latin typeface="Times New Roman" pitchFamily="18" charset="0"/>
                <a:cs typeface="Times New Roman" pitchFamily="18" charset="0"/>
              </a:rPr>
              <a:t>j</a:t>
            </a:r>
            <a:r>
              <a:rPr lang="en-US" sz="2800" dirty="0" smtClean="0">
                <a:solidFill>
                  <a:schemeClr val="tx1"/>
                </a:solidFill>
                <a:latin typeface="Times New Roman" pitchFamily="18" charset="0"/>
                <a:cs typeface="Times New Roman" pitchFamily="18" charset="0"/>
              </a:rPr>
              <a:t> </a:t>
            </a:r>
            <a:r>
              <a:rPr lang="ru-RU" sz="2800" dirty="0" smtClean="0">
                <a:solidFill>
                  <a:schemeClr val="tx1"/>
                </a:solidFill>
                <a:latin typeface="Times New Roman" pitchFamily="18" charset="0"/>
                <a:cs typeface="Times New Roman" pitchFamily="18" charset="0"/>
              </a:rPr>
              <a:t>оборудования типа </a:t>
            </a:r>
            <a:r>
              <a:rPr lang="ru-RU" sz="2800" i="1" dirty="0" err="1" smtClean="0">
                <a:solidFill>
                  <a:schemeClr val="tx1"/>
                </a:solidFill>
                <a:latin typeface="Times New Roman" pitchFamily="18" charset="0"/>
                <a:cs typeface="Times New Roman" pitchFamily="18" charset="0"/>
              </a:rPr>
              <a:t>i</a:t>
            </a:r>
            <a:r>
              <a:rPr lang="ru-RU" sz="2800" dirty="0" smtClean="0">
                <a:solidFill>
                  <a:schemeClr val="tx1"/>
                </a:solidFill>
                <a:latin typeface="Times New Roman" pitchFamily="18" charset="0"/>
                <a:cs typeface="Times New Roman" pitchFamily="18" charset="0"/>
              </a:rPr>
              <a:t>, построенная на основе результирующего критерия </a:t>
            </a:r>
            <a:r>
              <a:rPr lang="en-US" sz="2800" dirty="0" smtClean="0">
                <a:solidFill>
                  <a:schemeClr val="tx1"/>
                </a:solidFill>
                <a:latin typeface="Times New Roman" pitchFamily="18" charset="0"/>
                <a:cs typeface="Times New Roman" pitchFamily="18" charset="0"/>
              </a:rPr>
              <a:t> </a:t>
            </a:r>
            <a:r>
              <a:rPr lang="en-US" sz="2800" i="1" dirty="0" err="1" smtClean="0">
                <a:solidFill>
                  <a:schemeClr val="tx1"/>
                </a:solidFill>
                <a:latin typeface="Times New Roman" pitchFamily="18" charset="0"/>
                <a:cs typeface="Times New Roman" pitchFamily="18" charset="0"/>
              </a:rPr>
              <a:t>u</a:t>
            </a:r>
            <a:r>
              <a:rPr lang="en-US" sz="2800" i="1" baseline="-25000" dirty="0" err="1" smtClean="0">
                <a:solidFill>
                  <a:schemeClr val="tx1"/>
                </a:solidFill>
                <a:latin typeface="Times New Roman" pitchFamily="18" charset="0"/>
                <a:cs typeface="Times New Roman" pitchFamily="18" charset="0"/>
              </a:rPr>
              <a:t>j</a:t>
            </a:r>
            <a:r>
              <a:rPr lang="en-US" sz="2800" i="1" dirty="0" smtClean="0">
                <a:solidFill>
                  <a:schemeClr val="tx1"/>
                </a:solidFill>
                <a:latin typeface="Times New Roman" pitchFamily="18" charset="0"/>
                <a:cs typeface="Times New Roman" pitchFamily="18" charset="0"/>
              </a:rPr>
              <a:t>(</a:t>
            </a:r>
            <a:r>
              <a:rPr lang="en-US" sz="2800" i="1" dirty="0" err="1" smtClean="0">
                <a:solidFill>
                  <a:schemeClr val="tx1"/>
                </a:solidFill>
                <a:latin typeface="Times New Roman" pitchFamily="18" charset="0"/>
                <a:cs typeface="Times New Roman" pitchFamily="18" charset="0"/>
              </a:rPr>
              <a:t>i</a:t>
            </a:r>
            <a:r>
              <a:rPr lang="en-US" sz="2800" i="1" dirty="0" smtClean="0">
                <a:solidFill>
                  <a:schemeClr val="tx1"/>
                </a:solidFill>
                <a:latin typeface="Times New Roman" pitchFamily="18" charset="0"/>
                <a:cs typeface="Times New Roman" pitchFamily="18" charset="0"/>
              </a:rPr>
              <a:t>)</a:t>
            </a:r>
            <a:r>
              <a:rPr lang="ru-RU" sz="2800" dirty="0" smtClean="0">
                <a:solidFill>
                  <a:schemeClr val="tx1"/>
                </a:solidFill>
                <a:latin typeface="Times New Roman" pitchFamily="18" charset="0"/>
                <a:cs typeface="Times New Roman" pitchFamily="18" charset="0"/>
              </a:rPr>
              <a:t>.</a:t>
            </a:r>
          </a:p>
          <a:p>
            <a:pPr algn="just"/>
            <a:endParaRPr lang="ru-RU" dirty="0" smtClean="0">
              <a:solidFill>
                <a:schemeClr val="tx1"/>
              </a:solidFill>
              <a:latin typeface="Times New Roman" pitchFamily="18" charset="0"/>
              <a:cs typeface="Times New Roman" pitchFamily="18" charset="0"/>
            </a:endParaRPr>
          </a:p>
        </p:txBody>
      </p:sp>
      <p:graphicFrame>
        <p:nvGraphicFramePr>
          <p:cNvPr id="69635" name="Object 3"/>
          <p:cNvGraphicFramePr>
            <a:graphicFrameLocks noChangeAspect="1"/>
          </p:cNvGraphicFramePr>
          <p:nvPr/>
        </p:nvGraphicFramePr>
        <p:xfrm>
          <a:off x="1043608" y="1628800"/>
          <a:ext cx="2608870" cy="474340"/>
        </p:xfrm>
        <a:graphic>
          <a:graphicData uri="http://schemas.openxmlformats.org/presentationml/2006/ole">
            <mc:AlternateContent xmlns:mc="http://schemas.openxmlformats.org/markup-compatibility/2006">
              <mc:Choice xmlns:v="urn:schemas-microsoft-com:vml" Requires="v">
                <p:oleObj spid="_x0000_s69675" name="Equation" r:id="rId3" imgW="1257300" imgH="228600" progId="Equation.DSMT4">
                  <p:embed/>
                </p:oleObj>
              </mc:Choice>
              <mc:Fallback>
                <p:oleObj name="Equation" r:id="rId3" imgW="1257300" imgH="228600" progId="Equation.DSMT4">
                  <p:embed/>
                  <p:pic>
                    <p:nvPicPr>
                      <p:cNvPr id="0" name="Picture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1628800"/>
                        <a:ext cx="2608870" cy="474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9636" name="Object 4"/>
          <p:cNvGraphicFramePr>
            <a:graphicFrameLocks noChangeAspect="1"/>
          </p:cNvGraphicFramePr>
          <p:nvPr/>
        </p:nvGraphicFramePr>
        <p:xfrm>
          <a:off x="2411760" y="2996952"/>
          <a:ext cx="2615239" cy="935980"/>
        </p:xfrm>
        <a:graphic>
          <a:graphicData uri="http://schemas.openxmlformats.org/presentationml/2006/ole">
            <mc:AlternateContent xmlns:mc="http://schemas.openxmlformats.org/markup-compatibility/2006">
              <mc:Choice xmlns:v="urn:schemas-microsoft-com:vml" Requires="v">
                <p:oleObj spid="_x0000_s69676" name="Equation" r:id="rId5" imgW="1206500" imgH="431800" progId="Equation.DSMT4">
                  <p:embed/>
                </p:oleObj>
              </mc:Choice>
              <mc:Fallback>
                <p:oleObj name="Equation" r:id="rId5" imgW="1206500" imgH="431800" progId="Equation.DSMT4">
                  <p:embed/>
                  <p:pic>
                    <p:nvPicPr>
                      <p:cNvPr id="0" name="Picture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1760" y="2996952"/>
                        <a:ext cx="2615239" cy="935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9637" name="Object 5"/>
          <p:cNvGraphicFramePr>
            <a:graphicFrameLocks noChangeAspect="1"/>
          </p:cNvGraphicFramePr>
          <p:nvPr/>
        </p:nvGraphicFramePr>
        <p:xfrm>
          <a:off x="3347864" y="3789040"/>
          <a:ext cx="3551688" cy="936104"/>
        </p:xfrm>
        <a:graphic>
          <a:graphicData uri="http://schemas.openxmlformats.org/presentationml/2006/ole">
            <mc:AlternateContent xmlns:mc="http://schemas.openxmlformats.org/markup-compatibility/2006">
              <mc:Choice xmlns:v="urn:schemas-microsoft-com:vml" Requires="v">
                <p:oleObj spid="_x0000_s69677" name="Equation" r:id="rId7" imgW="1637589" imgH="431613" progId="Equation.DSMT4">
                  <p:embed/>
                </p:oleObj>
              </mc:Choice>
              <mc:Fallback>
                <p:oleObj name="Equation" r:id="rId7" imgW="1637589" imgH="431613" progId="Equation.DSMT4">
                  <p:embed/>
                  <p:pic>
                    <p:nvPicPr>
                      <p:cNvPr id="0" name="Picture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47864" y="3789040"/>
                        <a:ext cx="3551688" cy="9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9638" name="Object 6"/>
          <p:cNvGraphicFramePr>
            <a:graphicFrameLocks noChangeAspect="1"/>
          </p:cNvGraphicFramePr>
          <p:nvPr/>
        </p:nvGraphicFramePr>
        <p:xfrm>
          <a:off x="3374285" y="4653136"/>
          <a:ext cx="3213939" cy="791840"/>
        </p:xfrm>
        <a:graphic>
          <a:graphicData uri="http://schemas.openxmlformats.org/presentationml/2006/ole">
            <mc:AlternateContent xmlns:mc="http://schemas.openxmlformats.org/markup-compatibility/2006">
              <mc:Choice xmlns:v="urn:schemas-microsoft-com:vml" Requires="v">
                <p:oleObj spid="_x0000_s69678" name="Equation" r:id="rId9" imgW="1752600" imgH="431800" progId="Equation.DSMT4">
                  <p:embed/>
                </p:oleObj>
              </mc:Choice>
              <mc:Fallback>
                <p:oleObj name="Equation" r:id="rId9" imgW="1752600" imgH="431800" progId="Equation.DSMT4">
                  <p:embed/>
                  <p:pic>
                    <p:nvPicPr>
                      <p:cNvPr id="0" name="Picture 2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74285" y="4653136"/>
                        <a:ext cx="3213939" cy="791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9639" name="Object 7"/>
          <p:cNvGraphicFramePr>
            <a:graphicFrameLocks noChangeAspect="1"/>
          </p:cNvGraphicFramePr>
          <p:nvPr/>
        </p:nvGraphicFramePr>
        <p:xfrm>
          <a:off x="1302048" y="5517232"/>
          <a:ext cx="1440160" cy="471777"/>
        </p:xfrm>
        <a:graphic>
          <a:graphicData uri="http://schemas.openxmlformats.org/presentationml/2006/ole">
            <mc:AlternateContent xmlns:mc="http://schemas.openxmlformats.org/markup-compatibility/2006">
              <mc:Choice xmlns:v="urn:schemas-microsoft-com:vml" Requires="v">
                <p:oleObj spid="_x0000_s69679" name="Equation" r:id="rId11" imgW="736600" imgH="241300" progId="Equation.DSMT4">
                  <p:embed/>
                </p:oleObj>
              </mc:Choice>
              <mc:Fallback>
                <p:oleObj name="Equation" r:id="rId11" imgW="736600" imgH="241300" progId="Equation.DSMT4">
                  <p:embed/>
                  <p:pic>
                    <p:nvPicPr>
                      <p:cNvPr id="0" name="Picture 2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02048" y="5517232"/>
                        <a:ext cx="1440160" cy="471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t>Методы линейного ранжирования</a:t>
            </a:r>
            <a:endParaRPr lang="ru-RU" sz="3200" dirty="0"/>
          </a:p>
        </p:txBody>
      </p:sp>
      <p:sp>
        <p:nvSpPr>
          <p:cNvPr id="3" name="Подзаголовок 2"/>
          <p:cNvSpPr>
            <a:spLocks noGrp="1"/>
          </p:cNvSpPr>
          <p:nvPr>
            <p:ph type="subTitle" idx="1"/>
          </p:nvPr>
        </p:nvSpPr>
        <p:spPr>
          <a:xfrm>
            <a:off x="323528" y="1268760"/>
            <a:ext cx="7772400" cy="5400600"/>
          </a:xfrm>
        </p:spPr>
        <p:txBody>
          <a:bodyPr>
            <a:normAutofit/>
          </a:bodyPr>
          <a:lstStyle/>
          <a:p>
            <a:pPr algn="just"/>
            <a:r>
              <a:rPr lang="ru-RU" sz="2800" dirty="0" smtClean="0">
                <a:solidFill>
                  <a:schemeClr val="tx1"/>
                </a:solidFill>
                <a:latin typeface="Times New Roman" pitchFamily="18" charset="0"/>
                <a:cs typeface="Times New Roman" pitchFamily="18" charset="0"/>
              </a:rPr>
              <a:t>Рейтинги линейного ранжирования.</a:t>
            </a:r>
          </a:p>
          <a:p>
            <a:pPr indent="19050" algn="just">
              <a:spcBef>
                <a:spcPts val="0"/>
              </a:spcBef>
              <a:buAutoNum type="arabicParenR"/>
            </a:pPr>
            <a:r>
              <a:rPr lang="en-US" sz="2800" dirty="0" smtClean="0">
                <a:solidFill>
                  <a:schemeClr val="tx1"/>
                </a:solidFill>
                <a:latin typeface="Times New Roman" pitchFamily="18" charset="0"/>
                <a:cs typeface="Times New Roman" pitchFamily="18" charset="0"/>
              </a:rPr>
              <a:t> </a:t>
            </a:r>
            <a:r>
              <a:rPr lang="ru-RU" sz="2800" dirty="0" smtClean="0">
                <a:solidFill>
                  <a:schemeClr val="tx1"/>
                </a:solidFill>
                <a:latin typeface="Times New Roman" pitchFamily="18" charset="0"/>
                <a:cs typeface="Times New Roman" pitchFamily="18" charset="0"/>
              </a:rPr>
              <a:t>Отбор рейтинговых показателей – критериев .</a:t>
            </a:r>
          </a:p>
          <a:p>
            <a:pPr indent="19050" algn="just">
              <a:spcBef>
                <a:spcPts val="0"/>
              </a:spcBef>
              <a:buAutoNum type="arabicParenR"/>
            </a:pPr>
            <a:r>
              <a:rPr lang="en-US" sz="2800" dirty="0" smtClean="0">
                <a:solidFill>
                  <a:schemeClr val="tx1"/>
                </a:solidFill>
                <a:latin typeface="Times New Roman" pitchFamily="18" charset="0"/>
                <a:cs typeface="Times New Roman" pitchFamily="18" charset="0"/>
              </a:rPr>
              <a:t> </a:t>
            </a:r>
            <a:r>
              <a:rPr lang="ru-RU" sz="2800" dirty="0" smtClean="0">
                <a:solidFill>
                  <a:schemeClr val="tx1"/>
                </a:solidFill>
                <a:latin typeface="Times New Roman" pitchFamily="18" charset="0"/>
                <a:cs typeface="Times New Roman" pitchFamily="18" charset="0"/>
              </a:rPr>
              <a:t>Переход к соизмеримым показателям, т.е. превращение значений рейтинговых критериев в безразмерные величины, путем сравнения либо со средним, либо с эталонным значением.</a:t>
            </a:r>
            <a:r>
              <a:rPr lang="ru-RU" sz="2800" dirty="0" smtClean="0"/>
              <a:t> </a:t>
            </a:r>
          </a:p>
          <a:p>
            <a:pPr indent="19050" algn="just">
              <a:spcBef>
                <a:spcPts val="0"/>
              </a:spcBef>
              <a:buAutoNum type="arabicParenR"/>
            </a:pPr>
            <a:endParaRPr lang="ru-RU" sz="2800" dirty="0" smtClean="0"/>
          </a:p>
          <a:p>
            <a:pPr indent="19050" algn="just">
              <a:spcBef>
                <a:spcPts val="0"/>
              </a:spcBef>
              <a:buAutoNum type="arabicParenR"/>
            </a:pPr>
            <a:endParaRPr lang="ru-RU" sz="2800" dirty="0" smtClean="0"/>
          </a:p>
          <a:p>
            <a:pPr indent="19050" algn="just">
              <a:spcBef>
                <a:spcPts val="0"/>
              </a:spcBef>
              <a:buAutoNum type="arabicParenR"/>
            </a:pPr>
            <a:endParaRPr lang="ru-RU" sz="2800" dirty="0" smtClean="0"/>
          </a:p>
          <a:p>
            <a:pPr indent="19050" algn="just">
              <a:spcBef>
                <a:spcPts val="0"/>
              </a:spcBef>
              <a:buAutoNum type="arabicParenR"/>
            </a:pPr>
            <a:endParaRPr lang="ru-RU" sz="2800" dirty="0" smtClean="0"/>
          </a:p>
          <a:p>
            <a:pPr indent="19050" algn="just">
              <a:spcBef>
                <a:spcPts val="0"/>
              </a:spcBef>
            </a:pPr>
            <a:r>
              <a:rPr lang="ru-RU" sz="2800" dirty="0" smtClean="0">
                <a:solidFill>
                  <a:schemeClr val="tx1"/>
                </a:solidFill>
                <a:latin typeface="Times New Roman" pitchFamily="18" charset="0"/>
                <a:cs typeface="Times New Roman" pitchFamily="18" charset="0"/>
              </a:rPr>
              <a:t>Здесь </a:t>
            </a:r>
            <a:r>
              <a:rPr lang="ru-RU" sz="2800" i="1" dirty="0" err="1" smtClean="0">
                <a:solidFill>
                  <a:schemeClr val="tx1"/>
                </a:solidFill>
                <a:latin typeface="Times New Roman" pitchFamily="18" charset="0"/>
                <a:cs typeface="Times New Roman" pitchFamily="18" charset="0"/>
              </a:rPr>
              <a:t>i</a:t>
            </a:r>
            <a:r>
              <a:rPr lang="ru-RU" sz="2800" i="1" dirty="0" smtClean="0">
                <a:solidFill>
                  <a:schemeClr val="tx1"/>
                </a:solidFill>
                <a:latin typeface="Times New Roman" pitchFamily="18" charset="0"/>
                <a:cs typeface="Times New Roman" pitchFamily="18" charset="0"/>
              </a:rPr>
              <a:t> </a:t>
            </a:r>
            <a:r>
              <a:rPr lang="ru-RU" sz="2800" dirty="0" smtClean="0">
                <a:solidFill>
                  <a:schemeClr val="tx1"/>
                </a:solidFill>
                <a:latin typeface="Times New Roman" pitchFamily="18" charset="0"/>
                <a:cs typeface="Times New Roman" pitchFamily="18" charset="0"/>
              </a:rPr>
              <a:t>– номер тендерного предложения, </a:t>
            </a:r>
            <a:r>
              <a:rPr lang="en-US" sz="2800" i="1" dirty="0" err="1" smtClean="0">
                <a:solidFill>
                  <a:schemeClr val="tx1"/>
                </a:solidFill>
                <a:latin typeface="Times New Roman" pitchFamily="18" charset="0"/>
                <a:cs typeface="Times New Roman" pitchFamily="18" charset="0"/>
              </a:rPr>
              <a:t>a</a:t>
            </a:r>
            <a:r>
              <a:rPr lang="en-US" sz="2800" i="1" baseline="-25000" dirty="0" err="1" smtClean="0">
                <a:solidFill>
                  <a:schemeClr val="tx1"/>
                </a:solidFill>
                <a:latin typeface="Times New Roman" pitchFamily="18" charset="0"/>
                <a:cs typeface="Times New Roman" pitchFamily="18" charset="0"/>
              </a:rPr>
              <a:t>ij</a:t>
            </a:r>
            <a:r>
              <a:rPr lang="ru-RU" sz="2800" dirty="0" smtClean="0">
                <a:solidFill>
                  <a:schemeClr val="tx1"/>
                </a:solidFill>
                <a:latin typeface="Times New Roman" pitchFamily="18" charset="0"/>
                <a:cs typeface="Times New Roman" pitchFamily="18" charset="0"/>
              </a:rPr>
              <a:t>– значение </a:t>
            </a:r>
            <a:r>
              <a:rPr lang="en-US" sz="2800" i="1" dirty="0" smtClean="0">
                <a:solidFill>
                  <a:schemeClr val="tx1"/>
                </a:solidFill>
                <a:latin typeface="Times New Roman" pitchFamily="18" charset="0"/>
                <a:cs typeface="Times New Roman" pitchFamily="18" charset="0"/>
              </a:rPr>
              <a:t>j</a:t>
            </a:r>
            <a:r>
              <a:rPr lang="ru-RU" sz="2800" i="1" dirty="0" smtClean="0">
                <a:solidFill>
                  <a:schemeClr val="tx1"/>
                </a:solidFill>
                <a:latin typeface="Times New Roman" pitchFamily="18" charset="0"/>
                <a:cs typeface="Times New Roman" pitchFamily="18" charset="0"/>
              </a:rPr>
              <a:t>-</a:t>
            </a:r>
            <a:r>
              <a:rPr lang="ru-RU" sz="2800" dirty="0" smtClean="0">
                <a:solidFill>
                  <a:schemeClr val="tx1"/>
                </a:solidFill>
                <a:latin typeface="Times New Roman" pitchFamily="18" charset="0"/>
                <a:cs typeface="Times New Roman" pitchFamily="18" charset="0"/>
              </a:rPr>
              <a:t>го показателя для</a:t>
            </a:r>
            <a:r>
              <a:rPr lang="ru-RU" sz="2800" i="1" dirty="0" smtClean="0">
                <a:solidFill>
                  <a:schemeClr val="tx1"/>
                </a:solidFill>
                <a:latin typeface="Times New Roman" pitchFamily="18" charset="0"/>
                <a:cs typeface="Times New Roman" pitchFamily="18" charset="0"/>
              </a:rPr>
              <a:t> i</a:t>
            </a:r>
            <a:r>
              <a:rPr lang="ru-RU" sz="2800" dirty="0" smtClean="0">
                <a:solidFill>
                  <a:schemeClr val="tx1"/>
                </a:solidFill>
                <a:latin typeface="Times New Roman" pitchFamily="18" charset="0"/>
                <a:cs typeface="Times New Roman" pitchFamily="18" charset="0"/>
              </a:rPr>
              <a:t>-го предложения, </a:t>
            </a:r>
          </a:p>
        </p:txBody>
      </p:sp>
      <p:pic>
        <p:nvPicPr>
          <p:cNvPr id="70668"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815" y="3789040"/>
            <a:ext cx="9431797"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t>Методы линейного ранжирования</a:t>
            </a:r>
            <a:endParaRPr lang="ru-RU" sz="3200" dirty="0"/>
          </a:p>
        </p:txBody>
      </p:sp>
      <p:sp>
        <p:nvSpPr>
          <p:cNvPr id="3" name="Подзаголовок 2"/>
          <p:cNvSpPr>
            <a:spLocks noGrp="1"/>
          </p:cNvSpPr>
          <p:nvPr>
            <p:ph type="subTitle" idx="1"/>
          </p:nvPr>
        </p:nvSpPr>
        <p:spPr>
          <a:xfrm>
            <a:off x="323528" y="1268760"/>
            <a:ext cx="7772400" cy="5400600"/>
          </a:xfrm>
        </p:spPr>
        <p:txBody>
          <a:bodyPr>
            <a:normAutofit fontScale="92500" lnSpcReduction="20000"/>
          </a:bodyPr>
          <a:lstStyle/>
          <a:p>
            <a:pPr algn="just"/>
            <a:r>
              <a:rPr lang="ru-RU" sz="2800" dirty="0" smtClean="0">
                <a:solidFill>
                  <a:schemeClr val="tx1"/>
                </a:solidFill>
                <a:latin typeface="Times New Roman" pitchFamily="18" charset="0"/>
                <a:cs typeface="Times New Roman" pitchFamily="18" charset="0"/>
              </a:rPr>
              <a:t>Рейтинги линейного ранжирования.</a:t>
            </a:r>
            <a:endParaRPr lang="en-US" sz="2800" dirty="0" smtClean="0">
              <a:solidFill>
                <a:schemeClr val="tx1"/>
              </a:solidFill>
              <a:latin typeface="Times New Roman" pitchFamily="18" charset="0"/>
              <a:cs typeface="Times New Roman" pitchFamily="18" charset="0"/>
            </a:endParaRPr>
          </a:p>
          <a:p>
            <a:pPr algn="just"/>
            <a:r>
              <a:rPr lang="ru-RU" sz="3000" dirty="0" smtClean="0">
                <a:solidFill>
                  <a:schemeClr val="tx1"/>
                </a:solidFill>
                <a:latin typeface="Times New Roman" pitchFamily="18" charset="0"/>
                <a:cs typeface="Times New Roman" pitchFamily="18" charset="0"/>
              </a:rPr>
              <a:t>3) Построение результирующего критерия, как суммы с весами частных безразмерных показателей. </a:t>
            </a:r>
          </a:p>
          <a:p>
            <a:pPr algn="just"/>
            <a:r>
              <a:rPr lang="ru-RU" sz="3000" dirty="0" smtClean="0">
                <a:solidFill>
                  <a:schemeClr val="tx1"/>
                </a:solidFill>
                <a:latin typeface="Times New Roman" pitchFamily="18" charset="0"/>
                <a:cs typeface="Times New Roman" pitchFamily="18" charset="0"/>
              </a:rPr>
              <a:t>4) Линейное упорядочение предложений в зависимости от значения результирующего критерия. </a:t>
            </a:r>
          </a:p>
          <a:p>
            <a:pPr algn="just"/>
            <a:r>
              <a:rPr lang="ru-RU" sz="3000" dirty="0" smtClean="0">
                <a:solidFill>
                  <a:schemeClr val="tx1"/>
                </a:solidFill>
                <a:latin typeface="Times New Roman" pitchFamily="18" charset="0"/>
                <a:cs typeface="Times New Roman" pitchFamily="18" charset="0"/>
              </a:rPr>
              <a:t>Вместо упорядочения предложений иногда они разбиваются на классы в соответствии с несколькими интегральными критериями. По каждому из таких критериев выделяется пять групп (</a:t>
            </a:r>
            <a:r>
              <a:rPr lang="ru-RU" sz="3000" i="1" dirty="0" smtClean="0">
                <a:solidFill>
                  <a:schemeClr val="tx1"/>
                </a:solidFill>
                <a:latin typeface="Times New Roman" pitchFamily="18" charset="0"/>
                <a:cs typeface="Times New Roman" pitchFamily="18" charset="0"/>
              </a:rPr>
              <a:t>«А»</a:t>
            </a:r>
            <a:r>
              <a:rPr lang="ru-RU" sz="3000" dirty="0" smtClean="0">
                <a:solidFill>
                  <a:schemeClr val="tx1"/>
                </a:solidFill>
                <a:latin typeface="Times New Roman" pitchFamily="18" charset="0"/>
                <a:cs typeface="Times New Roman" pitchFamily="18" charset="0"/>
              </a:rPr>
              <a:t> – очень высокие показатели, </a:t>
            </a:r>
            <a:r>
              <a:rPr lang="ru-RU" sz="3000" i="1" dirty="0" smtClean="0">
                <a:solidFill>
                  <a:schemeClr val="tx1"/>
                </a:solidFill>
                <a:latin typeface="Times New Roman" pitchFamily="18" charset="0"/>
                <a:cs typeface="Times New Roman" pitchFamily="18" charset="0"/>
              </a:rPr>
              <a:t>«Б»</a:t>
            </a:r>
            <a:r>
              <a:rPr lang="ru-RU" sz="3000" dirty="0" smtClean="0">
                <a:solidFill>
                  <a:schemeClr val="tx1"/>
                </a:solidFill>
                <a:latin typeface="Times New Roman" pitchFamily="18" charset="0"/>
                <a:cs typeface="Times New Roman" pitchFamily="18" charset="0"/>
              </a:rPr>
              <a:t> – выше среднего,</a:t>
            </a:r>
            <a:r>
              <a:rPr lang="ru-RU" sz="3000" i="1" dirty="0" smtClean="0">
                <a:solidFill>
                  <a:schemeClr val="tx1"/>
                </a:solidFill>
                <a:latin typeface="Times New Roman" pitchFamily="18" charset="0"/>
                <a:cs typeface="Times New Roman" pitchFamily="18" charset="0"/>
              </a:rPr>
              <a:t> «В»</a:t>
            </a:r>
            <a:r>
              <a:rPr lang="ru-RU" sz="3000" dirty="0" smtClean="0">
                <a:solidFill>
                  <a:schemeClr val="tx1"/>
                </a:solidFill>
                <a:latin typeface="Times New Roman" pitchFamily="18" charset="0"/>
                <a:cs typeface="Times New Roman" pitchFamily="18" charset="0"/>
              </a:rPr>
              <a:t> – на уровне среднего, </a:t>
            </a:r>
            <a:r>
              <a:rPr lang="ru-RU" sz="3000" i="1" dirty="0" smtClean="0">
                <a:solidFill>
                  <a:schemeClr val="tx1"/>
                </a:solidFill>
                <a:latin typeface="Times New Roman" pitchFamily="18" charset="0"/>
                <a:cs typeface="Times New Roman" pitchFamily="18" charset="0"/>
              </a:rPr>
              <a:t>«Г»</a:t>
            </a:r>
            <a:r>
              <a:rPr lang="ru-RU" sz="3000" dirty="0" smtClean="0">
                <a:solidFill>
                  <a:schemeClr val="tx1"/>
                </a:solidFill>
                <a:latin typeface="Times New Roman" pitchFamily="18" charset="0"/>
                <a:cs typeface="Times New Roman" pitchFamily="18" charset="0"/>
              </a:rPr>
              <a:t> – ниже среднего, </a:t>
            </a:r>
            <a:r>
              <a:rPr lang="ru-RU" sz="3000" i="1" dirty="0" smtClean="0">
                <a:solidFill>
                  <a:schemeClr val="tx1"/>
                </a:solidFill>
                <a:latin typeface="Times New Roman" pitchFamily="18" charset="0"/>
                <a:cs typeface="Times New Roman" pitchFamily="18" charset="0"/>
              </a:rPr>
              <a:t>«Д»</a:t>
            </a:r>
            <a:r>
              <a:rPr lang="ru-RU" sz="3000" dirty="0" smtClean="0">
                <a:solidFill>
                  <a:schemeClr val="tx1"/>
                </a:solidFill>
                <a:latin typeface="Times New Roman" pitchFamily="18" charset="0"/>
                <a:cs typeface="Times New Roman" pitchFamily="18" charset="0"/>
              </a:rPr>
              <a:t> – плохие показатели). </a:t>
            </a:r>
          </a:p>
          <a:p>
            <a:pPr indent="19050" algn="just">
              <a:spcBef>
                <a:spcPts val="0"/>
              </a:spcBef>
            </a:pPr>
            <a:endParaRPr lang="ru-RU" sz="2800" dirty="0" smtClean="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cs typeface="Times New Roman" pitchFamily="18" charset="0"/>
              </a:rPr>
              <a:t>Рейтинг на основе факторного анализа</a:t>
            </a:r>
            <a:endParaRPr lang="ru-RU" sz="3200" dirty="0"/>
          </a:p>
        </p:txBody>
      </p:sp>
      <p:sp>
        <p:nvSpPr>
          <p:cNvPr id="3" name="Подзаголовок 2"/>
          <p:cNvSpPr>
            <a:spLocks noGrp="1"/>
          </p:cNvSpPr>
          <p:nvPr>
            <p:ph type="subTitle" idx="1"/>
          </p:nvPr>
        </p:nvSpPr>
        <p:spPr>
          <a:xfrm>
            <a:off x="323528" y="1052736"/>
            <a:ext cx="7772400" cy="5805264"/>
          </a:xfrm>
        </p:spPr>
        <p:txBody>
          <a:bodyPr>
            <a:normAutofit fontScale="77500" lnSpcReduction="20000"/>
          </a:bodyPr>
          <a:lstStyle/>
          <a:p>
            <a:pPr indent="19050" algn="just">
              <a:spcBef>
                <a:spcPts val="0"/>
              </a:spcBef>
            </a:pPr>
            <a:r>
              <a:rPr lang="ru-RU" sz="3300" dirty="0" smtClean="0">
                <a:solidFill>
                  <a:schemeClr val="tx1"/>
                </a:solidFill>
                <a:latin typeface="Times New Roman" pitchFamily="18" charset="0"/>
                <a:cs typeface="Times New Roman" pitchFamily="18" charset="0"/>
              </a:rPr>
              <a:t>Методика линейного ранжирования сводит рейтинговые показатели в один агрегированный критерий (фактор), согласно которому предложения упорядочиваются по убыванию либо возрастанию. Сложнее, но эффективнее рейтинги на основе двух-, трех- и более факторных моделей. Существуют стандартные методики свертывания рейтинговых показателей в факторы. Хорошо представляет реальную картину рейтинга предложений методика, основанная на применении двухфакторного анализа, которая представляет предложения точками на плоскости факторов, что особенно удобно при составлении динамических рейтингов (т.е. если тендеры проводятся часто и накопились данные о предыдущих тендерах). В двухфакторной модели во времени предложения-точки превращаются в траектории, указывающие в каком направлении движется та или иная фирма.</a:t>
            </a:r>
          </a:p>
          <a:p>
            <a:pPr indent="19050" algn="just">
              <a:spcBef>
                <a:spcPts val="0"/>
              </a:spcBef>
            </a:pPr>
            <a:endParaRPr lang="ru-RU" sz="2800" dirty="0" smtClean="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cs typeface="Times New Roman" pitchFamily="18" charset="0"/>
              </a:rPr>
              <a:t>Кластер-анализ оборудования.</a:t>
            </a:r>
            <a:endParaRPr lang="ru-RU" sz="3200" dirty="0"/>
          </a:p>
        </p:txBody>
      </p:sp>
      <p:sp>
        <p:nvSpPr>
          <p:cNvPr id="3" name="Подзаголовок 2"/>
          <p:cNvSpPr>
            <a:spLocks noGrp="1"/>
          </p:cNvSpPr>
          <p:nvPr>
            <p:ph type="subTitle" idx="1"/>
          </p:nvPr>
        </p:nvSpPr>
        <p:spPr>
          <a:xfrm>
            <a:off x="323528" y="1052736"/>
            <a:ext cx="7772400" cy="5805264"/>
          </a:xfrm>
        </p:spPr>
        <p:txBody>
          <a:bodyPr>
            <a:noAutofit/>
          </a:bodyPr>
          <a:lstStyle/>
          <a:p>
            <a:pPr indent="19050" algn="just">
              <a:spcBef>
                <a:spcPts val="0"/>
              </a:spcBef>
            </a:pPr>
            <a:r>
              <a:rPr lang="ru-RU" sz="2800" dirty="0" smtClean="0">
                <a:solidFill>
                  <a:schemeClr val="tx1"/>
                </a:solidFill>
                <a:latin typeface="Times New Roman" pitchFamily="18" charset="0"/>
                <a:cs typeface="Times New Roman" pitchFamily="18" charset="0"/>
              </a:rPr>
              <a:t>Этот класс моделей, основанных на </a:t>
            </a:r>
            <a:r>
              <a:rPr lang="ru-RU" sz="2800" dirty="0" err="1" smtClean="0">
                <a:solidFill>
                  <a:schemeClr val="tx1"/>
                </a:solidFill>
                <a:latin typeface="Times New Roman" pitchFamily="18" charset="0"/>
                <a:cs typeface="Times New Roman" pitchFamily="18" charset="0"/>
              </a:rPr>
              <a:t>кластер-анализе</a:t>
            </a:r>
            <a:r>
              <a:rPr lang="ru-RU" sz="2800" dirty="0" smtClean="0">
                <a:solidFill>
                  <a:schemeClr val="tx1"/>
                </a:solidFill>
                <a:latin typeface="Times New Roman" pitchFamily="18" charset="0"/>
                <a:cs typeface="Times New Roman" pitchFamily="18" charset="0"/>
              </a:rPr>
              <a:t> или распознаваний образов, используется для разбиения всех предложений на несколько классов (число классов может быть задано заранее или нет). Такими классами могут быть, например, следующие: предложение первостепенной важности; предложение высокой важности; предложение, представляющее определенный интерес; предложение, представляющее незначительный интерес; предложение, не заслуживающее внимания. Могут быть и всего два класса: победители и все остальные.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7384"/>
            <a:ext cx="7772400" cy="1470025"/>
          </a:xfrm>
        </p:spPr>
        <p:txBody>
          <a:bodyPr>
            <a:noAutofit/>
          </a:bodyPr>
          <a:lstStyle/>
          <a:p>
            <a:r>
              <a:rPr lang="ru-RU" sz="3200" b="1" dirty="0" smtClean="0"/>
              <a:t>Схема декомпозиции проектирования</a:t>
            </a:r>
            <a:endParaRPr lang="ru-RU" sz="3200" dirty="0"/>
          </a:p>
        </p:txBody>
      </p:sp>
      <p:sp>
        <p:nvSpPr>
          <p:cNvPr id="3" name="Подзаголовок 2"/>
          <p:cNvSpPr>
            <a:spLocks noGrp="1"/>
          </p:cNvSpPr>
          <p:nvPr>
            <p:ph type="subTitle" idx="1"/>
          </p:nvPr>
        </p:nvSpPr>
        <p:spPr>
          <a:xfrm>
            <a:off x="251520" y="1296144"/>
            <a:ext cx="8712968" cy="5229200"/>
          </a:xfrm>
        </p:spPr>
        <p:txBody>
          <a:bodyPr>
            <a:noAutofit/>
          </a:bodyPr>
          <a:lstStyle/>
          <a:p>
            <a:pPr algn="just"/>
            <a:endParaRPr lang="ru-RU" sz="2400" dirty="0">
              <a:solidFill>
                <a:schemeClr val="tx1"/>
              </a:solidFill>
              <a:latin typeface="Times New Roman" pitchFamily="18" charset="0"/>
              <a:cs typeface="Times New Roman" pitchFamily="18" charset="0"/>
            </a:endParaRPr>
          </a:p>
        </p:txBody>
      </p:sp>
      <p:pic>
        <p:nvPicPr>
          <p:cNvPr id="4" name="Рисунок 3" descr="Pic_1_5"/>
          <p:cNvPicPr/>
          <p:nvPr/>
        </p:nvPicPr>
        <p:blipFill>
          <a:blip r:embed="rId2" cstate="print"/>
          <a:srcRect/>
          <a:stretch>
            <a:fillRect/>
          </a:stretch>
        </p:blipFill>
        <p:spPr bwMode="auto">
          <a:xfrm>
            <a:off x="1691680" y="332656"/>
            <a:ext cx="5616624" cy="6480720"/>
          </a:xfrm>
          <a:prstGeom prst="rect">
            <a:avLst/>
          </a:prstGeom>
          <a:noFill/>
          <a:ln w="9525">
            <a:noFill/>
            <a:miter lim="800000"/>
            <a:headEnd/>
            <a:tailEnd/>
          </a:ln>
        </p:spPr>
      </p:pic>
    </p:spTree>
    <p:extLst>
      <p:ext uri="{BB962C8B-B14F-4D97-AF65-F5344CB8AC3E}">
        <p14:creationId xmlns:p14="http://schemas.microsoft.com/office/powerpoint/2010/main" val="41966150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cs typeface="Times New Roman" pitchFamily="18" charset="0"/>
              </a:rPr>
              <a:t>Кластер-анализ оборудования.</a:t>
            </a:r>
            <a:endParaRPr lang="ru-RU" sz="3200" dirty="0"/>
          </a:p>
        </p:txBody>
      </p:sp>
      <p:sp>
        <p:nvSpPr>
          <p:cNvPr id="3" name="Подзаголовок 2"/>
          <p:cNvSpPr>
            <a:spLocks noGrp="1"/>
          </p:cNvSpPr>
          <p:nvPr>
            <p:ph type="subTitle" idx="1"/>
          </p:nvPr>
        </p:nvSpPr>
        <p:spPr>
          <a:xfrm>
            <a:off x="323528" y="1052736"/>
            <a:ext cx="7772400" cy="5805264"/>
          </a:xfrm>
        </p:spPr>
        <p:txBody>
          <a:bodyPr>
            <a:noAutofit/>
          </a:bodyPr>
          <a:lstStyle/>
          <a:p>
            <a:pPr indent="19050" algn="just">
              <a:spcBef>
                <a:spcPts val="0"/>
              </a:spcBef>
            </a:pPr>
            <a:r>
              <a:rPr lang="ru-RU" sz="2400" dirty="0" smtClean="0">
                <a:solidFill>
                  <a:schemeClr val="tx1"/>
                </a:solidFill>
                <a:latin typeface="Times New Roman" pitchFamily="18" charset="0"/>
                <a:cs typeface="Times New Roman" pitchFamily="18" charset="0"/>
              </a:rPr>
              <a:t>Заметим, что классифицировать предложения можно и с помощью модели рейтинга. Однако, применение специальных классификационных моделей позволяет более полно, наряду с частными критериями, учесть всевозможные дополнительные ограничения типа (особенно в нескольких тендерах, проводимых одновременно) – доля предложений с высокой степенью риска в классе финансируемых тендерных предложений должна быть не менее 10% и не более 20%. Суммарное финансирование тендерных предложений, представляющих определенный интерес, не более заданной суммы и т.д. Классификационные модели позволяют также автоматически осуществлять, например, дележ инвестиции между раздельными тендерными предложениями</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cs typeface="Times New Roman" pitchFamily="18" charset="0"/>
              </a:rPr>
              <a:t>Кластер-анализ оборудования</a:t>
            </a:r>
            <a:endParaRPr lang="ru-RU" sz="3200" dirty="0"/>
          </a:p>
        </p:txBody>
      </p:sp>
      <p:sp>
        <p:nvSpPr>
          <p:cNvPr id="3" name="Подзаголовок 2"/>
          <p:cNvSpPr>
            <a:spLocks noGrp="1"/>
          </p:cNvSpPr>
          <p:nvPr>
            <p:ph type="subTitle" idx="1"/>
          </p:nvPr>
        </p:nvSpPr>
        <p:spPr>
          <a:xfrm>
            <a:off x="323528" y="1052736"/>
            <a:ext cx="7772400" cy="5805264"/>
          </a:xfrm>
        </p:spPr>
        <p:txBody>
          <a:bodyPr>
            <a:noAutofit/>
          </a:bodyPr>
          <a:lstStyle/>
          <a:p>
            <a:pPr algn="just"/>
            <a:r>
              <a:rPr lang="ru-RU" sz="2800" dirty="0" smtClean="0">
                <a:solidFill>
                  <a:schemeClr val="tx1"/>
                </a:solidFill>
                <a:latin typeface="Times New Roman" pitchFamily="18" charset="0"/>
                <a:cs typeface="Times New Roman" pitchFamily="18" charset="0"/>
              </a:rPr>
              <a:t>Введем</a:t>
            </a:r>
            <a:r>
              <a:rPr lang="en-US" sz="2800" dirty="0" smtClean="0">
                <a:solidFill>
                  <a:schemeClr val="tx1"/>
                </a:solidFill>
                <a:latin typeface="Times New Roman" pitchFamily="18" charset="0"/>
                <a:cs typeface="Times New Roman" pitchFamily="18" charset="0"/>
              </a:rPr>
              <a:t> </a:t>
            </a:r>
            <a:r>
              <a:rPr lang="ru-RU" sz="2800" dirty="0" smtClean="0">
                <a:solidFill>
                  <a:schemeClr val="tx1"/>
                </a:solidFill>
                <a:latin typeface="Times New Roman" pitchFamily="18" charset="0"/>
                <a:cs typeface="Times New Roman" pitchFamily="18" charset="0"/>
              </a:rPr>
              <a:t>переменные </a:t>
            </a:r>
            <a:r>
              <a:rPr lang="en-US" sz="2800" dirty="0" smtClean="0">
                <a:solidFill>
                  <a:schemeClr val="tx1"/>
                </a:solidFill>
                <a:latin typeface="Times New Roman" pitchFamily="18" charset="0"/>
                <a:cs typeface="Times New Roman" pitchFamily="18" charset="0"/>
              </a:rPr>
              <a:t>                                      </a:t>
            </a:r>
            <a:r>
              <a:rPr lang="ru-RU" sz="2800" dirty="0" smtClean="0">
                <a:solidFill>
                  <a:schemeClr val="tx1"/>
                </a:solidFill>
                <a:latin typeface="Times New Roman" pitchFamily="18" charset="0"/>
                <a:cs typeface="Times New Roman" pitchFamily="18" charset="0"/>
              </a:rPr>
              <a:t> иначе</a:t>
            </a:r>
            <a:r>
              <a:rPr lang="ru-RU" sz="2800" dirty="0">
                <a:solidFill>
                  <a:schemeClr val="tx1"/>
                </a:solidFill>
                <a:latin typeface="Times New Roman" pitchFamily="18" charset="0"/>
                <a:cs typeface="Times New Roman" pitchFamily="18" charset="0"/>
              </a:rPr>
              <a:t>.</a:t>
            </a:r>
            <a:endParaRPr lang="en-US" sz="2800" dirty="0" smtClean="0">
              <a:solidFill>
                <a:schemeClr val="tx1"/>
              </a:solidFill>
              <a:latin typeface="Times New Roman" pitchFamily="18" charset="0"/>
              <a:cs typeface="Times New Roman" pitchFamily="18" charset="0"/>
            </a:endParaRPr>
          </a:p>
          <a:p>
            <a:pPr algn="just"/>
            <a:r>
              <a:rPr lang="ru-RU" sz="2800" dirty="0" smtClean="0">
                <a:solidFill>
                  <a:schemeClr val="tx1"/>
                </a:solidFill>
                <a:latin typeface="Times New Roman" pitchFamily="18" charset="0"/>
                <a:cs typeface="Times New Roman" pitchFamily="18" charset="0"/>
              </a:rPr>
              <a:t>Модель кластер-анализа можно представить в виде следующей задачи дискретной оптимизации</a:t>
            </a:r>
            <a:r>
              <a:rPr lang="ru-RU" sz="2400" dirty="0" smtClean="0">
                <a:solidFill>
                  <a:schemeClr val="tx1"/>
                </a:solidFill>
              </a:rPr>
              <a:t>:</a:t>
            </a:r>
            <a:r>
              <a:rPr lang="ru-RU" sz="2400" dirty="0" smtClean="0"/>
              <a:t>	 	</a:t>
            </a:r>
          </a:p>
          <a:p>
            <a:endParaRPr lang="ru-RU" sz="2400" dirty="0" smtClean="0"/>
          </a:p>
          <a:p>
            <a:endParaRPr lang="ru-RU" sz="2400" dirty="0" smtClean="0"/>
          </a:p>
          <a:p>
            <a:pPr algn="just"/>
            <a:r>
              <a:rPr lang="ru-RU" sz="2800" dirty="0" smtClean="0">
                <a:solidFill>
                  <a:schemeClr val="tx1"/>
                </a:solidFill>
                <a:latin typeface="Times New Roman" pitchFamily="18" charset="0"/>
                <a:cs typeface="Times New Roman" pitchFamily="18" charset="0"/>
              </a:rPr>
              <a:t>при ограничениях:</a:t>
            </a:r>
          </a:p>
          <a:p>
            <a:pPr algn="just"/>
            <a:endParaRPr lang="ru-RU" sz="2400" dirty="0" smtClean="0">
              <a:solidFill>
                <a:schemeClr val="tx1"/>
              </a:solidFill>
              <a:latin typeface="Times New Roman" pitchFamily="18" charset="0"/>
              <a:cs typeface="Times New Roman" pitchFamily="18" charset="0"/>
            </a:endParaRPr>
          </a:p>
          <a:p>
            <a:pPr algn="just"/>
            <a:endParaRPr lang="ru-RU" sz="2400" dirty="0" smtClean="0">
              <a:solidFill>
                <a:schemeClr val="tx1"/>
              </a:solidFill>
              <a:latin typeface="Times New Roman" pitchFamily="18" charset="0"/>
              <a:cs typeface="Times New Roman" pitchFamily="18" charset="0"/>
            </a:endParaRPr>
          </a:p>
          <a:p>
            <a:pPr algn="just"/>
            <a:endParaRPr lang="ru-RU" sz="2400" dirty="0" smtClean="0">
              <a:solidFill>
                <a:schemeClr val="tx1"/>
              </a:solidFill>
              <a:latin typeface="Times New Roman" pitchFamily="18" charset="0"/>
              <a:cs typeface="Times New Roman" pitchFamily="18" charset="0"/>
            </a:endParaRPr>
          </a:p>
          <a:p>
            <a:pPr algn="just"/>
            <a:r>
              <a:rPr lang="ru-RU" sz="2400" dirty="0" smtClean="0">
                <a:solidFill>
                  <a:schemeClr val="tx1"/>
                </a:solidFill>
                <a:latin typeface="Times New Roman" pitchFamily="18" charset="0"/>
                <a:cs typeface="Times New Roman" pitchFamily="18" charset="0"/>
              </a:rPr>
              <a:t>                       - </a:t>
            </a:r>
            <a:r>
              <a:rPr lang="ru-RU" sz="2800" dirty="0" smtClean="0">
                <a:solidFill>
                  <a:schemeClr val="tx1"/>
                </a:solidFill>
                <a:latin typeface="Times New Roman" pitchFamily="18" charset="0"/>
                <a:cs typeface="Times New Roman" pitchFamily="18" charset="0"/>
              </a:rPr>
              <a:t>мера отличий (несходств)</a:t>
            </a:r>
          </a:p>
          <a:p>
            <a:pPr algn="just"/>
            <a:endParaRPr lang="ru-RU" sz="2400" dirty="0" smtClean="0">
              <a:solidFill>
                <a:schemeClr val="tx1"/>
              </a:solidFill>
              <a:latin typeface="Times New Roman" pitchFamily="18" charset="0"/>
              <a:cs typeface="Times New Roman" pitchFamily="18" charset="0"/>
            </a:endParaRPr>
          </a:p>
        </p:txBody>
      </p:sp>
      <p:graphicFrame>
        <p:nvGraphicFramePr>
          <p:cNvPr id="80900" name="Object 4"/>
          <p:cNvGraphicFramePr>
            <a:graphicFrameLocks noChangeAspect="1"/>
          </p:cNvGraphicFramePr>
          <p:nvPr/>
        </p:nvGraphicFramePr>
        <p:xfrm>
          <a:off x="3641392" y="3988420"/>
          <a:ext cx="2946832" cy="1816844"/>
        </p:xfrm>
        <a:graphic>
          <a:graphicData uri="http://schemas.openxmlformats.org/presentationml/2006/ole">
            <mc:AlternateContent xmlns:mc="http://schemas.openxmlformats.org/markup-compatibility/2006">
              <mc:Choice xmlns:v="urn:schemas-microsoft-com:vml" Requires="v">
                <p:oleObj spid="_x0000_s81947" name="Equation" r:id="rId3" imgW="1688367" imgH="1040948" progId="Equation.DSMT4">
                  <p:embed/>
                </p:oleObj>
              </mc:Choice>
              <mc:Fallback>
                <p:oleObj name="Equation" r:id="rId3" imgW="1688367" imgH="1040948" progId="Equation.DSMT4">
                  <p:embed/>
                  <p:pic>
                    <p:nvPicPr>
                      <p:cNvPr id="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1392" y="3988420"/>
                        <a:ext cx="2946832" cy="1816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0901" name="Object 5"/>
          <p:cNvGraphicFramePr>
            <a:graphicFrameLocks noChangeAspect="1"/>
          </p:cNvGraphicFramePr>
          <p:nvPr/>
        </p:nvGraphicFramePr>
        <p:xfrm>
          <a:off x="611560" y="2636912"/>
          <a:ext cx="7589440" cy="948680"/>
        </p:xfrm>
        <a:graphic>
          <a:graphicData uri="http://schemas.openxmlformats.org/presentationml/2006/ole">
            <mc:AlternateContent xmlns:mc="http://schemas.openxmlformats.org/markup-compatibility/2006">
              <mc:Choice xmlns:v="urn:schemas-microsoft-com:vml" Requires="v">
                <p:oleObj spid="_x0000_s81948" name="Equation" r:id="rId5" imgW="3657600" imgH="457200" progId="Equation.DSMT4">
                  <p:embed/>
                </p:oleObj>
              </mc:Choice>
              <mc:Fallback>
                <p:oleObj name="Equation" r:id="rId5" imgW="3657600" imgH="457200" progId="Equation.DSMT4">
                  <p:embed/>
                  <p:pic>
                    <p:nvPicPr>
                      <p:cNvPr id="0" name="Picture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560" y="2636912"/>
                        <a:ext cx="7589440" cy="948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1924" name="Object 4"/>
          <p:cNvGraphicFramePr>
            <a:graphicFrameLocks noChangeAspect="1"/>
          </p:cNvGraphicFramePr>
          <p:nvPr>
            <p:extLst>
              <p:ext uri="{D42A27DB-BD31-4B8C-83A1-F6EECF244321}">
                <p14:modId xmlns:p14="http://schemas.microsoft.com/office/powerpoint/2010/main" val="2065123628"/>
              </p:ext>
            </p:extLst>
          </p:nvPr>
        </p:nvGraphicFramePr>
        <p:xfrm>
          <a:off x="863773" y="5733256"/>
          <a:ext cx="1259955" cy="444690"/>
        </p:xfrm>
        <a:graphic>
          <a:graphicData uri="http://schemas.openxmlformats.org/presentationml/2006/ole">
            <mc:AlternateContent xmlns:mc="http://schemas.openxmlformats.org/markup-compatibility/2006">
              <mc:Choice xmlns:v="urn:schemas-microsoft-com:vml" Requires="v">
                <p:oleObj spid="_x0000_s81949" name="Equation" r:id="rId7" imgW="647700" imgH="228600" progId="Equation.DSMT4">
                  <p:embed/>
                </p:oleObj>
              </mc:Choice>
              <mc:Fallback>
                <p:oleObj name="Equation" r:id="rId7" imgW="647700" imgH="228600" progId="Equation.DSMT4">
                  <p:embed/>
                  <p:pic>
                    <p:nvPicPr>
                      <p:cNvPr id="0" name="Picture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3773" y="5733256"/>
                        <a:ext cx="1259955" cy="444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81937" name="Picture 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20997" y="1083885"/>
            <a:ext cx="3142167" cy="539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cs typeface="Times New Roman" pitchFamily="18" charset="0"/>
              </a:rPr>
              <a:t>Кластер-анализ оборудования</a:t>
            </a:r>
            <a:endParaRPr lang="ru-RU" sz="3200" dirty="0"/>
          </a:p>
        </p:txBody>
      </p:sp>
      <p:sp>
        <p:nvSpPr>
          <p:cNvPr id="3" name="Подзаголовок 2"/>
          <p:cNvSpPr>
            <a:spLocks noGrp="1"/>
          </p:cNvSpPr>
          <p:nvPr>
            <p:ph type="subTitle" idx="1"/>
          </p:nvPr>
        </p:nvSpPr>
        <p:spPr>
          <a:xfrm>
            <a:off x="323528" y="1052736"/>
            <a:ext cx="7772400" cy="5805264"/>
          </a:xfrm>
        </p:spPr>
        <p:txBody>
          <a:bodyPr>
            <a:noAutofit/>
          </a:bodyPr>
          <a:lstStyle/>
          <a:p>
            <a:pPr algn="just"/>
            <a:r>
              <a:rPr lang="ru-RU" sz="2800" dirty="0" smtClean="0">
                <a:solidFill>
                  <a:schemeClr val="tx1"/>
                </a:solidFill>
                <a:latin typeface="Times New Roman" pitchFamily="18" charset="0"/>
                <a:cs typeface="Times New Roman" pitchFamily="18" charset="0"/>
              </a:rPr>
              <a:t>Возможны также любые другие ограничения : по числу классов, по мощности классов, т.е. по числу предложений в классах, при этом предложения могут иметь веса и можно рассматривать ограничения на суммарный вес класса. </a:t>
            </a:r>
          </a:p>
          <a:p>
            <a:pPr algn="just"/>
            <a:r>
              <a:rPr lang="ru-RU" sz="2800" i="1" dirty="0" smtClean="0">
                <a:solidFill>
                  <a:schemeClr val="tx1"/>
                </a:solidFill>
                <a:latin typeface="Times New Roman" pitchFamily="18" charset="0"/>
                <a:cs typeface="Times New Roman" pitchFamily="18" charset="0"/>
              </a:rPr>
              <a:t>Для решения</a:t>
            </a:r>
            <a:r>
              <a:rPr lang="ru-RU" sz="2800" dirty="0" smtClean="0">
                <a:solidFill>
                  <a:schemeClr val="tx1"/>
                </a:solidFill>
                <a:latin typeface="Times New Roman" pitchFamily="18" charset="0"/>
                <a:cs typeface="Times New Roman" pitchFamily="18" charset="0"/>
              </a:rPr>
              <a:t> сформулированной задачи построены эффективные алгоритмы, основанные на методах дискретной оптимизации</a:t>
            </a:r>
          </a:p>
          <a:p>
            <a:pPr algn="just"/>
            <a:r>
              <a:rPr lang="ru-RU" sz="2800" dirty="0" smtClean="0">
                <a:solidFill>
                  <a:schemeClr val="tx1"/>
                </a:solidFill>
                <a:latin typeface="Times New Roman" pitchFamily="18" charset="0"/>
                <a:cs typeface="Times New Roman" pitchFamily="18" charset="0"/>
              </a:rPr>
              <a:t>Наиболее распространенные градиентные алгоритмы кластеризации – </a:t>
            </a:r>
            <a:r>
              <a:rPr lang="ru-RU" sz="2800" dirty="0" err="1" smtClean="0">
                <a:solidFill>
                  <a:schemeClr val="tx1"/>
                </a:solidFill>
                <a:latin typeface="Times New Roman" pitchFamily="18" charset="0"/>
                <a:cs typeface="Times New Roman" pitchFamily="18" charset="0"/>
              </a:rPr>
              <a:t>агломеративные</a:t>
            </a:r>
            <a:r>
              <a:rPr lang="ru-RU" sz="2800" dirty="0" smtClean="0">
                <a:solidFill>
                  <a:schemeClr val="tx1"/>
                </a:solidFill>
                <a:latin typeface="Times New Roman" pitchFamily="18" charset="0"/>
                <a:cs typeface="Times New Roman" pitchFamily="18" charset="0"/>
              </a:rPr>
              <a:t> иерархические и разделяющие иерархические.</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cs typeface="Times New Roman" pitchFamily="18" charset="0"/>
              </a:rPr>
              <a:t>Методы кластеризации</a:t>
            </a:r>
            <a:endParaRPr lang="ru-RU" sz="3200" dirty="0"/>
          </a:p>
        </p:txBody>
      </p:sp>
      <p:sp>
        <p:nvSpPr>
          <p:cNvPr id="3" name="Подзаголовок 2"/>
          <p:cNvSpPr>
            <a:spLocks noGrp="1"/>
          </p:cNvSpPr>
          <p:nvPr>
            <p:ph type="subTitle" idx="1"/>
          </p:nvPr>
        </p:nvSpPr>
        <p:spPr>
          <a:xfrm>
            <a:off x="323528" y="1052736"/>
            <a:ext cx="7772400" cy="5805264"/>
          </a:xfrm>
        </p:spPr>
        <p:txBody>
          <a:bodyPr>
            <a:noAutofit/>
          </a:bodyPr>
          <a:lstStyle/>
          <a:p>
            <a:pPr algn="just"/>
            <a:r>
              <a:rPr lang="ru-RU" sz="2800" i="1" dirty="0">
                <a:solidFill>
                  <a:schemeClr val="tx1"/>
                </a:solidFill>
                <a:latin typeface="Times New Roman" pitchFamily="18" charset="0"/>
                <a:cs typeface="Times New Roman" pitchFamily="18" charset="0"/>
              </a:rPr>
              <a:t>Алгоритмы </a:t>
            </a:r>
            <a:r>
              <a:rPr lang="ru-RU" sz="2800" i="1" dirty="0" err="1">
                <a:solidFill>
                  <a:schemeClr val="tx1"/>
                </a:solidFill>
                <a:latin typeface="Times New Roman" pitchFamily="18" charset="0"/>
                <a:cs typeface="Times New Roman" pitchFamily="18" charset="0"/>
              </a:rPr>
              <a:t>Хуберта</a:t>
            </a:r>
            <a:r>
              <a:rPr lang="ru-RU" sz="2800" i="1" dirty="0">
                <a:solidFill>
                  <a:schemeClr val="tx1"/>
                </a:solidFill>
                <a:latin typeface="Times New Roman" pitchFamily="18" charset="0"/>
                <a:cs typeface="Times New Roman" pitchFamily="18" charset="0"/>
              </a:rPr>
              <a:t> и </a:t>
            </a:r>
            <a:r>
              <a:rPr lang="ru-RU" sz="2800" i="1" dirty="0" err="1">
                <a:solidFill>
                  <a:schemeClr val="tx1"/>
                </a:solidFill>
                <a:latin typeface="Times New Roman" pitchFamily="18" charset="0"/>
                <a:cs typeface="Times New Roman" pitchFamily="18" charset="0"/>
              </a:rPr>
              <a:t>Рао</a:t>
            </a:r>
            <a:endParaRPr lang="ru-RU" sz="2800" i="1" dirty="0">
              <a:solidFill>
                <a:schemeClr val="tx1"/>
              </a:solidFill>
              <a:latin typeface="Times New Roman" pitchFamily="18" charset="0"/>
              <a:cs typeface="Times New Roman" pitchFamily="18" charset="0"/>
            </a:endParaRPr>
          </a:p>
          <a:p>
            <a:pPr algn="just"/>
            <a:r>
              <a:rPr lang="ru-RU" sz="2800" dirty="0" smtClean="0">
                <a:solidFill>
                  <a:schemeClr val="tx1"/>
                </a:solidFill>
                <a:latin typeface="Times New Roman" pitchFamily="18" charset="0"/>
                <a:cs typeface="Times New Roman" pitchFamily="18" charset="0"/>
              </a:rPr>
              <a:t>Алгоритм </a:t>
            </a:r>
            <a:r>
              <a:rPr lang="ru-RU" sz="2800" dirty="0" err="1">
                <a:solidFill>
                  <a:schemeClr val="tx1"/>
                </a:solidFill>
                <a:latin typeface="Times New Roman" pitchFamily="18" charset="0"/>
                <a:cs typeface="Times New Roman" pitchFamily="18" charset="0"/>
              </a:rPr>
              <a:t>Хуберта</a:t>
            </a:r>
            <a:r>
              <a:rPr lang="ru-RU" sz="2800" dirty="0">
                <a:solidFill>
                  <a:schemeClr val="tx1"/>
                </a:solidFill>
                <a:latin typeface="Times New Roman" pitchFamily="18" charset="0"/>
                <a:cs typeface="Times New Roman" pitchFamily="18" charset="0"/>
              </a:rPr>
              <a:t> есть разделяющий алгоритм иерархической кластеризации, который на каждом шаге рекурсивно выбирает кластер с наибольшим диаметром и разбивает его на два кластера так, чтобы больший диаметр у этих двух кластеров был наименьшим </a:t>
            </a:r>
            <a:r>
              <a:rPr lang="ru-RU" sz="2800" dirty="0" smtClean="0">
                <a:solidFill>
                  <a:schemeClr val="tx1"/>
                </a:solidFill>
                <a:latin typeface="Times New Roman" pitchFamily="18" charset="0"/>
                <a:cs typeface="Times New Roman" pitchFamily="18" charset="0"/>
              </a:rPr>
              <a:t>возможным.</a:t>
            </a:r>
          </a:p>
          <a:p>
            <a:pPr algn="just"/>
            <a:r>
              <a:rPr lang="ru-RU" sz="2800" i="1" dirty="0">
                <a:solidFill>
                  <a:schemeClr val="tx1"/>
                </a:solidFill>
                <a:latin typeface="Times New Roman" pitchFamily="18" charset="0"/>
                <a:cs typeface="Times New Roman" pitchFamily="18" charset="0"/>
              </a:rPr>
              <a:t>Кластерные методы, основанные на евклидовой </a:t>
            </a:r>
            <a:r>
              <a:rPr lang="ru-RU" sz="2800" i="1" dirty="0" smtClean="0">
                <a:solidFill>
                  <a:schemeClr val="tx1"/>
                </a:solidFill>
                <a:latin typeface="Times New Roman" pitchFamily="18" charset="0"/>
                <a:cs typeface="Times New Roman" pitchFamily="18" charset="0"/>
              </a:rPr>
              <a:t>метрике.</a:t>
            </a:r>
          </a:p>
          <a:p>
            <a:pPr algn="just"/>
            <a:r>
              <a:rPr lang="ru-RU" sz="2800" i="1" dirty="0" smtClean="0">
                <a:solidFill>
                  <a:schemeClr val="tx1"/>
                </a:solidFill>
                <a:latin typeface="Times New Roman" pitchFamily="18" charset="0"/>
                <a:cs typeface="Times New Roman" pitchFamily="18" charset="0"/>
              </a:rPr>
              <a:t>Методы и алгоритмы на их основе </a:t>
            </a:r>
            <a:r>
              <a:rPr lang="ru-RU" sz="2800" i="1" dirty="0">
                <a:solidFill>
                  <a:schemeClr val="tx1"/>
                </a:solidFill>
                <a:latin typeface="Times New Roman" pitchFamily="18" charset="0"/>
                <a:cs typeface="Times New Roman" pitchFamily="18" charset="0"/>
              </a:rPr>
              <a:t>последовательной кластеризации</a:t>
            </a:r>
          </a:p>
          <a:p>
            <a:pPr algn="just"/>
            <a:endParaRPr lang="ru-RU" sz="2800" i="1" dirty="0">
              <a:solidFill>
                <a:schemeClr val="tx1"/>
              </a:solidFill>
              <a:latin typeface="Times New Roman" pitchFamily="18" charset="0"/>
              <a:cs typeface="Times New Roman" pitchFamily="18" charset="0"/>
            </a:endParaRPr>
          </a:p>
          <a:p>
            <a:pPr algn="just"/>
            <a:endParaRPr lang="ru-RU" sz="2800" i="1" dirty="0">
              <a:solidFill>
                <a:schemeClr val="tx1"/>
              </a:solidFill>
              <a:latin typeface="Times New Roman" pitchFamily="18" charset="0"/>
              <a:cs typeface="Times New Roman" pitchFamily="18" charset="0"/>
            </a:endParaRPr>
          </a:p>
          <a:p>
            <a:pPr algn="just"/>
            <a:endParaRPr lang="ru-RU" sz="2800" dirty="0" smtClean="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5452878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a:latin typeface="Arial"/>
                <a:ea typeface="Times New Roman"/>
              </a:rPr>
              <a:t>Схемы последовательной кластеризации</a:t>
            </a:r>
            <a:endParaRPr lang="ru-RU" sz="3200" dirty="0"/>
          </a:p>
        </p:txBody>
      </p:sp>
      <p:sp>
        <p:nvSpPr>
          <p:cNvPr id="3" name="Подзаголовок 2"/>
          <p:cNvSpPr>
            <a:spLocks noGrp="1"/>
          </p:cNvSpPr>
          <p:nvPr>
            <p:ph type="subTitle" idx="1"/>
          </p:nvPr>
        </p:nvSpPr>
        <p:spPr>
          <a:xfrm>
            <a:off x="323528" y="1268760"/>
            <a:ext cx="7772400" cy="5112568"/>
          </a:xfrm>
        </p:spPr>
        <p:txBody>
          <a:bodyPr>
            <a:noAutofit/>
          </a:bodyPr>
          <a:lstStyle/>
          <a:p>
            <a:pPr indent="457200" algn="just">
              <a:spcBef>
                <a:spcPts val="0"/>
              </a:spcBef>
              <a:spcAft>
                <a:spcPts val="0"/>
              </a:spcAft>
            </a:pPr>
            <a:r>
              <a:rPr lang="ru-RU" sz="2800" dirty="0">
                <a:solidFill>
                  <a:schemeClr val="tx1"/>
                </a:solidFill>
                <a:latin typeface="Times New Roman"/>
                <a:ea typeface="Times New Roman"/>
              </a:rPr>
              <a:t>Множество тендерных предложений, подлежащих кластеризации, рассматривается как совокупность одноэлементных кластеров. Выбираются два из них, которые в некотором смысле наиболее близки друг к другу, и объединяют их в один кластер. Новая совокупность кластеров содержит на один кластер меньше, чем на предыдущей итерации. Повторяя процесс, мы сведем получающуюся совокупность кластеров к одному кластеру, содержащему все объекты, однако, если мы остановимся после </a:t>
            </a:r>
            <a:r>
              <a:rPr lang="en-US" sz="2800" i="1" dirty="0">
                <a:solidFill>
                  <a:schemeClr val="tx1"/>
                </a:solidFill>
                <a:latin typeface="Times New Roman"/>
                <a:ea typeface="Times New Roman"/>
              </a:rPr>
              <a:t>k </a:t>
            </a:r>
            <a:r>
              <a:rPr lang="ru-RU" sz="2800" dirty="0">
                <a:solidFill>
                  <a:schemeClr val="tx1"/>
                </a:solidFill>
                <a:latin typeface="Times New Roman"/>
                <a:ea typeface="Times New Roman"/>
              </a:rPr>
              <a:t>шагов, число кластеров будет </a:t>
            </a:r>
            <a:r>
              <a:rPr lang="en-US" sz="2800" i="1" dirty="0">
                <a:solidFill>
                  <a:schemeClr val="tx1"/>
                </a:solidFill>
                <a:latin typeface="Times New Roman"/>
                <a:ea typeface="Times New Roman"/>
              </a:rPr>
              <a:t>m</a:t>
            </a:r>
            <a:r>
              <a:rPr lang="ru-RU" sz="2800" i="1" dirty="0">
                <a:solidFill>
                  <a:schemeClr val="tx1"/>
                </a:solidFill>
                <a:latin typeface="Times New Roman"/>
                <a:ea typeface="Times New Roman"/>
              </a:rPr>
              <a:t>-</a:t>
            </a:r>
            <a:r>
              <a:rPr lang="en-US" sz="2800" i="1" dirty="0">
                <a:solidFill>
                  <a:schemeClr val="tx1"/>
                </a:solidFill>
                <a:latin typeface="Times New Roman"/>
                <a:ea typeface="Times New Roman"/>
              </a:rPr>
              <a:t>k</a:t>
            </a:r>
            <a:r>
              <a:rPr lang="ru-RU" sz="2800" dirty="0">
                <a:solidFill>
                  <a:schemeClr val="tx1"/>
                </a:solidFill>
                <a:latin typeface="Times New Roman"/>
                <a:ea typeface="Times New Roman"/>
              </a:rPr>
              <a:t>.</a:t>
            </a:r>
          </a:p>
          <a:p>
            <a:pPr algn="just"/>
            <a:endParaRPr lang="ru-RU" sz="2800" i="1" dirty="0">
              <a:solidFill>
                <a:schemeClr val="tx1"/>
              </a:solidFill>
              <a:latin typeface="Times New Roman" pitchFamily="18" charset="0"/>
              <a:cs typeface="Times New Roman" pitchFamily="18" charset="0"/>
            </a:endParaRPr>
          </a:p>
          <a:p>
            <a:pPr algn="just"/>
            <a:endParaRPr lang="ru-RU" sz="2800" i="1" dirty="0">
              <a:solidFill>
                <a:schemeClr val="tx1"/>
              </a:solidFill>
              <a:latin typeface="Times New Roman" pitchFamily="18" charset="0"/>
              <a:cs typeface="Times New Roman" pitchFamily="18" charset="0"/>
            </a:endParaRPr>
          </a:p>
          <a:p>
            <a:pPr algn="just"/>
            <a:endParaRPr lang="ru-RU" sz="2800" dirty="0" smtClean="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6971903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a:latin typeface="Arial"/>
                <a:ea typeface="Times New Roman"/>
              </a:rPr>
              <a:t>Схемы последовательной кластеризации</a:t>
            </a:r>
            <a:endParaRPr lang="ru-RU" sz="3200" dirty="0"/>
          </a:p>
        </p:txBody>
      </p:sp>
      <p:sp>
        <p:nvSpPr>
          <p:cNvPr id="3" name="Подзаголовок 2"/>
          <p:cNvSpPr>
            <a:spLocks noGrp="1"/>
          </p:cNvSpPr>
          <p:nvPr>
            <p:ph type="subTitle" idx="1"/>
          </p:nvPr>
        </p:nvSpPr>
        <p:spPr>
          <a:xfrm>
            <a:off x="251520" y="1052736"/>
            <a:ext cx="8496944" cy="5112568"/>
          </a:xfrm>
        </p:spPr>
        <p:txBody>
          <a:bodyPr>
            <a:noAutofit/>
          </a:bodyPr>
          <a:lstStyle/>
          <a:p>
            <a:pPr indent="457200" algn="just">
              <a:spcBef>
                <a:spcPts val="0"/>
              </a:spcBef>
              <a:spcAft>
                <a:spcPts val="0"/>
              </a:spcAft>
            </a:pPr>
            <a:r>
              <a:rPr lang="ru-RU" sz="2800" dirty="0">
                <a:solidFill>
                  <a:schemeClr val="tx1"/>
                </a:solidFill>
                <a:latin typeface="Times New Roman"/>
                <a:ea typeface="Times New Roman"/>
              </a:rPr>
              <a:t>В качестве меры расстояния между кластерами может приниматься квадрат евклидовой метрики . Расстояния между кластерами представляются матрицей . Изначально эта матрица содержит </a:t>
            </a:r>
            <a:r>
              <a:rPr lang="en-US" sz="2800" dirty="0">
                <a:solidFill>
                  <a:schemeClr val="tx1"/>
                </a:solidFill>
                <a:latin typeface="Times New Roman"/>
                <a:ea typeface="Times New Roman"/>
              </a:rPr>
              <a:t>m</a:t>
            </a:r>
            <a:r>
              <a:rPr lang="ru-RU" sz="2800" dirty="0">
                <a:solidFill>
                  <a:schemeClr val="tx1"/>
                </a:solidFill>
                <a:latin typeface="Times New Roman"/>
                <a:ea typeface="Times New Roman"/>
              </a:rPr>
              <a:t> строк и </a:t>
            </a:r>
            <a:r>
              <a:rPr lang="en-US" sz="2800" dirty="0">
                <a:solidFill>
                  <a:schemeClr val="tx1"/>
                </a:solidFill>
                <a:latin typeface="Times New Roman"/>
                <a:ea typeface="Times New Roman"/>
              </a:rPr>
              <a:t>m</a:t>
            </a:r>
            <a:r>
              <a:rPr lang="ru-RU" sz="2800" dirty="0">
                <a:solidFill>
                  <a:schemeClr val="tx1"/>
                </a:solidFill>
                <a:latin typeface="Times New Roman"/>
                <a:ea typeface="Times New Roman"/>
              </a:rPr>
              <a:t> столбцов. После объединения двух кластеров в новый кластер матрицу расстояний необходимо пересчитать. Теперь эта матрица содержит на одну строку и на один столбец меньше. Кроме того, пересчитать необходимо лишь одну строку и один столбец, т.к. остальные элементы не изменятся. Очевидно, вычисления будут сведены к минимуму, если удастся выразить эти новые элементы через элементы "старой" матрицы расстояний.</a:t>
            </a:r>
          </a:p>
          <a:p>
            <a:pPr algn="just">
              <a:spcBef>
                <a:spcPts val="0"/>
              </a:spcBef>
            </a:pPr>
            <a:endParaRPr lang="ru-RU" sz="2800" i="1" dirty="0">
              <a:solidFill>
                <a:schemeClr val="tx1"/>
              </a:solidFill>
              <a:latin typeface="Times New Roman" pitchFamily="18" charset="0"/>
              <a:cs typeface="Times New Roman" pitchFamily="18" charset="0"/>
            </a:endParaRPr>
          </a:p>
          <a:p>
            <a:pPr algn="just"/>
            <a:endParaRPr lang="ru-RU" sz="2800" i="1" dirty="0">
              <a:solidFill>
                <a:schemeClr val="tx1"/>
              </a:solidFill>
              <a:latin typeface="Times New Roman" pitchFamily="18" charset="0"/>
              <a:cs typeface="Times New Roman" pitchFamily="18" charset="0"/>
            </a:endParaRPr>
          </a:p>
          <a:p>
            <a:pPr algn="just"/>
            <a:endParaRPr lang="ru-RU" sz="2800" dirty="0" smtClean="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9051614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t>Сравнительный анализ оборудования. Критерии. </a:t>
            </a:r>
            <a:endParaRPr lang="ru-RU" sz="3200" dirty="0"/>
          </a:p>
        </p:txBody>
      </p:sp>
      <p:sp>
        <p:nvSpPr>
          <p:cNvPr id="3" name="Подзаголовок 2"/>
          <p:cNvSpPr>
            <a:spLocks noGrp="1"/>
          </p:cNvSpPr>
          <p:nvPr>
            <p:ph type="subTitle" idx="1"/>
          </p:nvPr>
        </p:nvSpPr>
        <p:spPr>
          <a:xfrm>
            <a:off x="611560" y="980728"/>
            <a:ext cx="7772400" cy="5688632"/>
          </a:xfrm>
        </p:spPr>
        <p:txBody>
          <a:bodyPr>
            <a:normAutofit fontScale="25000" lnSpcReduction="20000"/>
          </a:bodyPr>
          <a:lstStyle/>
          <a:p>
            <a:r>
              <a:rPr lang="ru-RU" dirty="0" smtClean="0"/>
              <a:t> </a:t>
            </a:r>
          </a:p>
          <a:p>
            <a:pPr algn="just"/>
            <a:r>
              <a:rPr lang="ru-RU" sz="8600" b="1" i="1" dirty="0" smtClean="0">
                <a:solidFill>
                  <a:schemeClr val="tx1"/>
                </a:solidFill>
                <a:latin typeface="Times New Roman" pitchFamily="18" charset="0"/>
                <a:cs typeface="Times New Roman" pitchFamily="18" charset="0"/>
              </a:rPr>
              <a:t> Качество оборудования</a:t>
            </a:r>
            <a:r>
              <a:rPr lang="ru-RU" sz="8600" dirty="0" smtClean="0">
                <a:solidFill>
                  <a:schemeClr val="tx1"/>
                </a:solidFill>
                <a:latin typeface="Times New Roman" pitchFamily="18" charset="0"/>
                <a:cs typeface="Times New Roman" pitchFamily="18" charset="0"/>
              </a:rPr>
              <a:t> </a:t>
            </a:r>
            <a:r>
              <a:rPr lang="ru-RU" sz="8000" dirty="0" smtClean="0">
                <a:solidFill>
                  <a:schemeClr val="tx1"/>
                </a:solidFill>
                <a:latin typeface="Times New Roman" pitchFamily="18" charset="0"/>
                <a:cs typeface="Times New Roman" pitchFamily="18" charset="0"/>
              </a:rPr>
              <a:t>включает такие показатели, как:</a:t>
            </a:r>
          </a:p>
          <a:p>
            <a:pPr lvl="0" algn="just">
              <a:buFont typeface="Arial" pitchFamily="34" charset="0"/>
              <a:buChar char="•"/>
            </a:pPr>
            <a:r>
              <a:rPr lang="ru-RU" sz="8000" dirty="0" smtClean="0">
                <a:solidFill>
                  <a:schemeClr val="tx1"/>
                </a:solidFill>
                <a:latin typeface="Times New Roman" pitchFamily="18" charset="0"/>
                <a:cs typeface="Times New Roman" pitchFamily="18" charset="0"/>
              </a:rPr>
              <a:t>соответствие поставляемого оборудования требованиям (спецификации) тендера; </a:t>
            </a:r>
          </a:p>
          <a:p>
            <a:pPr lvl="0" algn="just">
              <a:buFont typeface="Arial" pitchFamily="34" charset="0"/>
              <a:buChar char="•"/>
            </a:pPr>
            <a:r>
              <a:rPr lang="ru-RU" sz="8000" dirty="0" smtClean="0">
                <a:solidFill>
                  <a:schemeClr val="tx1"/>
                </a:solidFill>
                <a:latin typeface="Times New Roman" pitchFamily="18" charset="0"/>
                <a:cs typeface="Times New Roman" pitchFamily="18" charset="0"/>
              </a:rPr>
              <a:t>технические характеристики предлагаемого оборудования (объем памяти, быстродействие и др.) должны удовлетворять спецификации технических требований или превосходить их, сопровождаться обоснованиями и указанием методик расчетов или источников информации.</a:t>
            </a:r>
          </a:p>
          <a:p>
            <a:pPr lvl="0" algn="just">
              <a:buFont typeface="Arial" pitchFamily="34" charset="0"/>
              <a:buChar char="•"/>
            </a:pPr>
            <a:r>
              <a:rPr lang="ru-RU" sz="8000" dirty="0" smtClean="0">
                <a:solidFill>
                  <a:schemeClr val="tx1"/>
                </a:solidFill>
                <a:latin typeface="Times New Roman" pitchFamily="18" charset="0"/>
                <a:cs typeface="Times New Roman" pitchFamily="18" charset="0"/>
              </a:rPr>
              <a:t>возможность интеграции в однородную вычислительную среду; </a:t>
            </a:r>
          </a:p>
          <a:p>
            <a:pPr lvl="0" algn="just">
              <a:buFont typeface="Arial" pitchFamily="34" charset="0"/>
              <a:buChar char="•"/>
            </a:pPr>
            <a:r>
              <a:rPr lang="ru-RU" sz="8000" dirty="0" smtClean="0">
                <a:solidFill>
                  <a:schemeClr val="tx1"/>
                </a:solidFill>
                <a:latin typeface="Times New Roman" pitchFamily="18" charset="0"/>
                <a:cs typeface="Times New Roman" pitchFamily="18" charset="0"/>
              </a:rPr>
              <a:t>возможность наращивания мощности (</a:t>
            </a:r>
            <a:r>
              <a:rPr lang="en-US" sz="8000" dirty="0" err="1" smtClean="0">
                <a:solidFill>
                  <a:schemeClr val="tx1"/>
                </a:solidFill>
                <a:latin typeface="Times New Roman" pitchFamily="18" charset="0"/>
                <a:cs typeface="Times New Roman" pitchFamily="18" charset="0"/>
              </a:rPr>
              <a:t>upgrate</a:t>
            </a:r>
            <a:r>
              <a:rPr lang="ru-RU" sz="8000" dirty="0" smtClean="0">
                <a:solidFill>
                  <a:schemeClr val="tx1"/>
                </a:solidFill>
                <a:latin typeface="Times New Roman" pitchFamily="18" charset="0"/>
                <a:cs typeface="Times New Roman" pitchFamily="18" charset="0"/>
              </a:rPr>
              <a:t>);</a:t>
            </a:r>
          </a:p>
          <a:p>
            <a:pPr lvl="0" algn="just">
              <a:buFont typeface="Arial" pitchFamily="34" charset="0"/>
              <a:buChar char="•"/>
            </a:pPr>
            <a:r>
              <a:rPr lang="ru-RU" sz="8000" dirty="0" smtClean="0">
                <a:solidFill>
                  <a:schemeClr val="tx1"/>
                </a:solidFill>
                <a:latin typeface="Times New Roman" pitchFamily="18" charset="0"/>
                <a:cs typeface="Times New Roman" pitchFamily="18" charset="0"/>
              </a:rPr>
              <a:t>наличие необходимых документов (лицензий, сертификатов, разрешений и т.д.), подтверждающих право фирмы (организации) на поставку данного вида оборудования и оказание услуг;</a:t>
            </a:r>
          </a:p>
          <a:p>
            <a:pPr lvl="0" algn="just">
              <a:buFont typeface="Arial" pitchFamily="34" charset="0"/>
              <a:buChar char="•"/>
            </a:pPr>
            <a:r>
              <a:rPr lang="ru-RU" sz="8000" dirty="0" smtClean="0">
                <a:solidFill>
                  <a:schemeClr val="tx1"/>
                </a:solidFill>
                <a:latin typeface="Times New Roman" pitchFamily="18" charset="0"/>
                <a:cs typeface="Times New Roman" pitchFamily="18" charset="0"/>
              </a:rPr>
              <a:t>наличие технической документации с указанием характеристик производительности, совместимости и расширяемости (документы должны быть официально заверены фирмой-производителем);</a:t>
            </a:r>
          </a:p>
          <a:p>
            <a:pPr lvl="0" algn="just">
              <a:buFont typeface="Arial" pitchFamily="34" charset="0"/>
              <a:buChar char="•"/>
            </a:pPr>
            <a:r>
              <a:rPr lang="ru-RU" sz="8000" dirty="0" smtClean="0">
                <a:solidFill>
                  <a:schemeClr val="tx1"/>
                </a:solidFill>
                <a:latin typeface="Times New Roman" pitchFamily="18" charset="0"/>
                <a:cs typeface="Times New Roman" pitchFamily="18" charset="0"/>
              </a:rPr>
              <a:t>соответствие эргономическим и санитарно-гигиеническим нормам, принятым в Республике Беларусь, а также условиям безопасности информации (наличие соответствующих сертификатов);</a:t>
            </a:r>
          </a:p>
          <a:p>
            <a:pPr lvl="0" algn="just">
              <a:buFont typeface="Arial" pitchFamily="34" charset="0"/>
              <a:buChar char="•"/>
            </a:pPr>
            <a:r>
              <a:rPr lang="ru-RU" sz="8000" dirty="0" smtClean="0">
                <a:solidFill>
                  <a:schemeClr val="tx1"/>
                </a:solidFill>
                <a:latin typeface="Times New Roman" pitchFamily="18" charset="0"/>
                <a:cs typeface="Times New Roman" pitchFamily="18" charset="0"/>
              </a:rPr>
              <a:t>новизна технологических решений, расширяемость, переносимость и преемственность прикладных программ; </a:t>
            </a:r>
          </a:p>
          <a:p>
            <a:pPr algn="just"/>
            <a:endParaRPr lang="ru-RU" sz="11200" dirty="0" smtClean="0">
              <a:solidFill>
                <a:schemeClr val="tx1"/>
              </a:solidFill>
              <a:latin typeface="Times New Roman" pitchFamily="18" charset="0"/>
              <a:cs typeface="Times New Roman" pitchFamily="18" charset="0"/>
            </a:endParaRPr>
          </a:p>
          <a:p>
            <a:pPr algn="just"/>
            <a:endParaRPr lang="ru-RU" sz="112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t>Сравнительный анализ оборудования. Критерии. </a:t>
            </a:r>
            <a:endParaRPr lang="ru-RU" sz="3200" dirty="0"/>
          </a:p>
        </p:txBody>
      </p:sp>
      <p:sp>
        <p:nvSpPr>
          <p:cNvPr id="3" name="Подзаголовок 2"/>
          <p:cNvSpPr>
            <a:spLocks noGrp="1"/>
          </p:cNvSpPr>
          <p:nvPr>
            <p:ph type="subTitle" idx="1"/>
          </p:nvPr>
        </p:nvSpPr>
        <p:spPr>
          <a:xfrm>
            <a:off x="611560" y="980728"/>
            <a:ext cx="7772400" cy="5688632"/>
          </a:xfrm>
        </p:spPr>
        <p:txBody>
          <a:bodyPr>
            <a:normAutofit fontScale="25000" lnSpcReduction="20000"/>
          </a:bodyPr>
          <a:lstStyle/>
          <a:p>
            <a:r>
              <a:rPr lang="ru-RU" dirty="0" smtClean="0"/>
              <a:t> </a:t>
            </a:r>
          </a:p>
          <a:p>
            <a:pPr algn="just"/>
            <a:r>
              <a:rPr lang="ru-RU" sz="11200" b="1" i="1" dirty="0" smtClean="0">
                <a:solidFill>
                  <a:schemeClr val="tx1"/>
                </a:solidFill>
                <a:latin typeface="Times New Roman" pitchFamily="18" charset="0"/>
                <a:cs typeface="Times New Roman" pitchFamily="18" charset="0"/>
              </a:rPr>
              <a:t> 2. Цена оборудования </a:t>
            </a:r>
            <a:r>
              <a:rPr lang="ru-RU" sz="11200" dirty="0" smtClean="0">
                <a:solidFill>
                  <a:schemeClr val="tx1"/>
                </a:solidFill>
                <a:latin typeface="Times New Roman" pitchFamily="18" charset="0"/>
                <a:cs typeface="Times New Roman" pitchFamily="18" charset="0"/>
              </a:rPr>
              <a:t>должна включать все налоговые сборы, включая таможенные, Республики Беларусь.</a:t>
            </a:r>
          </a:p>
          <a:p>
            <a:pPr algn="just"/>
            <a:r>
              <a:rPr lang="ru-RU" sz="11200" b="1" i="1" dirty="0" smtClean="0">
                <a:solidFill>
                  <a:schemeClr val="tx1"/>
                </a:solidFill>
                <a:latin typeface="Times New Roman" pitchFamily="18" charset="0"/>
                <a:cs typeface="Times New Roman" pitchFamily="18" charset="0"/>
              </a:rPr>
              <a:t>3. Условия оплаты</a:t>
            </a:r>
            <a:endParaRPr lang="ru-RU" sz="11200" dirty="0" smtClean="0">
              <a:solidFill>
                <a:schemeClr val="tx1"/>
              </a:solidFill>
              <a:latin typeface="Times New Roman" pitchFamily="18" charset="0"/>
              <a:cs typeface="Times New Roman" pitchFamily="18" charset="0"/>
            </a:endParaRPr>
          </a:p>
          <a:p>
            <a:pPr lvl="0" algn="just"/>
            <a:r>
              <a:rPr lang="ru-RU" sz="11200" dirty="0" smtClean="0">
                <a:solidFill>
                  <a:schemeClr val="tx1"/>
                </a:solidFill>
                <a:latin typeface="Times New Roman" pitchFamily="18" charset="0"/>
                <a:cs typeface="Times New Roman" pitchFamily="18" charset="0"/>
              </a:rPr>
              <a:t>возможность оплаты по частям; возможность лизинга; возможность кредитования. </a:t>
            </a:r>
          </a:p>
          <a:p>
            <a:pPr algn="just"/>
            <a:r>
              <a:rPr lang="ru-RU" sz="11200" b="1" i="1" dirty="0" smtClean="0">
                <a:solidFill>
                  <a:schemeClr val="tx1"/>
                </a:solidFill>
                <a:latin typeface="Times New Roman" pitchFamily="18" charset="0"/>
                <a:cs typeface="Times New Roman" pitchFamily="18" charset="0"/>
              </a:rPr>
              <a:t>4. Сроки поставок</a:t>
            </a:r>
            <a:endParaRPr lang="ru-RU" sz="11200" dirty="0" smtClean="0">
              <a:solidFill>
                <a:schemeClr val="tx1"/>
              </a:solidFill>
              <a:latin typeface="Times New Roman" pitchFamily="18" charset="0"/>
              <a:cs typeface="Times New Roman" pitchFamily="18" charset="0"/>
            </a:endParaRPr>
          </a:p>
          <a:p>
            <a:pPr lvl="0" algn="just"/>
            <a:r>
              <a:rPr lang="ru-RU" sz="11200" dirty="0" smtClean="0">
                <a:solidFill>
                  <a:schemeClr val="tx1"/>
                </a:solidFill>
                <a:latin typeface="Times New Roman" pitchFamily="18" charset="0"/>
                <a:cs typeface="Times New Roman" pitchFamily="18" charset="0"/>
              </a:rPr>
              <a:t>наличие оборудования на складе.</a:t>
            </a:r>
          </a:p>
          <a:p>
            <a:pPr algn="just"/>
            <a:r>
              <a:rPr lang="ru-RU" sz="11200" b="1" i="1" dirty="0" smtClean="0">
                <a:solidFill>
                  <a:schemeClr val="tx1"/>
                </a:solidFill>
                <a:latin typeface="Times New Roman" pitchFamily="18" charset="0"/>
                <a:cs typeface="Times New Roman" pitchFamily="18" charset="0"/>
              </a:rPr>
              <a:t>5. Качество сервисного обслуживания</a:t>
            </a:r>
            <a:endParaRPr lang="ru-RU" sz="11200" dirty="0" smtClean="0">
              <a:solidFill>
                <a:schemeClr val="tx1"/>
              </a:solidFill>
              <a:latin typeface="Times New Roman" pitchFamily="18" charset="0"/>
              <a:cs typeface="Times New Roman" pitchFamily="18" charset="0"/>
            </a:endParaRPr>
          </a:p>
          <a:p>
            <a:pPr lvl="0" algn="just"/>
            <a:r>
              <a:rPr lang="ru-RU" sz="11200" dirty="0" smtClean="0">
                <a:solidFill>
                  <a:schemeClr val="tx1"/>
                </a:solidFill>
                <a:latin typeface="Times New Roman" pitchFamily="18" charset="0"/>
                <a:cs typeface="Times New Roman" pitchFamily="18" charset="0"/>
              </a:rPr>
              <a:t>время восстановления оборудования не должно превышать: в г.Минске – не более 4 ч.;</a:t>
            </a:r>
          </a:p>
          <a:p>
            <a:pPr lvl="0" algn="just"/>
            <a:r>
              <a:rPr lang="ru-RU" sz="11200" dirty="0" smtClean="0">
                <a:solidFill>
                  <a:schemeClr val="tx1"/>
                </a:solidFill>
                <a:latin typeface="Times New Roman" pitchFamily="18" charset="0"/>
                <a:cs typeface="Times New Roman" pitchFamily="18" charset="0"/>
              </a:rPr>
              <a:t>в областных центрах – не более 24 ч.;</a:t>
            </a:r>
          </a:p>
          <a:p>
            <a:pPr lvl="0" algn="just"/>
            <a:r>
              <a:rPr lang="ru-RU" sz="11200" dirty="0" smtClean="0">
                <a:solidFill>
                  <a:schemeClr val="tx1"/>
                </a:solidFill>
                <a:latin typeface="Times New Roman" pitchFamily="18" charset="0"/>
                <a:cs typeface="Times New Roman" pitchFamily="18" charset="0"/>
              </a:rPr>
              <a:t>в остальных точках – не более 36 ч.</a:t>
            </a:r>
          </a:p>
          <a:p>
            <a:pPr algn="just"/>
            <a:endParaRPr lang="ru-RU" sz="11200" dirty="0" smtClean="0">
              <a:solidFill>
                <a:schemeClr val="tx1"/>
              </a:solidFill>
              <a:latin typeface="Times New Roman" pitchFamily="18" charset="0"/>
              <a:cs typeface="Times New Roman" pitchFamily="18" charset="0"/>
            </a:endParaRPr>
          </a:p>
          <a:p>
            <a:pPr algn="just"/>
            <a:endParaRPr lang="ru-RU" sz="112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t>Сравнительный анализ оборудования. Критерии. </a:t>
            </a:r>
            <a:endParaRPr lang="ru-RU" sz="3200" dirty="0"/>
          </a:p>
        </p:txBody>
      </p:sp>
      <p:sp>
        <p:nvSpPr>
          <p:cNvPr id="3" name="Подзаголовок 2"/>
          <p:cNvSpPr>
            <a:spLocks noGrp="1"/>
          </p:cNvSpPr>
          <p:nvPr>
            <p:ph type="subTitle" idx="1"/>
          </p:nvPr>
        </p:nvSpPr>
        <p:spPr>
          <a:xfrm>
            <a:off x="611560" y="980728"/>
            <a:ext cx="7772400" cy="5688632"/>
          </a:xfrm>
        </p:spPr>
        <p:txBody>
          <a:bodyPr>
            <a:normAutofit fontScale="32500" lnSpcReduction="20000"/>
          </a:bodyPr>
          <a:lstStyle/>
          <a:p>
            <a:pPr algn="just"/>
            <a:endParaRPr lang="ru-RU" sz="11200" b="1" i="1" dirty="0" smtClean="0">
              <a:solidFill>
                <a:schemeClr val="tx1"/>
              </a:solidFill>
              <a:latin typeface="Times New Roman" pitchFamily="18" charset="0"/>
              <a:cs typeface="Times New Roman" pitchFamily="18" charset="0"/>
            </a:endParaRPr>
          </a:p>
          <a:p>
            <a:pPr algn="just"/>
            <a:r>
              <a:rPr lang="ru-RU" sz="11200" b="1" i="1" dirty="0" smtClean="0">
                <a:solidFill>
                  <a:schemeClr val="tx1"/>
                </a:solidFill>
                <a:latin typeface="Times New Roman" pitchFamily="18" charset="0"/>
                <a:cs typeface="Times New Roman" pitchFamily="18" charset="0"/>
              </a:rPr>
              <a:t>6. Гарантии</a:t>
            </a:r>
          </a:p>
          <a:p>
            <a:pPr lvl="0" algn="just"/>
            <a:r>
              <a:rPr lang="ru-RU" sz="11200" dirty="0" smtClean="0">
                <a:solidFill>
                  <a:schemeClr val="tx1"/>
                </a:solidFill>
                <a:latin typeface="Times New Roman" pitchFamily="18" charset="0"/>
                <a:cs typeface="Times New Roman" pitchFamily="18" charset="0"/>
              </a:rPr>
              <a:t>устойчивое положение на рынке; </a:t>
            </a:r>
          </a:p>
          <a:p>
            <a:pPr lvl="0" algn="just"/>
            <a:r>
              <a:rPr lang="ru-RU" sz="11200" dirty="0" smtClean="0">
                <a:solidFill>
                  <a:schemeClr val="tx1"/>
                </a:solidFill>
                <a:latin typeface="Times New Roman" pitchFamily="18" charset="0"/>
                <a:cs typeface="Times New Roman" pitchFamily="18" charset="0"/>
              </a:rPr>
              <a:t>на все поставляемое оборудование срок гарантийного обслуживания не менее указанного (обычно это 3-5 лет);</a:t>
            </a:r>
          </a:p>
          <a:p>
            <a:pPr lvl="0" algn="just"/>
            <a:r>
              <a:rPr lang="ru-RU" sz="11200" dirty="0" smtClean="0">
                <a:solidFill>
                  <a:schemeClr val="tx1"/>
                </a:solidFill>
                <a:latin typeface="Times New Roman" pitchFamily="18" charset="0"/>
                <a:cs typeface="Times New Roman" pitchFamily="18" charset="0"/>
              </a:rPr>
              <a:t>наличие реальных гарантий, возможностей и условия послегарантийного обслуживания. </a:t>
            </a:r>
          </a:p>
          <a:p>
            <a:pPr algn="just"/>
            <a:endParaRPr lang="ru-RU" sz="11200" dirty="0" smtClean="0">
              <a:solidFill>
                <a:schemeClr val="tx1"/>
              </a:solidFill>
              <a:latin typeface="Times New Roman" pitchFamily="18" charset="0"/>
              <a:cs typeface="Times New Roman" pitchFamily="18" charset="0"/>
            </a:endParaRPr>
          </a:p>
          <a:p>
            <a:pPr algn="just"/>
            <a:endParaRPr lang="ru-RU" sz="112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t>Сравнительный анализ оборудования. Критерии. </a:t>
            </a:r>
            <a:endParaRPr lang="ru-RU" sz="3200" dirty="0"/>
          </a:p>
        </p:txBody>
      </p:sp>
      <p:sp>
        <p:nvSpPr>
          <p:cNvPr id="3" name="Подзаголовок 2"/>
          <p:cNvSpPr>
            <a:spLocks noGrp="1"/>
          </p:cNvSpPr>
          <p:nvPr>
            <p:ph type="subTitle" idx="1"/>
          </p:nvPr>
        </p:nvSpPr>
        <p:spPr>
          <a:xfrm>
            <a:off x="611560" y="1124744"/>
            <a:ext cx="7772400" cy="5688632"/>
          </a:xfrm>
        </p:spPr>
        <p:txBody>
          <a:bodyPr>
            <a:normAutofit fontScale="25000" lnSpcReduction="20000"/>
          </a:bodyPr>
          <a:lstStyle/>
          <a:p>
            <a:pPr algn="just"/>
            <a:r>
              <a:rPr lang="ru-RU" sz="11200" b="1" i="1" dirty="0" smtClean="0">
                <a:solidFill>
                  <a:schemeClr val="tx1"/>
                </a:solidFill>
                <a:latin typeface="Times New Roman" pitchFamily="18" charset="0"/>
                <a:cs typeface="Times New Roman" pitchFamily="18" charset="0"/>
              </a:rPr>
              <a:t>7. Репутация фирмы </a:t>
            </a:r>
            <a:endParaRPr lang="ru-RU" sz="11200" dirty="0" smtClean="0">
              <a:solidFill>
                <a:schemeClr val="tx1"/>
              </a:solidFill>
              <a:latin typeface="Times New Roman" pitchFamily="18" charset="0"/>
              <a:cs typeface="Times New Roman" pitchFamily="18" charset="0"/>
            </a:endParaRPr>
          </a:p>
          <a:p>
            <a:pPr lvl="0" algn="just">
              <a:lnSpc>
                <a:spcPct val="120000"/>
              </a:lnSpc>
              <a:spcBef>
                <a:spcPts val="0"/>
              </a:spcBef>
            </a:pPr>
            <a:r>
              <a:rPr lang="ru-RU" sz="11200" dirty="0" smtClean="0">
                <a:solidFill>
                  <a:schemeClr val="tx1"/>
                </a:solidFill>
                <a:latin typeface="Times New Roman" pitchFamily="18" charset="0"/>
                <a:cs typeface="Times New Roman" pitchFamily="18" charset="0"/>
              </a:rPr>
              <a:t>фирма, являющаяся представительством или официальным дистрибьютором (</a:t>
            </a:r>
            <a:r>
              <a:rPr lang="ru-RU" sz="11200" dirty="0" err="1" smtClean="0">
                <a:solidFill>
                  <a:schemeClr val="tx1"/>
                </a:solidFill>
                <a:latin typeface="Times New Roman" pitchFamily="18" charset="0"/>
                <a:cs typeface="Times New Roman" pitchFamily="18" charset="0"/>
              </a:rPr>
              <a:t>ресселером</a:t>
            </a:r>
            <a:r>
              <a:rPr lang="ru-RU" sz="11200" dirty="0" smtClean="0">
                <a:solidFill>
                  <a:schemeClr val="tx1"/>
                </a:solidFill>
                <a:latin typeface="Times New Roman" pitchFamily="18" charset="0"/>
                <a:cs typeface="Times New Roman" pitchFamily="18" charset="0"/>
              </a:rPr>
              <a:t>, дилером) производителя должна предоставить документы, подтверждающие данные взаимоотношения, заверенные представителями головной компании производителя;</a:t>
            </a:r>
          </a:p>
          <a:p>
            <a:pPr lvl="0" algn="just">
              <a:lnSpc>
                <a:spcPct val="120000"/>
              </a:lnSpc>
              <a:spcBef>
                <a:spcPts val="0"/>
              </a:spcBef>
            </a:pPr>
            <a:r>
              <a:rPr lang="ru-RU" sz="11200" dirty="0" smtClean="0">
                <a:solidFill>
                  <a:schemeClr val="tx1"/>
                </a:solidFill>
                <a:latin typeface="Times New Roman" pitchFamily="18" charset="0"/>
                <a:cs typeface="Times New Roman" pitchFamily="18" charset="0"/>
              </a:rPr>
              <a:t>фирма (предприятие), предлагающая средства вычислительной техники должна иметь хорошую репутацию на рынке Республики Беларусь и представить (по желанию) следующую информацию:</a:t>
            </a:r>
          </a:p>
          <a:p>
            <a:pPr lvl="0" algn="just">
              <a:lnSpc>
                <a:spcPct val="120000"/>
              </a:lnSpc>
              <a:spcBef>
                <a:spcPts val="0"/>
              </a:spcBef>
            </a:pPr>
            <a:r>
              <a:rPr lang="ru-RU" sz="11200" dirty="0" smtClean="0">
                <a:solidFill>
                  <a:schemeClr val="tx1"/>
                </a:solidFill>
                <a:latin typeface="Times New Roman" pitchFamily="18" charset="0"/>
                <a:cs typeface="Times New Roman" pitchFamily="18" charset="0"/>
              </a:rPr>
              <a:t>объем продаж за последний год;</a:t>
            </a:r>
          </a:p>
          <a:p>
            <a:pPr algn="just">
              <a:lnSpc>
                <a:spcPct val="120000"/>
              </a:lnSpc>
              <a:spcBef>
                <a:spcPts val="0"/>
              </a:spcBef>
            </a:pPr>
            <a:endParaRPr lang="ru-RU" sz="11200" dirty="0" smtClean="0">
              <a:solidFill>
                <a:schemeClr val="tx1"/>
              </a:solidFill>
              <a:latin typeface="Times New Roman" pitchFamily="18" charset="0"/>
              <a:cs typeface="Times New Roman" pitchFamily="18" charset="0"/>
            </a:endParaRPr>
          </a:p>
          <a:p>
            <a:pPr algn="just"/>
            <a:endParaRPr lang="ru-RU" sz="112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t>Сравнительный анализ оборудования. Критерии. </a:t>
            </a:r>
            <a:endParaRPr lang="ru-RU" sz="3200" dirty="0"/>
          </a:p>
        </p:txBody>
      </p:sp>
      <p:sp>
        <p:nvSpPr>
          <p:cNvPr id="3" name="Подзаголовок 2"/>
          <p:cNvSpPr>
            <a:spLocks noGrp="1"/>
          </p:cNvSpPr>
          <p:nvPr>
            <p:ph type="subTitle" idx="1"/>
          </p:nvPr>
        </p:nvSpPr>
        <p:spPr>
          <a:xfrm>
            <a:off x="611560" y="1124744"/>
            <a:ext cx="7772400" cy="5688632"/>
          </a:xfrm>
        </p:spPr>
        <p:txBody>
          <a:bodyPr>
            <a:normAutofit fontScale="92500" lnSpcReduction="20000"/>
          </a:bodyPr>
          <a:lstStyle/>
          <a:p>
            <a:pPr algn="just">
              <a:lnSpc>
                <a:spcPct val="110000"/>
              </a:lnSpc>
            </a:pPr>
            <a:r>
              <a:rPr lang="ru-RU" b="1" i="1" dirty="0" smtClean="0">
                <a:solidFill>
                  <a:schemeClr val="tx1"/>
                </a:solidFill>
                <a:latin typeface="Times New Roman" pitchFamily="18" charset="0"/>
                <a:cs typeface="Times New Roman" pitchFamily="18" charset="0"/>
              </a:rPr>
              <a:t>7.</a:t>
            </a:r>
            <a:r>
              <a:rPr lang="ru-RU" sz="4600" b="1" i="1" dirty="0" smtClean="0">
                <a:solidFill>
                  <a:schemeClr val="tx1"/>
                </a:solidFill>
                <a:latin typeface="Times New Roman" pitchFamily="18" charset="0"/>
                <a:cs typeface="Times New Roman" pitchFamily="18" charset="0"/>
              </a:rPr>
              <a:t> </a:t>
            </a:r>
            <a:r>
              <a:rPr lang="ru-RU" b="1" i="1" dirty="0" smtClean="0">
                <a:solidFill>
                  <a:schemeClr val="tx1"/>
                </a:solidFill>
                <a:latin typeface="Times New Roman" pitchFamily="18" charset="0"/>
                <a:cs typeface="Times New Roman" pitchFamily="18" charset="0"/>
              </a:rPr>
              <a:t>Репутация фирмы </a:t>
            </a:r>
            <a:endParaRPr lang="ru-RU" dirty="0" smtClean="0">
              <a:solidFill>
                <a:schemeClr val="tx1"/>
              </a:solidFill>
              <a:latin typeface="Times New Roman" pitchFamily="18" charset="0"/>
              <a:cs typeface="Times New Roman" pitchFamily="18" charset="0"/>
            </a:endParaRPr>
          </a:p>
          <a:p>
            <a:pPr lvl="0" algn="just">
              <a:lnSpc>
                <a:spcPct val="110000"/>
              </a:lnSpc>
              <a:spcBef>
                <a:spcPts val="0"/>
              </a:spcBef>
            </a:pPr>
            <a:r>
              <a:rPr lang="ru-RU" dirty="0" smtClean="0">
                <a:solidFill>
                  <a:schemeClr val="tx1"/>
                </a:solidFill>
                <a:latin typeface="Times New Roman" pitchFamily="18" charset="0"/>
                <a:cs typeface="Times New Roman" pitchFamily="18" charset="0"/>
              </a:rPr>
              <a:t>наличие сервисного центра(</a:t>
            </a:r>
            <a:r>
              <a:rPr lang="ru-RU" dirty="0" err="1" smtClean="0">
                <a:solidFill>
                  <a:schemeClr val="tx1"/>
                </a:solidFill>
                <a:latin typeface="Times New Roman" pitchFamily="18" charset="0"/>
                <a:cs typeface="Times New Roman" pitchFamily="18" charset="0"/>
              </a:rPr>
              <a:t>ов</a:t>
            </a:r>
            <a:r>
              <a:rPr lang="ru-RU" dirty="0" smtClean="0">
                <a:solidFill>
                  <a:schemeClr val="tx1"/>
                </a:solidFill>
                <a:latin typeface="Times New Roman" pitchFamily="18" charset="0"/>
                <a:cs typeface="Times New Roman" pitchFamily="18" charset="0"/>
              </a:rPr>
              <a:t>) с соответствующими сертификатами;</a:t>
            </a:r>
          </a:p>
          <a:p>
            <a:pPr algn="just">
              <a:lnSpc>
                <a:spcPct val="110000"/>
              </a:lnSpc>
            </a:pPr>
            <a:r>
              <a:rPr lang="ru-RU" dirty="0" smtClean="0">
                <a:solidFill>
                  <a:schemeClr val="tx1"/>
                </a:solidFill>
                <a:latin typeface="Times New Roman" pitchFamily="18" charset="0"/>
                <a:cs typeface="Times New Roman" pitchFamily="18" charset="0"/>
              </a:rPr>
              <a:t>перечень проектов, реализованных в Республике Беларусь и за ее пределами.</a:t>
            </a:r>
          </a:p>
          <a:p>
            <a:pPr algn="just">
              <a:lnSpc>
                <a:spcPct val="110000"/>
              </a:lnSpc>
            </a:pPr>
            <a:r>
              <a:rPr lang="ru-RU" b="1" i="1" dirty="0" smtClean="0">
                <a:solidFill>
                  <a:schemeClr val="tx1"/>
                </a:solidFill>
                <a:latin typeface="Times New Roman" pitchFamily="18" charset="0"/>
                <a:cs typeface="Times New Roman" pitchFamily="18" charset="0"/>
              </a:rPr>
              <a:t> 8. Возможность стратегического партнерства </a:t>
            </a:r>
            <a:endParaRPr lang="ru-RU" dirty="0" smtClean="0">
              <a:solidFill>
                <a:schemeClr val="tx1"/>
              </a:solidFill>
              <a:latin typeface="Times New Roman" pitchFamily="18" charset="0"/>
              <a:cs typeface="Times New Roman" pitchFamily="18" charset="0"/>
            </a:endParaRPr>
          </a:p>
          <a:p>
            <a:pPr lvl="0" algn="just">
              <a:lnSpc>
                <a:spcPct val="110000"/>
              </a:lnSpc>
            </a:pPr>
            <a:r>
              <a:rPr lang="ru-RU" dirty="0" smtClean="0">
                <a:solidFill>
                  <a:schemeClr val="tx1"/>
                </a:solidFill>
                <a:latin typeface="Times New Roman" pitchFamily="18" charset="0"/>
                <a:cs typeface="Times New Roman" pitchFamily="18" charset="0"/>
              </a:rPr>
              <a:t>интеграция в однородную среду;</a:t>
            </a:r>
          </a:p>
          <a:p>
            <a:pPr lvl="0" algn="just">
              <a:lnSpc>
                <a:spcPct val="110000"/>
              </a:lnSpc>
            </a:pPr>
            <a:r>
              <a:rPr lang="ru-RU" dirty="0" smtClean="0">
                <a:solidFill>
                  <a:schemeClr val="tx1"/>
                </a:solidFill>
                <a:latin typeface="Times New Roman" pitchFamily="18" charset="0"/>
                <a:cs typeface="Times New Roman" pitchFamily="18" charset="0"/>
              </a:rPr>
              <a:t>совместимость на разных уровнях с эксплуатируемой системой; </a:t>
            </a:r>
          </a:p>
          <a:p>
            <a:pPr lvl="0" algn="just">
              <a:lnSpc>
                <a:spcPct val="110000"/>
              </a:lnSpc>
            </a:pPr>
            <a:r>
              <a:rPr lang="ru-RU" dirty="0" smtClean="0">
                <a:solidFill>
                  <a:schemeClr val="tx1"/>
                </a:solidFill>
                <a:latin typeface="Times New Roman" pitchFamily="18" charset="0"/>
                <a:cs typeface="Times New Roman" pitchFamily="18" charset="0"/>
              </a:rPr>
              <a:t>опыт комплексных решений.</a:t>
            </a:r>
          </a:p>
          <a:p>
            <a:pPr lvl="0" algn="just">
              <a:spcBef>
                <a:spcPts val="0"/>
              </a:spcBef>
            </a:pPr>
            <a:endParaRPr lang="ru-RU" dirty="0" smtClean="0">
              <a:solidFill>
                <a:schemeClr val="tx1"/>
              </a:solidFill>
              <a:latin typeface="Times New Roman" pitchFamily="18" charset="0"/>
              <a:cs typeface="Times New Roman" pitchFamily="18" charset="0"/>
            </a:endParaRPr>
          </a:p>
          <a:p>
            <a:pPr algn="just">
              <a:lnSpc>
                <a:spcPct val="120000"/>
              </a:lnSpc>
              <a:spcBef>
                <a:spcPts val="0"/>
              </a:spcBef>
            </a:pPr>
            <a:endParaRPr lang="ru-RU" sz="11200" dirty="0" smtClean="0">
              <a:solidFill>
                <a:schemeClr val="tx1"/>
              </a:solidFill>
              <a:latin typeface="Times New Roman" pitchFamily="18" charset="0"/>
              <a:cs typeface="Times New Roman" pitchFamily="18" charset="0"/>
            </a:endParaRPr>
          </a:p>
          <a:p>
            <a:pPr algn="just"/>
            <a:endParaRPr lang="ru-RU" sz="112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t>Сравнительный анализ оборудования. Критерии. </a:t>
            </a:r>
            <a:endParaRPr lang="ru-RU" sz="3200" dirty="0"/>
          </a:p>
        </p:txBody>
      </p:sp>
      <p:sp>
        <p:nvSpPr>
          <p:cNvPr id="3" name="Подзаголовок 2"/>
          <p:cNvSpPr>
            <a:spLocks noGrp="1"/>
          </p:cNvSpPr>
          <p:nvPr>
            <p:ph type="subTitle" idx="1"/>
          </p:nvPr>
        </p:nvSpPr>
        <p:spPr>
          <a:xfrm>
            <a:off x="611560" y="1196752"/>
            <a:ext cx="7772400" cy="5688632"/>
          </a:xfrm>
        </p:spPr>
        <p:txBody>
          <a:bodyPr>
            <a:normAutofit fontScale="85000" lnSpcReduction="20000"/>
          </a:bodyPr>
          <a:lstStyle/>
          <a:p>
            <a:pPr algn="just"/>
            <a:r>
              <a:rPr lang="ru-RU" sz="3300" b="1" i="1" dirty="0" smtClean="0">
                <a:solidFill>
                  <a:schemeClr val="tx1"/>
                </a:solidFill>
                <a:latin typeface="Times New Roman" pitchFamily="18" charset="0"/>
                <a:cs typeface="Times New Roman" pitchFamily="18" charset="0"/>
              </a:rPr>
              <a:t>9. </a:t>
            </a:r>
            <a:r>
              <a:rPr lang="ru-RU" sz="3300" b="1" i="1" dirty="0" err="1" smtClean="0">
                <a:solidFill>
                  <a:schemeClr val="tx1"/>
                </a:solidFill>
                <a:latin typeface="Times New Roman" pitchFamily="18" charset="0"/>
                <a:cs typeface="Times New Roman" pitchFamily="18" charset="0"/>
              </a:rPr>
              <a:t>Предустановка</a:t>
            </a:r>
            <a:r>
              <a:rPr lang="ru-RU" sz="3300" b="1" i="1" dirty="0" smtClean="0">
                <a:solidFill>
                  <a:schemeClr val="tx1"/>
                </a:solidFill>
                <a:latin typeface="Times New Roman" pitchFamily="18" charset="0"/>
                <a:cs typeface="Times New Roman" pitchFamily="18" charset="0"/>
              </a:rPr>
              <a:t> лицензионного программного обеспечения</a:t>
            </a:r>
            <a:endParaRPr lang="ru-RU" sz="3300" dirty="0" smtClean="0">
              <a:solidFill>
                <a:schemeClr val="tx1"/>
              </a:solidFill>
              <a:latin typeface="Times New Roman" pitchFamily="18" charset="0"/>
              <a:cs typeface="Times New Roman" pitchFamily="18" charset="0"/>
            </a:endParaRPr>
          </a:p>
          <a:p>
            <a:pPr algn="just"/>
            <a:r>
              <a:rPr lang="ru-RU" sz="3300" dirty="0" smtClean="0">
                <a:solidFill>
                  <a:schemeClr val="tx1"/>
                </a:solidFill>
                <a:latin typeface="Times New Roman" pitchFamily="18" charset="0"/>
                <a:cs typeface="Times New Roman" pitchFamily="18" charset="0"/>
              </a:rPr>
              <a:t>Поставляемое программное обеспечение должно сопровождаться фирмой-поставщиком. В сопровождение входят:</a:t>
            </a:r>
          </a:p>
          <a:p>
            <a:pPr lvl="0" algn="just"/>
            <a:r>
              <a:rPr lang="ru-RU" sz="3300" dirty="0" smtClean="0">
                <a:solidFill>
                  <a:schemeClr val="tx1"/>
                </a:solidFill>
                <a:latin typeface="Times New Roman" pitchFamily="18" charset="0"/>
                <a:cs typeface="Times New Roman" pitchFamily="18" charset="0"/>
              </a:rPr>
              <a:t>консультации;</a:t>
            </a:r>
          </a:p>
          <a:p>
            <a:pPr lvl="0" algn="just"/>
            <a:r>
              <a:rPr lang="ru-RU" sz="3300" dirty="0" smtClean="0">
                <a:solidFill>
                  <a:schemeClr val="tx1"/>
                </a:solidFill>
                <a:latin typeface="Times New Roman" pitchFamily="18" charset="0"/>
                <a:cs typeface="Times New Roman" pitchFamily="18" charset="0"/>
              </a:rPr>
              <a:t>льготные поставки новых версий ПО;</a:t>
            </a:r>
          </a:p>
          <a:p>
            <a:pPr lvl="0" algn="just"/>
            <a:r>
              <a:rPr lang="ru-RU" sz="3300" dirty="0" smtClean="0">
                <a:solidFill>
                  <a:schemeClr val="tx1"/>
                </a:solidFill>
                <a:latin typeface="Times New Roman" pitchFamily="18" charset="0"/>
                <a:cs typeface="Times New Roman" pitchFamily="18" charset="0"/>
              </a:rPr>
              <a:t>обучение персонала.</a:t>
            </a:r>
          </a:p>
          <a:p>
            <a:pPr algn="just"/>
            <a:r>
              <a:rPr lang="ru-RU" sz="3300" b="1" i="1" dirty="0" smtClean="0">
                <a:solidFill>
                  <a:schemeClr val="tx1"/>
                </a:solidFill>
                <a:latin typeface="Times New Roman" pitchFamily="18" charset="0"/>
                <a:cs typeface="Times New Roman" pitchFamily="18" charset="0"/>
              </a:rPr>
              <a:t>10. Балл эксперта</a:t>
            </a:r>
            <a:endParaRPr lang="ru-RU" sz="3300" dirty="0" smtClean="0">
              <a:solidFill>
                <a:schemeClr val="tx1"/>
              </a:solidFill>
              <a:latin typeface="Times New Roman" pitchFamily="18" charset="0"/>
              <a:cs typeface="Times New Roman" pitchFamily="18" charset="0"/>
            </a:endParaRPr>
          </a:p>
          <a:p>
            <a:pPr algn="just"/>
            <a:r>
              <a:rPr lang="ru-RU" sz="3300" dirty="0" smtClean="0">
                <a:solidFill>
                  <a:schemeClr val="tx1"/>
                </a:solidFill>
                <a:latin typeface="Times New Roman" pitchFamily="18" charset="0"/>
                <a:cs typeface="Times New Roman" pitchFamily="18" charset="0"/>
              </a:rPr>
              <a:t>Для учета других субъективных факторов, относящихся к качеству тендерного предложения иногда каждому эксперту предоставляется возможность предоставления дополнительных баллов.</a:t>
            </a:r>
          </a:p>
          <a:p>
            <a:pPr lvl="0" algn="just">
              <a:spcBef>
                <a:spcPts val="0"/>
              </a:spcBef>
            </a:pPr>
            <a:endParaRPr lang="ru-RU" dirty="0" smtClean="0">
              <a:solidFill>
                <a:schemeClr val="tx1"/>
              </a:solidFill>
              <a:latin typeface="Times New Roman" pitchFamily="18" charset="0"/>
              <a:cs typeface="Times New Roman" pitchFamily="18" charset="0"/>
            </a:endParaRPr>
          </a:p>
          <a:p>
            <a:pPr algn="just">
              <a:lnSpc>
                <a:spcPct val="120000"/>
              </a:lnSpc>
              <a:spcBef>
                <a:spcPts val="0"/>
              </a:spcBef>
            </a:pPr>
            <a:endParaRPr lang="ru-RU" sz="11200" dirty="0" smtClean="0">
              <a:solidFill>
                <a:schemeClr val="tx1"/>
              </a:solidFill>
              <a:latin typeface="Times New Roman" pitchFamily="18" charset="0"/>
              <a:cs typeface="Times New Roman" pitchFamily="18" charset="0"/>
            </a:endParaRPr>
          </a:p>
          <a:p>
            <a:pPr algn="just"/>
            <a:endParaRPr lang="ru-RU" sz="112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9392"/>
            <a:ext cx="7772400" cy="1470025"/>
          </a:xfrm>
        </p:spPr>
        <p:txBody>
          <a:bodyPr>
            <a:normAutofit/>
          </a:bodyPr>
          <a:lstStyle/>
          <a:p>
            <a:pPr algn="just"/>
            <a:r>
              <a:rPr lang="ru-RU" sz="3200" dirty="0" smtClean="0"/>
              <a:t>Организация экспертизы тендерных предложений</a:t>
            </a:r>
            <a:endParaRPr lang="ru-RU" sz="3200" dirty="0"/>
          </a:p>
        </p:txBody>
      </p:sp>
      <p:sp>
        <p:nvSpPr>
          <p:cNvPr id="3" name="Подзаголовок 2"/>
          <p:cNvSpPr>
            <a:spLocks noGrp="1"/>
          </p:cNvSpPr>
          <p:nvPr>
            <p:ph type="subTitle" idx="1"/>
          </p:nvPr>
        </p:nvSpPr>
        <p:spPr>
          <a:xfrm>
            <a:off x="323528" y="1124744"/>
            <a:ext cx="7772400" cy="5400600"/>
          </a:xfrm>
        </p:spPr>
        <p:txBody>
          <a:bodyPr>
            <a:normAutofit fontScale="25000" lnSpcReduction="20000"/>
          </a:bodyPr>
          <a:lstStyle/>
          <a:p>
            <a:pPr algn="just"/>
            <a:endParaRPr lang="ru-RU" dirty="0" smtClean="0">
              <a:solidFill>
                <a:schemeClr val="tx1"/>
              </a:solidFill>
              <a:latin typeface="Times New Roman" pitchFamily="18" charset="0"/>
              <a:cs typeface="Times New Roman" pitchFamily="18" charset="0"/>
            </a:endParaRPr>
          </a:p>
          <a:p>
            <a:pPr algn="just"/>
            <a:endParaRPr lang="ru-RU" sz="11200" b="1" i="1" dirty="0" smtClean="0">
              <a:solidFill>
                <a:schemeClr val="tx1"/>
              </a:solidFill>
              <a:latin typeface="Times New Roman" pitchFamily="18" charset="0"/>
              <a:cs typeface="Times New Roman" pitchFamily="18" charset="0"/>
            </a:endParaRPr>
          </a:p>
          <a:p>
            <a:pPr algn="just"/>
            <a:r>
              <a:rPr lang="ru-RU" sz="11200" b="1" i="1" dirty="0" smtClean="0">
                <a:solidFill>
                  <a:schemeClr val="tx1"/>
                </a:solidFill>
                <a:latin typeface="Times New Roman" pitchFamily="18" charset="0"/>
                <a:cs typeface="Times New Roman" pitchFamily="18" charset="0"/>
              </a:rPr>
              <a:t>Этап 1.</a:t>
            </a:r>
            <a:r>
              <a:rPr lang="ru-RU" sz="11200" dirty="0" smtClean="0">
                <a:solidFill>
                  <a:schemeClr val="tx1"/>
                </a:solidFill>
                <a:latin typeface="Times New Roman" pitchFamily="18" charset="0"/>
                <a:cs typeface="Times New Roman" pitchFamily="18" charset="0"/>
              </a:rPr>
              <a:t> Определение предпочтений экспертов. Эксперты действуют автономно и независимо друг от друга на основе принятой модели индивидуального голосования по каждому из критериев.</a:t>
            </a:r>
          </a:p>
          <a:p>
            <a:pPr algn="just"/>
            <a:r>
              <a:rPr lang="ru-RU" sz="11200" b="1" i="1" dirty="0" smtClean="0">
                <a:solidFill>
                  <a:schemeClr val="tx1"/>
                </a:solidFill>
                <a:latin typeface="Times New Roman" pitchFamily="18" charset="0"/>
                <a:cs typeface="Times New Roman" pitchFamily="18" charset="0"/>
              </a:rPr>
              <a:t>Этап 2.</a:t>
            </a:r>
            <a:r>
              <a:rPr lang="ru-RU" sz="11200" dirty="0" smtClean="0">
                <a:solidFill>
                  <a:schemeClr val="tx1"/>
                </a:solidFill>
                <a:latin typeface="Times New Roman" pitchFamily="18" charset="0"/>
                <a:cs typeface="Times New Roman" pitchFamily="18" charset="0"/>
              </a:rPr>
              <a:t> Агрегация мнений экспертов. Предпочтения экспертов по каждому критерию агрегируются в коллективное предпочтение по данному критерию. </a:t>
            </a:r>
          </a:p>
          <a:p>
            <a:pPr algn="just"/>
            <a:r>
              <a:rPr lang="ru-RU" sz="11200" b="1" i="1" dirty="0" smtClean="0">
                <a:solidFill>
                  <a:schemeClr val="tx1"/>
                </a:solidFill>
                <a:latin typeface="Times New Roman" pitchFamily="18" charset="0"/>
                <a:cs typeface="Times New Roman" pitchFamily="18" charset="0"/>
              </a:rPr>
              <a:t>Этап 3.</a:t>
            </a:r>
            <a:r>
              <a:rPr lang="ru-RU" sz="11200" dirty="0" smtClean="0">
                <a:solidFill>
                  <a:schemeClr val="tx1"/>
                </a:solidFill>
                <a:latin typeface="Times New Roman" pitchFamily="18" charset="0"/>
                <a:cs typeface="Times New Roman" pitchFamily="18" charset="0"/>
              </a:rPr>
              <a:t> Рейтинг тендерных предложений. Среди всех тендерных предложений должны быть выявлены победители. </a:t>
            </a:r>
          </a:p>
          <a:p>
            <a:pPr algn="just"/>
            <a:endParaRPr lang="ru-RU" sz="112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302</TotalTime>
  <Words>1408</Words>
  <Application>Microsoft Office PowerPoint</Application>
  <PresentationFormat>Экран (4:3)</PresentationFormat>
  <Paragraphs>143</Paragraphs>
  <Slides>25</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25</vt:i4>
      </vt:variant>
    </vt:vector>
  </HeadingPairs>
  <TitlesOfParts>
    <vt:vector size="27" baseType="lpstr">
      <vt:lpstr>Тема Office</vt:lpstr>
      <vt:lpstr>Equation</vt:lpstr>
      <vt:lpstr>  Лекция 20. Модели  оптимального  комплектования оборудованием  узла  сети Интернет   </vt:lpstr>
      <vt:lpstr>Схема декомпозиции проектирования</vt:lpstr>
      <vt:lpstr>Сравнительный анализ оборудования. Критерии. </vt:lpstr>
      <vt:lpstr>Сравнительный анализ оборудования. Критерии. </vt:lpstr>
      <vt:lpstr>Сравнительный анализ оборудования. Критерии. </vt:lpstr>
      <vt:lpstr>Сравнительный анализ оборудования. Критерии. </vt:lpstr>
      <vt:lpstr>Сравнительный анализ оборудования. Критерии. </vt:lpstr>
      <vt:lpstr>Сравнительный анализ оборудования. Критерии. </vt:lpstr>
      <vt:lpstr>Организация экспертизы тендерных предложений</vt:lpstr>
      <vt:lpstr>Организация экспертизы тендерных предложений</vt:lpstr>
      <vt:lpstr>Организация экспертизы тендерных предложений</vt:lpstr>
      <vt:lpstr>Организация экспертизы тендерных предложений</vt:lpstr>
      <vt:lpstr>Организация экспертизы тендерных предложений</vt:lpstr>
      <vt:lpstr>Модель оптимизации комплекта оборудования</vt:lpstr>
      <vt:lpstr>Модель оптимизации комплекта оборудования</vt:lpstr>
      <vt:lpstr>Методы линейного ранжирования</vt:lpstr>
      <vt:lpstr>Методы линейного ранжирования</vt:lpstr>
      <vt:lpstr>Рейтинг на основе факторного анализа</vt:lpstr>
      <vt:lpstr>Кластер-анализ оборудования.</vt:lpstr>
      <vt:lpstr>Кластер-анализ оборудования.</vt:lpstr>
      <vt:lpstr>Кластер-анализ оборудования</vt:lpstr>
      <vt:lpstr>Кластер-анализ оборудования</vt:lpstr>
      <vt:lpstr>Методы кластеризации</vt:lpstr>
      <vt:lpstr>Схемы последовательной кластеризации</vt:lpstr>
      <vt:lpstr>Схемы последовательной кластеризации</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Лекция 1.</dc:title>
  <dc:creator>Листопад Н.И.</dc:creator>
  <cp:lastModifiedBy>admin</cp:lastModifiedBy>
  <cp:revision>37</cp:revision>
  <cp:lastPrinted>2017-11-15T13:46:50Z</cp:lastPrinted>
  <dcterms:created xsi:type="dcterms:W3CDTF">2015-07-15T06:56:04Z</dcterms:created>
  <dcterms:modified xsi:type="dcterms:W3CDTF">2017-11-15T13:47:57Z</dcterms:modified>
</cp:coreProperties>
</file>