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76" r:id="rId4"/>
    <p:sldId id="272" r:id="rId5"/>
    <p:sldId id="277" r:id="rId6"/>
    <p:sldId id="258" r:id="rId7"/>
    <p:sldId id="268" r:id="rId8"/>
    <p:sldId id="269" r:id="rId9"/>
    <p:sldId id="270" r:id="rId10"/>
    <p:sldId id="271" r:id="rId11"/>
    <p:sldId id="273" r:id="rId12"/>
    <p:sldId id="281" r:id="rId13"/>
    <p:sldId id="282" r:id="rId14"/>
    <p:sldId id="294" r:id="rId15"/>
    <p:sldId id="295" r:id="rId16"/>
    <p:sldId id="296" r:id="rId17"/>
    <p:sldId id="297" r:id="rId18"/>
    <p:sldId id="299" r:id="rId19"/>
    <p:sldId id="298" r:id="rId20"/>
    <p:sldId id="30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830F1-6143-46CE-9EEB-186D24A0AE7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8DF77-8180-49CF-8C6F-0DD8BEFF58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08218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2E7D-E762-438C-8016-644A40FCB85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10ECB-3B5E-491C-A19E-D1208473B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6100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10ECB-3B5E-491C-A19E-D1208473BF1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346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10ECB-3B5E-491C-A19E-D1208473BF1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346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C706-C9AF-4E7E-8092-0C69F0CBB025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BFB02-4B31-4361-ADDE-E7AFBC371A3E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EEB1E-6B8B-4551-9B68-C45CFCC8A738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AA4E-D4F9-47BA-A968-96D4C23FD87D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2E16-3FE9-47AD-9867-7E0A3F1FD6C0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7179-8252-4855-BBA2-2B4E6BCA2896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F24C-68C6-4EC6-A914-1A4F84027FA3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B341D-5F2A-4669-A941-FC83E0819AD5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CD7F-8645-41FB-8C21-C47A8B4D3D5D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65C59-C11C-4D77-B8A8-F7F51084D3C4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239BF-B240-4D27-BCE8-A1F2790184AA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B9A1C8C-4504-4C9E-BB19-702FDEC173D5}" type="datetime1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D1AA59AC-C4BC-44CD-B9F2-9C56FA1D9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5603" y="-315416"/>
            <a:ext cx="7848600" cy="1927225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Лекция 2</a:t>
            </a:r>
            <a:r>
              <a:rPr lang="en-US" sz="2800" smtClean="0">
                <a:solidFill>
                  <a:schemeClr val="tx1"/>
                </a:solidFill>
              </a:rPr>
              <a:t>3</a:t>
            </a:r>
            <a:r>
              <a:rPr lang="ru-RU" sz="2800" smtClean="0">
                <a:solidFill>
                  <a:schemeClr val="tx1"/>
                </a:solidFill>
              </a:rPr>
              <a:t>.  </a:t>
            </a:r>
            <a:r>
              <a:rPr lang="ru-RU" sz="2800" dirty="0" smtClean="0">
                <a:solidFill>
                  <a:schemeClr val="tx1"/>
                </a:solidFill>
              </a:rPr>
              <a:t>распознавание ситуаций в условиях нечеткой информации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916832"/>
            <a:ext cx="8928992" cy="3672408"/>
          </a:xfrm>
        </p:spPr>
        <p:txBody>
          <a:bodyPr>
            <a:noAutofit/>
          </a:bodyPr>
          <a:lstStyle/>
          <a:p>
            <a:pPr marL="3175" indent="20638" algn="just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Вопросы:</a:t>
            </a:r>
            <a:r>
              <a:rPr lang="ru-RU" sz="1600" i="1" dirty="0" smtClean="0">
                <a:solidFill>
                  <a:schemeClr val="tx1"/>
                </a:solidFill>
              </a:rPr>
              <a:t> </a:t>
            </a:r>
            <a:r>
              <a:rPr lang="ru-RU" sz="2800" i="1" dirty="0" smtClean="0">
                <a:solidFill>
                  <a:schemeClr val="tx1"/>
                </a:solidFill>
              </a:rPr>
              <a:t>Распознавание </a:t>
            </a:r>
            <a:r>
              <a:rPr lang="ru-RU" sz="2800" i="1" dirty="0">
                <a:solidFill>
                  <a:schemeClr val="tx1"/>
                </a:solidFill>
              </a:rPr>
              <a:t>ситуации в условиях полной определенности исходной ситуации</a:t>
            </a:r>
            <a:r>
              <a:rPr lang="ru-RU" sz="2800" i="1" dirty="0" smtClean="0">
                <a:solidFill>
                  <a:schemeClr val="tx1"/>
                </a:solidFill>
              </a:rPr>
              <a:t>. </a:t>
            </a:r>
          </a:p>
          <a:p>
            <a:pPr marL="3175" indent="20638" algn="just">
              <a:spcBef>
                <a:spcPts val="0"/>
              </a:spcBef>
            </a:pPr>
            <a:r>
              <a:rPr lang="ru-RU" sz="2800" i="1" dirty="0" smtClean="0">
                <a:solidFill>
                  <a:schemeClr val="tx1"/>
                </a:solidFill>
              </a:rPr>
              <a:t>Распознавание </a:t>
            </a:r>
            <a:r>
              <a:rPr lang="ru-RU" sz="2800" i="1" dirty="0">
                <a:solidFill>
                  <a:schemeClr val="tx1"/>
                </a:solidFill>
              </a:rPr>
              <a:t>ситуаций в условиях неполноты </a:t>
            </a:r>
            <a:r>
              <a:rPr lang="ru-RU" sz="2800" i="1" dirty="0" smtClean="0">
                <a:solidFill>
                  <a:schemeClr val="tx1"/>
                </a:solidFill>
              </a:rPr>
              <a:t>и нечеткости информации. </a:t>
            </a:r>
          </a:p>
          <a:p>
            <a:pPr marL="3175" indent="20638" algn="just">
              <a:spcBef>
                <a:spcPts val="0"/>
              </a:spcBef>
            </a:pPr>
            <a:r>
              <a:rPr lang="ru-RU" sz="2800" i="1" dirty="0" smtClean="0">
                <a:solidFill>
                  <a:schemeClr val="tx1"/>
                </a:solidFill>
              </a:rPr>
              <a:t>Распознавание </a:t>
            </a:r>
            <a:r>
              <a:rPr lang="ru-RU" sz="2800" i="1" dirty="0">
                <a:solidFill>
                  <a:schemeClr val="tx1"/>
                </a:solidFill>
              </a:rPr>
              <a:t>ситуации в процессе изменения информированности лица, принимающего решения (ЛПР).</a:t>
            </a:r>
            <a:endParaRPr lang="ru-RU" sz="2800" dirty="0">
              <a:solidFill>
                <a:schemeClr val="tx1"/>
              </a:solidFill>
            </a:endParaRPr>
          </a:p>
          <a:p>
            <a:pPr algn="ctr"/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90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9441" y="1412776"/>
            <a:ext cx="8136904" cy="53285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РЕШЕНИЕ:</a:t>
            </a:r>
          </a:p>
          <a:p>
            <a:pPr algn="just"/>
            <a:r>
              <a:rPr lang="ru-RU" sz="2000" dirty="0"/>
              <a:t>Необходимые условия оптимальности для </a:t>
            </a:r>
            <a:r>
              <a:rPr lang="ru-RU" sz="2000" i="1" dirty="0"/>
              <a:t>Т*</a:t>
            </a:r>
            <a:r>
              <a:rPr lang="ru-RU" sz="2000" dirty="0"/>
              <a:t> имеют вид</a:t>
            </a:r>
          </a:p>
          <a:p>
            <a:pPr algn="just"/>
            <a:r>
              <a:rPr lang="ru-RU" sz="2000" i="1" dirty="0"/>
              <a:t>MC(T*-1)&gt;= MC(T*)</a:t>
            </a:r>
            <a:r>
              <a:rPr lang="ru-RU" sz="2000" dirty="0"/>
              <a:t> и </a:t>
            </a:r>
            <a:r>
              <a:rPr lang="ru-RU" sz="2000" i="1" dirty="0"/>
              <a:t>MC(T*+1)&gt;= MC(T*)</a:t>
            </a:r>
            <a:r>
              <a:rPr lang="ru-RU" sz="2000" dirty="0"/>
              <a:t>.</a:t>
            </a:r>
          </a:p>
          <a:p>
            <a:pPr algn="just"/>
            <a:r>
              <a:rPr lang="ru-RU" sz="2000" dirty="0"/>
              <a:t>Следовательно, начиная с малого значения</a:t>
            </a:r>
            <a:r>
              <a:rPr lang="ru-RU" sz="2000" i="1" dirty="0"/>
              <a:t> Т</a:t>
            </a:r>
            <a:r>
              <a:rPr lang="ru-RU" sz="2000" dirty="0"/>
              <a:t>, вычисляем</a:t>
            </a:r>
            <a:r>
              <a:rPr lang="ru-RU" sz="2000" i="1" dirty="0"/>
              <a:t> МС(Т)</a:t>
            </a:r>
            <a:r>
              <a:rPr lang="ru-RU" sz="2000" dirty="0"/>
              <a:t>, пока не будут удовлетворены эти условия.</a:t>
            </a:r>
          </a:p>
          <a:p>
            <a:pPr algn="just"/>
            <a:r>
              <a:rPr lang="ru-RU" sz="2000" dirty="0"/>
              <a:t>Положим </a:t>
            </a:r>
            <a:r>
              <a:rPr lang="ru-RU" sz="2000" i="1" dirty="0"/>
              <a:t>c</a:t>
            </a:r>
            <a:r>
              <a:rPr lang="ru-RU" sz="2000" i="1" baseline="-25000" dirty="0"/>
              <a:t>1</a:t>
            </a:r>
            <a:r>
              <a:rPr lang="ru-RU" sz="2000" dirty="0"/>
              <a:t>= 100 </a:t>
            </a:r>
            <a:r>
              <a:rPr lang="ru-RU" sz="2000" dirty="0" err="1"/>
              <a:t>долл</a:t>
            </a:r>
            <a:r>
              <a:rPr lang="ru-RU" sz="2000" dirty="0"/>
              <a:t>, </a:t>
            </a:r>
            <a:r>
              <a:rPr lang="ru-RU" sz="2000" i="1" dirty="0"/>
              <a:t>c</a:t>
            </a:r>
            <a:r>
              <a:rPr lang="ru-RU" sz="2000" i="1" baseline="-25000" dirty="0"/>
              <a:t>2</a:t>
            </a:r>
            <a:r>
              <a:rPr lang="ru-RU" sz="2000" dirty="0"/>
              <a:t>=10 </a:t>
            </a:r>
            <a:r>
              <a:rPr lang="ru-RU" sz="2000" dirty="0" err="1"/>
              <a:t>долл</a:t>
            </a:r>
            <a:r>
              <a:rPr lang="ru-RU" sz="2000" dirty="0"/>
              <a:t> и </a:t>
            </a:r>
            <a:r>
              <a:rPr lang="ru-RU" sz="2000" i="1" dirty="0"/>
              <a:t>n</a:t>
            </a:r>
            <a:r>
              <a:rPr lang="ru-RU" sz="2000" dirty="0"/>
              <a:t>=50. </a:t>
            </a:r>
            <a:endParaRPr lang="ru-RU" sz="2000" dirty="0" smtClean="0"/>
          </a:p>
          <a:p>
            <a:pPr algn="ctr"/>
            <a:r>
              <a:rPr lang="ru-RU" sz="2000" dirty="0" smtClean="0"/>
              <a:t>Значения</a:t>
            </a:r>
            <a:r>
              <a:rPr lang="ru-RU" sz="2000" dirty="0"/>
              <a:t> </a:t>
            </a:r>
            <a:r>
              <a:rPr lang="ru-RU" sz="2000" i="1" dirty="0" err="1"/>
              <a:t>p</a:t>
            </a:r>
            <a:r>
              <a:rPr lang="ru-RU" sz="2000" i="1" baseline="-25000" dirty="0" err="1"/>
              <a:t>t</a:t>
            </a:r>
            <a:r>
              <a:rPr lang="ru-RU" sz="2000" dirty="0"/>
              <a:t> приведены в виде таблицы</a:t>
            </a:r>
            <a:r>
              <a:rPr lang="ru-RU" sz="2000" dirty="0" smtClean="0"/>
              <a:t>.</a:t>
            </a:r>
          </a:p>
          <a:p>
            <a:pPr algn="ctr"/>
            <a:endParaRPr lang="be-BY" sz="2000" dirty="0"/>
          </a:p>
          <a:p>
            <a:pPr algn="ctr"/>
            <a:endParaRPr lang="be-BY" sz="2000" dirty="0" smtClean="0"/>
          </a:p>
          <a:p>
            <a:pPr algn="ctr"/>
            <a:endParaRPr lang="be-BY" sz="2000" dirty="0"/>
          </a:p>
          <a:p>
            <a:pPr algn="ctr"/>
            <a:endParaRPr lang="be-BY" sz="2000" dirty="0" smtClean="0"/>
          </a:p>
          <a:p>
            <a:pPr algn="ctr"/>
            <a:endParaRPr lang="be-BY" sz="2000" dirty="0"/>
          </a:p>
          <a:p>
            <a:pPr algn="ctr"/>
            <a:endParaRPr lang="be-BY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400" dirty="0"/>
          </a:p>
          <a:p>
            <a:pPr algn="just"/>
            <a:r>
              <a:rPr lang="ru-RU" dirty="0" smtClean="0"/>
              <a:t>Из </a:t>
            </a:r>
            <a:r>
              <a:rPr lang="ru-RU" dirty="0"/>
              <a:t>этой таблицы видно, что профилактический ремонт необходимо проводить через каждые три (</a:t>
            </a:r>
            <a:r>
              <a:rPr lang="ru-RU" b="1" i="1" dirty="0"/>
              <a:t>T*</a:t>
            </a:r>
            <a:r>
              <a:rPr lang="ru-RU" dirty="0"/>
              <a:t>=3) интервала времени.</a:t>
            </a:r>
            <a:endParaRPr lang="ru-RU" dirty="0" smtClean="0"/>
          </a:p>
          <a:p>
            <a:pPr algn="ctr"/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Распознавание ситуаций в условиях неполноты и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/>
              <a:t>нечеткости 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712587"/>
              </p:ext>
            </p:extLst>
          </p:nvPr>
        </p:nvGraphicFramePr>
        <p:xfrm>
          <a:off x="709461" y="3645024"/>
          <a:ext cx="7776863" cy="2398001"/>
        </p:xfrm>
        <a:graphic>
          <a:graphicData uri="http://schemas.openxmlformats.org/drawingml/2006/table">
            <a:tbl>
              <a:tblPr/>
              <a:tblGrid>
                <a:gridCol w="1010991"/>
                <a:gridCol w="1088761"/>
                <a:gridCol w="1322066"/>
                <a:gridCol w="1322066"/>
                <a:gridCol w="2177524"/>
                <a:gridCol w="855455"/>
              </a:tblGrid>
              <a:tr h="462753"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latin typeface="Times New Roman"/>
                        </a:rPr>
                        <a:t/>
                      </a:r>
                      <a:br>
                        <a:rPr lang="ru-RU" sz="1800" i="1" dirty="0">
                          <a:latin typeface="Times New Roman"/>
                        </a:rPr>
                      </a:br>
                      <a:r>
                        <a:rPr lang="ru-RU" sz="1800" i="1" dirty="0">
                          <a:latin typeface="Times New Roman"/>
                        </a:rPr>
                        <a:t>Т</a:t>
                      </a:r>
                      <a:endParaRPr lang="ru-RU" sz="1800" dirty="0"/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baseline="-25000" dirty="0" smtClean="0"/>
                        <a:t>t</a:t>
                      </a:r>
                      <a:endParaRPr lang="en-US" sz="2000" dirty="0"/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>
                          <a:latin typeface="Times New Roman"/>
                        </a:rPr>
                        <a:t>М</a:t>
                      </a:r>
                      <a:r>
                        <a:rPr lang="en-US" sz="1800" i="1">
                          <a:latin typeface="Times New Roman"/>
                        </a:rPr>
                        <a:t>C(t)</a:t>
                      </a:r>
                      <a:endParaRPr lang="en-US" sz="1800"/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 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593"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 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1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0,05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0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$500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 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593"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 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2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0,07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0,05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$375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 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081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/>
                        <a:t>T*</a:t>
                      </a:r>
                      <a:r>
                        <a:rPr lang="en-US" sz="1800" b="1" i="1">
                          <a:latin typeface="Symbol"/>
                        </a:rPr>
                        <a:t>®</a:t>
                      </a:r>
                      <a:endParaRPr lang="en-US" sz="1800"/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/>
                        <a:t>3</a:t>
                      </a:r>
                      <a:endParaRPr lang="ru-RU" sz="1800"/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/>
                        <a:t>0,10</a:t>
                      </a:r>
                      <a:endParaRPr lang="ru-RU" sz="1800"/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0,12</a:t>
                      </a:r>
                      <a:endParaRPr lang="ru-RU" sz="1800" dirty="0"/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$366,7</a:t>
                      </a:r>
                      <a:endParaRPr lang="ru-RU" sz="1800" dirty="0"/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latin typeface="Symbol"/>
                        </a:rPr>
                        <a:t>¬</a:t>
                      </a:r>
                      <a:r>
                        <a:rPr lang="ru-RU" sz="1200" i="1" dirty="0"/>
                        <a:t> </a:t>
                      </a:r>
                      <a:r>
                        <a:rPr lang="ru-RU" sz="1200" i="1" dirty="0">
                          <a:latin typeface="Times New Roman"/>
                        </a:rPr>
                        <a:t>МС(Т*)</a:t>
                      </a:r>
                      <a:endParaRPr lang="ru-RU" sz="1200" dirty="0"/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593"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 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4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0,13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0,22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$400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 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593"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 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5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/>
                        <a:t>0,18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0,35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$450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 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17032"/>
            <a:ext cx="3524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9441" y="1412776"/>
            <a:ext cx="8136904" cy="53285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/>
              <a:t>Формализация характеристик </a:t>
            </a:r>
            <a:r>
              <a:rPr lang="ru-RU" sz="2000" b="1" dirty="0" smtClean="0"/>
              <a:t>информированности:</a:t>
            </a:r>
          </a:p>
          <a:p>
            <a:pPr algn="just"/>
            <a:r>
              <a:rPr lang="ru-RU" sz="2000" dirty="0"/>
              <a:t>Под информированностью ЛПР будем понимать </a:t>
            </a:r>
            <a:r>
              <a:rPr lang="ru-RU" sz="2000" u="sng" dirty="0"/>
              <a:t>изменение </a:t>
            </a:r>
            <a:r>
              <a:rPr lang="ru-RU" sz="2000" u="sng" dirty="0" smtClean="0"/>
              <a:t>уровня неопределенности </a:t>
            </a:r>
            <a:r>
              <a:rPr lang="ru-RU" sz="2000" u="sng" dirty="0"/>
              <a:t>знаний</a:t>
            </a:r>
            <a:r>
              <a:rPr lang="ru-RU" sz="2000" dirty="0"/>
              <a:t> о ситуации или предмете анализа в </a:t>
            </a:r>
            <a:r>
              <a:rPr lang="ru-RU" sz="2000" dirty="0" smtClean="0"/>
              <a:t>результате получения </a:t>
            </a:r>
            <a:r>
              <a:rPr lang="ru-RU" sz="2000" dirty="0"/>
              <a:t>информации. </a:t>
            </a:r>
            <a:endParaRPr lang="ru-RU" sz="2000" dirty="0" smtClean="0"/>
          </a:p>
          <a:p>
            <a:pPr algn="just"/>
            <a:endParaRPr lang="en-US" sz="2000" b="1" dirty="0" smtClean="0"/>
          </a:p>
          <a:p>
            <a:pPr algn="just"/>
            <a:r>
              <a:rPr lang="ru-RU" sz="2000" b="1" dirty="0" smtClean="0"/>
              <a:t>Уровень </a:t>
            </a:r>
            <a:r>
              <a:rPr lang="ru-RU" sz="2000" b="1" dirty="0"/>
              <a:t>информированности ЛПР </a:t>
            </a:r>
            <a:r>
              <a:rPr lang="ru-RU" sz="2000" dirty="0"/>
              <a:t>– </a:t>
            </a:r>
            <a:endParaRPr lang="ru-RU" sz="2000" dirty="0" smtClean="0"/>
          </a:p>
          <a:p>
            <a:pPr algn="just"/>
            <a:r>
              <a:rPr lang="ru-RU" sz="2000" dirty="0" smtClean="0"/>
              <a:t>это показатель </a:t>
            </a:r>
            <a:r>
              <a:rPr lang="ru-RU" sz="2000" dirty="0"/>
              <a:t>уровня знаний о предмете </a:t>
            </a:r>
            <a:r>
              <a:rPr lang="ru-RU" sz="2000" dirty="0" smtClean="0"/>
              <a:t>анализа</a:t>
            </a:r>
            <a:r>
              <a:rPr lang="en-US" sz="2000" dirty="0" smtClean="0"/>
              <a:t> </a:t>
            </a:r>
            <a:r>
              <a:rPr lang="ru-RU" sz="2000" dirty="0" smtClean="0"/>
              <a:t>или </a:t>
            </a:r>
            <a:r>
              <a:rPr lang="ru-RU" sz="2000" dirty="0"/>
              <a:t>объекте исследований.</a:t>
            </a:r>
          </a:p>
          <a:p>
            <a:pPr algn="just"/>
            <a:r>
              <a:rPr lang="ru-RU" sz="2000" dirty="0"/>
              <a:t>Количественно уровень информированности ЛПР будем </a:t>
            </a:r>
            <a:r>
              <a:rPr lang="ru-RU" sz="2000" dirty="0" smtClean="0"/>
              <a:t>характеризовать </a:t>
            </a:r>
            <a:r>
              <a:rPr lang="ru-RU" sz="2000" dirty="0"/>
              <a:t>величиной изменения уровня неопределенности знаний в </a:t>
            </a:r>
            <a:r>
              <a:rPr lang="ru-RU" sz="2000" dirty="0" smtClean="0"/>
              <a:t>результате </a:t>
            </a:r>
            <a:r>
              <a:rPr lang="ru-RU" sz="2000" dirty="0"/>
              <a:t>получения информации.</a:t>
            </a:r>
          </a:p>
          <a:p>
            <a:pPr algn="ctr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7030A0"/>
                </a:solidFill>
              </a:rPr>
              <a:t>Распознавание ситуации в процессе изменения </a:t>
            </a:r>
            <a:r>
              <a:rPr lang="ru-RU" sz="2700" b="1" dirty="0" smtClean="0">
                <a:solidFill>
                  <a:srgbClr val="7030A0"/>
                </a:solidFill>
              </a:rPr>
              <a:t>информированности  ЛПР.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04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9441" y="1412776"/>
            <a:ext cx="8136904" cy="53285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Наиболее важными </a:t>
            </a:r>
            <a:r>
              <a:rPr lang="ru-RU" sz="2800" dirty="0"/>
              <a:t>свойствами с позиции ЛПР </a:t>
            </a:r>
            <a:r>
              <a:rPr lang="ru-RU" sz="2800" dirty="0" smtClean="0"/>
              <a:t>в системном </a:t>
            </a:r>
            <a:r>
              <a:rPr lang="ru-RU" sz="2800" dirty="0"/>
              <a:t>анализе </a:t>
            </a:r>
            <a:r>
              <a:rPr lang="ru-RU" sz="2800" dirty="0" smtClean="0"/>
              <a:t>являются:</a:t>
            </a:r>
          </a:p>
          <a:p>
            <a:pPr algn="ctr"/>
            <a:endParaRPr lang="ru-RU" sz="2800" dirty="0" smtClean="0"/>
          </a:p>
          <a:p>
            <a:r>
              <a:rPr lang="ru-RU" sz="2800" dirty="0" smtClean="0"/>
              <a:t>	 -полнота</a:t>
            </a:r>
            <a:r>
              <a:rPr lang="ru-RU" sz="2800" dirty="0"/>
              <a:t>, </a:t>
            </a:r>
            <a:endParaRPr lang="ru-RU" sz="2800" dirty="0" smtClean="0"/>
          </a:p>
          <a:p>
            <a:r>
              <a:rPr lang="ru-RU" sz="2800" dirty="0" smtClean="0"/>
              <a:t>	 -достоверность </a:t>
            </a:r>
            <a:endParaRPr lang="ru-RU" sz="2800" dirty="0"/>
          </a:p>
          <a:p>
            <a:r>
              <a:rPr lang="ru-RU" sz="2800" dirty="0" smtClean="0"/>
              <a:t>	 -своевременность</a:t>
            </a:r>
            <a:r>
              <a:rPr lang="ru-RU" sz="2800" dirty="0"/>
              <a:t>. </a:t>
            </a:r>
            <a:endParaRPr lang="ru-RU" sz="2800" dirty="0" smtClean="0"/>
          </a:p>
          <a:p>
            <a:endParaRPr lang="ru-RU" sz="2000" dirty="0" smtClean="0"/>
          </a:p>
          <a:p>
            <a:pPr algn="ctr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7030A0"/>
                </a:solidFill>
              </a:rPr>
              <a:t>Распознавание ситуации в процессе изменения </a:t>
            </a:r>
            <a:r>
              <a:rPr lang="ru-RU" sz="2700" b="1" dirty="0" smtClean="0">
                <a:solidFill>
                  <a:srgbClr val="7030A0"/>
                </a:solidFill>
              </a:rPr>
              <a:t>информированности  ЛПР.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19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9441" y="1412776"/>
            <a:ext cx="8136904" cy="53285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1) Полнота </a:t>
            </a:r>
            <a:r>
              <a:rPr lang="ru-RU" sz="2000" dirty="0"/>
              <a:t>информированности – свойство, которое </a:t>
            </a:r>
            <a:r>
              <a:rPr lang="ru-RU" sz="2000" dirty="0" smtClean="0"/>
              <a:t>характеризует соответствие </a:t>
            </a:r>
            <a:r>
              <a:rPr lang="ru-RU" sz="2000" dirty="0"/>
              <a:t>количества получаемой ЛПР информации </a:t>
            </a:r>
            <a:r>
              <a:rPr lang="ru-RU" sz="2000" dirty="0" smtClean="0"/>
              <a:t>количеству информации</a:t>
            </a:r>
            <a:r>
              <a:rPr lang="ru-RU" sz="2000" dirty="0"/>
              <a:t>, требуемому для принятия решения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dirty="0" smtClean="0"/>
              <a:t>2) Своевременность </a:t>
            </a:r>
            <a:r>
              <a:rPr lang="ru-RU" sz="2000" dirty="0"/>
              <a:t>информированности – свойство, которое </a:t>
            </a:r>
            <a:r>
              <a:rPr lang="ru-RU" sz="2000" dirty="0" smtClean="0"/>
              <a:t>определяет</a:t>
            </a:r>
            <a:r>
              <a:rPr lang="ru-RU" sz="2000" dirty="0"/>
              <a:t>, насколько ресурс времени ЛПР на формирование и </a:t>
            </a:r>
            <a:r>
              <a:rPr lang="ru-RU" sz="2000" dirty="0" smtClean="0"/>
              <a:t>принятие решения </a:t>
            </a:r>
            <a:r>
              <a:rPr lang="ru-RU" sz="2000" dirty="0"/>
              <a:t>соответствует ресурсу времени от момента получения </a:t>
            </a:r>
            <a:r>
              <a:rPr lang="ru-RU" sz="2000" dirty="0" smtClean="0"/>
              <a:t>информации </a:t>
            </a:r>
            <a:r>
              <a:rPr lang="ru-RU" sz="2000" dirty="0"/>
              <a:t>до момента реализации </a:t>
            </a:r>
            <a:r>
              <a:rPr lang="ru-RU" sz="2000" dirty="0" smtClean="0"/>
              <a:t>решения.</a:t>
            </a:r>
          </a:p>
          <a:p>
            <a:endParaRPr lang="ru-RU" sz="2000" dirty="0"/>
          </a:p>
          <a:p>
            <a:r>
              <a:rPr lang="ru-RU" sz="2000" dirty="0" smtClean="0"/>
              <a:t>3) Достоверность </a:t>
            </a:r>
            <a:r>
              <a:rPr lang="ru-RU" sz="2000" dirty="0"/>
              <a:t>информированности – свойство, которое </a:t>
            </a:r>
            <a:r>
              <a:rPr lang="ru-RU" sz="2000" dirty="0" smtClean="0"/>
              <a:t>характеризует </a:t>
            </a:r>
            <a:r>
              <a:rPr lang="ru-RU" sz="2000" dirty="0"/>
              <a:t>соответствие полученной ЛПР информации истинному </a:t>
            </a:r>
            <a:r>
              <a:rPr lang="ru-RU" sz="2000" dirty="0" smtClean="0"/>
              <a:t>состоянию </a:t>
            </a:r>
            <a:r>
              <a:rPr lang="ru-RU" sz="2000" dirty="0"/>
              <a:t>складывающейся ситуации.</a:t>
            </a:r>
          </a:p>
          <a:p>
            <a:endParaRPr lang="ru-RU" sz="1600" dirty="0" smtClean="0"/>
          </a:p>
          <a:p>
            <a:pPr algn="ctr"/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7030A0"/>
                </a:solidFill>
              </a:rPr>
              <a:t>Распознавание ситуации в процессе изменения </a:t>
            </a:r>
            <a:r>
              <a:rPr lang="ru-RU" sz="2700" b="1" dirty="0" smtClean="0">
                <a:solidFill>
                  <a:srgbClr val="7030A0"/>
                </a:solidFill>
              </a:rPr>
              <a:t>информированности  ЛПР.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30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158" y="332656"/>
            <a:ext cx="8229600" cy="9033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Риск, обусловленный неполнотой полученной информации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07346"/>
            <a:ext cx="52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4B85016-A4F1-48C4-B241-7DBA530F59DC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73" y="1700808"/>
            <a:ext cx="8771627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08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158" y="332656"/>
            <a:ext cx="8229600" cy="9033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Риск, обусловленный неправильной классификацией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07346"/>
            <a:ext cx="52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4B85016-A4F1-48C4-B241-7DBA530F59DC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9739" y="1582341"/>
            <a:ext cx="807470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Для оценки риска соотнесения субъекта к определенному классу предлагается использовать метод, основанный на следующей концепции: наилучшие решающие правила, позволяющие разделить классы, достигаются при использовании показателя, количественно учитывающего отклонения местоположений элементов множества обучающей выборки от центров классов в факторном пространстве состояний, нормированного по </a:t>
            </a:r>
            <a:r>
              <a:rPr lang="ru-RU" sz="2400" dirty="0" smtClean="0"/>
              <a:t>дисперсиям.</a:t>
            </a:r>
            <a:endParaRPr lang="ru-RU" sz="2400" dirty="0"/>
          </a:p>
        </p:txBody>
      </p:sp>
      <p:pic>
        <p:nvPicPr>
          <p:cNvPr id="7" name="Рисунок 6" descr="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320609"/>
            <a:ext cx="2448272" cy="8446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012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158" y="332656"/>
            <a:ext cx="8229600" cy="9033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Риск, обусловленный неправильной классификацией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07346"/>
            <a:ext cx="52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4B85016-A4F1-48C4-B241-7DBA530F59DC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9739" y="1582341"/>
            <a:ext cx="807470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В качестве примера рассмотрим два класса субъектов: «0» и «1». Требуется определить, в каком классе находится исследуемый субъект по некоторому </a:t>
            </a:r>
            <a:r>
              <a:rPr lang="ru-RU" sz="2400" dirty="0" smtClean="0"/>
              <a:t>показателю</a:t>
            </a:r>
            <a:r>
              <a:rPr lang="en-US" sz="2400" dirty="0" smtClean="0"/>
              <a:t> </a:t>
            </a:r>
            <a:r>
              <a:rPr lang="ru-RU" sz="2400" dirty="0" smtClean="0"/>
              <a:t>-</a:t>
            </a:r>
            <a:r>
              <a:rPr lang="en-US" sz="2400" dirty="0" smtClean="0"/>
              <a:t> </a:t>
            </a:r>
            <a:r>
              <a:rPr lang="ru-RU" sz="2400" dirty="0" smtClean="0"/>
              <a:t>характеристике </a:t>
            </a:r>
            <a:r>
              <a:rPr lang="ru-RU" sz="2400" dirty="0"/>
              <a:t>Р. Предварительный анализ результатов процесса управления (полученные </a:t>
            </a:r>
            <a:r>
              <a:rPr lang="ru-RU" sz="2400" dirty="0" smtClean="0"/>
              <a:t>в результате мониторинга</a:t>
            </a:r>
            <a:r>
              <a:rPr lang="ru-RU" sz="2400" dirty="0" smtClean="0"/>
              <a:t>) </a:t>
            </a:r>
            <a:r>
              <a:rPr lang="ru-RU" sz="2400" dirty="0"/>
              <a:t>позволяет сформировать обучающие выборки, на которых определяются численные значения оценок математического ожидания и среднеквадратичной ошибки характеристики субъекта Р в классах «0» и «1», - соответственно - M</a:t>
            </a:r>
            <a:r>
              <a:rPr lang="ru-RU" sz="2400" baseline="-25000" dirty="0"/>
              <a:t>0</a:t>
            </a:r>
            <a:r>
              <a:rPr lang="ru-RU" sz="2400" dirty="0"/>
              <a:t>, M</a:t>
            </a:r>
            <a:r>
              <a:rPr lang="ru-RU" sz="2400" baseline="-25000" dirty="0"/>
              <a:t>1</a:t>
            </a:r>
            <a:r>
              <a:rPr lang="ru-RU" sz="2400" dirty="0"/>
              <a:t>, S</a:t>
            </a:r>
            <a:r>
              <a:rPr lang="ru-RU" sz="2400" baseline="-25000" dirty="0"/>
              <a:t>1</a:t>
            </a:r>
            <a:r>
              <a:rPr lang="ru-RU" sz="2400" dirty="0"/>
              <a:t>, S</a:t>
            </a:r>
            <a:r>
              <a:rPr lang="ru-RU" sz="2400" baseline="-25000" dirty="0"/>
              <a:t>0</a:t>
            </a:r>
            <a:r>
              <a:rPr lang="ru-RU" sz="2400" dirty="0"/>
              <a:t> . Затем, классификация субъекта осуществляется по следующей </a:t>
            </a:r>
            <a:r>
              <a:rPr lang="ru-RU" sz="2400" dirty="0" smtClean="0"/>
              <a:t>методике.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7931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158" y="332656"/>
            <a:ext cx="8229600" cy="9033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Риск, обусловленный неправильной классификацией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07346"/>
            <a:ext cx="52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4B85016-A4F1-48C4-B241-7DBA530F59DC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69" y="1124744"/>
            <a:ext cx="881859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99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158" y="332656"/>
            <a:ext cx="8229600" cy="9033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Риск, обусловленный неправильной классификацией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07346"/>
            <a:ext cx="52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4B85016-A4F1-48C4-B241-7DBA530F59DC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87624" y="206084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94" name="Picture 2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53"/>
          <a:stretch/>
        </p:blipFill>
        <p:spPr bwMode="auto">
          <a:xfrm>
            <a:off x="529739" y="1063621"/>
            <a:ext cx="8434749" cy="3085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91" r="64160" b="3367"/>
          <a:stretch/>
        </p:blipFill>
        <p:spPr bwMode="auto">
          <a:xfrm>
            <a:off x="3419872" y="4177645"/>
            <a:ext cx="3022962" cy="83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911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158" y="332656"/>
            <a:ext cx="8229600" cy="9033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Риск, обусловленный неправильной классификацией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07346"/>
            <a:ext cx="52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4B85016-A4F1-48C4-B241-7DBA530F59DC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87624" y="206084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29739" y="1556792"/>
            <a:ext cx="4546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58" y="1412776"/>
            <a:ext cx="8638530" cy="4156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760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39552" y="2996953"/>
            <a:ext cx="8136904" cy="223224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В этих условиях исходная информация в обобщенном виде представляется в виде таблицы, элементами которой являются значения частных показателей (критериев) эффективности, вычисленные для каждой из сравниваемых альтернатив (стратегий). Если критериев несколько, то принятие решения (выбор стратегии) даже в условиях полной определенности является достаточно сложной задачей.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96752"/>
            <a:ext cx="8136904" cy="16561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158" y="332656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Классификация решений по степени определенности </a:t>
            </a:r>
            <a:r>
              <a:rPr lang="ru-RU" sz="2700" b="1" dirty="0" smtClean="0"/>
              <a:t>ситуации.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2808312"/>
          </a:xfrm>
        </p:spPr>
        <p:txBody>
          <a:bodyPr/>
          <a:lstStyle/>
          <a:p>
            <a:endParaRPr lang="ru-RU" sz="1800" dirty="0" smtClean="0"/>
          </a:p>
          <a:p>
            <a:pPr marL="0" indent="0" algn="just">
              <a:buNone/>
            </a:pPr>
            <a:r>
              <a:rPr lang="ru-RU" sz="1800" dirty="0" smtClean="0"/>
              <a:t>Решение </a:t>
            </a:r>
            <a:r>
              <a:rPr lang="ru-RU" sz="1800" dirty="0"/>
              <a:t>принимается в условиях определенности, когда </a:t>
            </a:r>
            <a:r>
              <a:rPr lang="ru-RU" sz="1800" dirty="0" smtClean="0"/>
              <a:t>ЛПР</a:t>
            </a:r>
          </a:p>
          <a:p>
            <a:pPr marL="0" indent="0" algn="just">
              <a:buNone/>
            </a:pPr>
            <a:r>
              <a:rPr lang="ru-RU" sz="1800" dirty="0" smtClean="0"/>
              <a:t> </a:t>
            </a:r>
            <a:r>
              <a:rPr lang="ru-RU" sz="1800" dirty="0"/>
              <a:t>в точности знает результат каждого их альтернативных вариантов выбора</a:t>
            </a:r>
            <a:r>
              <a:rPr lang="ru-RU" sz="1800" dirty="0" smtClean="0"/>
              <a:t>.</a:t>
            </a:r>
          </a:p>
          <a:p>
            <a:pPr marL="0" indent="0" algn="just">
              <a:buNone/>
            </a:pPr>
            <a:r>
              <a:rPr lang="ru-RU" sz="1800" dirty="0"/>
              <a:t>В условиях определенности существует лишь одна альтернатива.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507346"/>
            <a:ext cx="52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4B85016-A4F1-48C4-B241-7DBA530F59DC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29739" y="5373216"/>
            <a:ext cx="8136904" cy="128722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Принятие решений при полной </a:t>
            </a:r>
            <a:r>
              <a:rPr lang="ru-RU" b="1" dirty="0" smtClean="0"/>
              <a:t>определенности ситуации:</a:t>
            </a:r>
          </a:p>
          <a:p>
            <a:pPr algn="ctr"/>
            <a:r>
              <a:rPr lang="ru-RU" i="1" dirty="0" smtClean="0"/>
              <a:t>-по одному критерию</a:t>
            </a:r>
            <a:endParaRPr lang="ru-RU" b="1" i="1" dirty="0" smtClean="0"/>
          </a:p>
          <a:p>
            <a:pPr algn="ctr"/>
            <a:r>
              <a:rPr lang="ru-RU" b="1" i="1" dirty="0" smtClean="0"/>
              <a:t>- </a:t>
            </a:r>
            <a:r>
              <a:rPr lang="ru-RU" i="1" dirty="0"/>
              <a:t>многокритериальной </a:t>
            </a:r>
            <a:r>
              <a:rPr lang="ru-RU" i="1" dirty="0" smtClean="0"/>
              <a:t> способ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9808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95536" y="4437112"/>
            <a:ext cx="8280920" cy="1944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158" y="332656"/>
            <a:ext cx="8229600" cy="9033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Риск, обусловленный неправильной классификацией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07346"/>
            <a:ext cx="52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4B85016-A4F1-48C4-B241-7DBA530F59DC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87624" y="206084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29739" y="1556792"/>
            <a:ext cx="4546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1268760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64" y="1300883"/>
            <a:ext cx="8625765" cy="3233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38519" y="4525152"/>
            <a:ext cx="84498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Таким образом, в результате проведенных исследований разработаны процедуры вычисления частных и интегральных оценок информационных рисков для адекватного принятия управленческих решений в социальных системах, учитывающие «человеческий фактор» между субъектами отношений в управляемом социуме и позволяющие формализовать и автоматизировать процесс принятия управленческих решений.</a:t>
            </a:r>
          </a:p>
        </p:txBody>
      </p:sp>
    </p:spTree>
    <p:extLst>
      <p:ext uri="{BB962C8B-B14F-4D97-AF65-F5344CB8AC3E}">
        <p14:creationId xmlns:p14="http://schemas.microsoft.com/office/powerpoint/2010/main" val="121721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54360" y="1412776"/>
            <a:ext cx="8136904" cy="4950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i="1" dirty="0" smtClean="0"/>
              <a:t>Распознавание ситуации в условиях полной определенности исходной ситуации  </a:t>
            </a:r>
            <a:r>
              <a:rPr lang="ru-RU" sz="2000" i="1" u="sng" dirty="0" smtClean="0"/>
              <a:t>многокритериальным</a:t>
            </a:r>
            <a:r>
              <a:rPr lang="ru-RU" sz="2000" i="1" dirty="0" smtClean="0"/>
              <a:t> способом заключается в </a:t>
            </a:r>
            <a:r>
              <a:rPr lang="ru-RU" sz="2000" dirty="0" smtClean="0"/>
              <a:t>свертывании частных </a:t>
            </a:r>
            <a:r>
              <a:rPr lang="ru-RU" sz="2000" dirty="0"/>
              <a:t>критериев оптимальности, если: </a:t>
            </a:r>
            <a:endParaRPr lang="ru-RU" sz="2000" dirty="0" smtClean="0"/>
          </a:p>
          <a:p>
            <a:pPr algn="just"/>
            <a:r>
              <a:rPr lang="ru-RU" sz="2000" dirty="0"/>
              <a:t>-</a:t>
            </a:r>
            <a:r>
              <a:rPr lang="ru-RU" sz="2000" dirty="0" smtClean="0"/>
              <a:t>частные (локальные) критерии количественно соизмеримы по важности;</a:t>
            </a:r>
          </a:p>
          <a:p>
            <a:pPr algn="just"/>
            <a:r>
              <a:rPr lang="ru-RU" sz="2000" dirty="0" smtClean="0"/>
              <a:t>-частные критерии являются однородными (имеют одинаковую размерность).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Если локальные критерии не однородны (имеют разную размерность), то в этом случае выполняют нормализацию критериев. Под нормализацией критериев понимается такая последовательность процедур, с помощью которой все критерии приводятся к единому безразмерному масштабу измерения. 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158" y="332656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Классификация решений по степени определенности </a:t>
            </a:r>
            <a:r>
              <a:rPr lang="ru-RU" sz="2700" b="1" dirty="0" smtClean="0"/>
              <a:t>ситуации.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07346"/>
            <a:ext cx="529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4B85016-A4F1-48C4-B241-7DBA530F59DC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44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29739" y="3659544"/>
            <a:ext cx="8136904" cy="30098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/>
              <a:t>Данные, необходимые для принятия решения в условиях нео­пределенности, обычно задаются в форме матрицы, строки кото­рой соответствуют возможным действиям (управленческим реше­ния)</a:t>
            </a:r>
            <a:r>
              <a:rPr lang="ru-RU" sz="2400" i="1" dirty="0"/>
              <a:t>, </a:t>
            </a:r>
            <a:r>
              <a:rPr lang="ru-RU" sz="2400" dirty="0"/>
              <a:t>а столбцы — возможным состояниям объекта.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96752"/>
            <a:ext cx="8136904" cy="23762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/>
              <a:t>Под неопределенностью следует понимать отсутствие, неполно­ту, недостаточность информации об объекте, процессе, явлении или неуверенность в достоверности информации.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7030A0"/>
                </a:solidFill>
              </a:rPr>
              <a:t>Распознавание ситуаций в условиях неполноты и</a:t>
            </a:r>
            <a:r>
              <a:rPr lang="ru-RU" sz="2700" dirty="0">
                <a:solidFill>
                  <a:srgbClr val="7030A0"/>
                </a:solidFill>
              </a:rPr>
              <a:t/>
            </a:r>
            <a:br>
              <a:rPr lang="ru-RU" sz="2700" dirty="0">
                <a:solidFill>
                  <a:srgbClr val="7030A0"/>
                </a:solidFill>
              </a:rPr>
            </a:br>
            <a:r>
              <a:rPr lang="ru-RU" sz="2700" b="1" dirty="0">
                <a:solidFill>
                  <a:srgbClr val="7030A0"/>
                </a:solidFill>
              </a:rPr>
              <a:t>нечеткости 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29739" y="3659544"/>
            <a:ext cx="8136904" cy="30098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96752"/>
            <a:ext cx="8136904" cy="23762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Распознавание ситуаций в условиях неполноты и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/>
              <a:t>нечеткости 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1196752"/>
            <a:ext cx="8229600" cy="2808312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>
                <a:solidFill>
                  <a:srgbClr val="000000"/>
                </a:solidFill>
                <a:latin typeface="TimesNewRomanPSMT"/>
              </a:rPr>
              <a:t>Для </a:t>
            </a:r>
            <a:r>
              <a:rPr lang="ru-RU" sz="1800" b="1" dirty="0">
                <a:solidFill>
                  <a:srgbClr val="000000"/>
                </a:solidFill>
                <a:latin typeface="TimesNewRomanPS-BoldMT"/>
              </a:rPr>
              <a:t>з</a:t>
            </a:r>
            <a:r>
              <a:rPr lang="ru-RU" sz="1800" dirty="0">
                <a:solidFill>
                  <a:srgbClr val="000000"/>
                </a:solidFill>
                <a:latin typeface="TimesNewRomanPSMT"/>
              </a:rPr>
              <a:t>аданного множества </a:t>
            </a:r>
            <a:r>
              <a:rPr lang="ru-RU" sz="1800" i="1" dirty="0">
                <a:solidFill>
                  <a:srgbClr val="000000"/>
                </a:solidFill>
                <a:latin typeface="TimesNewRomanPS-ItalicMT"/>
              </a:rPr>
              <a:t>S</a:t>
            </a:r>
            <a:r>
              <a:rPr lang="ru-RU" sz="600" dirty="0">
                <a:solidFill>
                  <a:srgbClr val="000000"/>
                </a:solidFill>
                <a:latin typeface="TimesNewRomanPSMT"/>
              </a:rPr>
              <a:t>0 </a:t>
            </a:r>
            <a:r>
              <a:rPr lang="ru-RU" sz="600" dirty="0" smtClean="0">
                <a:solidFill>
                  <a:srgbClr val="000000"/>
                </a:solidFill>
                <a:latin typeface="TimesNewRomanPSMT"/>
              </a:rPr>
              <a:t>  </a:t>
            </a:r>
          </a:p>
          <a:p>
            <a:pPr marL="0" indent="0" algn="ctr">
              <a:buNone/>
            </a:pPr>
            <a:endParaRPr lang="ru-RU" sz="600" dirty="0" smtClean="0">
              <a:solidFill>
                <a:srgbClr val="000000"/>
              </a:solidFill>
              <a:latin typeface="TimesNewRomanPSMT"/>
            </a:endParaRPr>
          </a:p>
          <a:p>
            <a:pPr marL="0" indent="0" algn="ctr">
              <a:buNone/>
            </a:pPr>
            <a:r>
              <a:rPr lang="en-US" sz="1800" i="1" dirty="0" smtClean="0">
                <a:solidFill>
                  <a:srgbClr val="000000"/>
                </a:solidFill>
                <a:latin typeface="TimesNewRomanPS-ItalicMT"/>
              </a:rPr>
              <a:t>S</a:t>
            </a:r>
            <a:r>
              <a:rPr lang="en-US" sz="600" dirty="0" smtClean="0">
                <a:solidFill>
                  <a:srgbClr val="000000"/>
                </a:solidFill>
                <a:latin typeface="TimesNewRomanPSMT"/>
              </a:rPr>
              <a:t>0 </a:t>
            </a:r>
            <a:r>
              <a:rPr lang="en-US" sz="1800" dirty="0">
                <a:solidFill>
                  <a:srgbClr val="000000"/>
                </a:solidFill>
                <a:latin typeface="TimesNewRomanPSMT"/>
              </a:rPr>
              <a:t>= {</a:t>
            </a:r>
            <a:r>
              <a:rPr lang="en-US" sz="1800" i="1" dirty="0" err="1">
                <a:solidFill>
                  <a:srgbClr val="000000"/>
                </a:solidFill>
                <a:latin typeface="TimesNewRomanPS-ItalicMT"/>
              </a:rPr>
              <a:t>S</a:t>
            </a:r>
            <a:r>
              <a:rPr lang="en-US" sz="600" i="1" dirty="0" err="1">
                <a:solidFill>
                  <a:srgbClr val="000000"/>
                </a:solidFill>
                <a:latin typeface="TimesNewRomanPS-ItalicMT"/>
              </a:rPr>
              <a:t>k</a:t>
            </a:r>
            <a:r>
              <a:rPr lang="en-US" sz="600" i="1" dirty="0">
                <a:solidFill>
                  <a:srgbClr val="000000"/>
                </a:solidFill>
                <a:latin typeface="TimesNewRomanPS-ItalicMT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TimesNewRomanPSMT"/>
              </a:rPr>
              <a:t>| </a:t>
            </a:r>
            <a:r>
              <a:rPr lang="en-US" sz="1800" i="1" dirty="0">
                <a:solidFill>
                  <a:srgbClr val="000000"/>
                </a:solidFill>
                <a:latin typeface="TimesNewRomanPS-ItalicMT"/>
              </a:rPr>
              <a:t>k </a:t>
            </a:r>
            <a:r>
              <a:rPr lang="en-US" sz="1800" dirty="0">
                <a:solidFill>
                  <a:srgbClr val="000000"/>
                </a:solidFill>
                <a:latin typeface="TimesNewRomanPSMT"/>
              </a:rPr>
              <a:t>= 1,...,</a:t>
            </a:r>
            <a:r>
              <a:rPr lang="en-US" sz="1800" i="1" dirty="0">
                <a:solidFill>
                  <a:srgbClr val="000000"/>
                </a:solidFill>
                <a:latin typeface="TimesNewRomanPS-ItalicMT"/>
              </a:rPr>
              <a:t>N</a:t>
            </a:r>
            <a:r>
              <a:rPr lang="en-US" sz="600" i="1" dirty="0">
                <a:solidFill>
                  <a:srgbClr val="000000"/>
                </a:solidFill>
                <a:latin typeface="TimesNewRomanPS-ItalicMT"/>
              </a:rPr>
              <a:t>S</a:t>
            </a:r>
            <a:r>
              <a:rPr lang="en-US" sz="1800" dirty="0">
                <a:solidFill>
                  <a:srgbClr val="000000"/>
                </a:solidFill>
                <a:latin typeface="TimesNewRomanPSMT"/>
              </a:rPr>
              <a:t>}</a:t>
            </a:r>
            <a:br>
              <a:rPr lang="en-US" sz="1800" dirty="0">
                <a:solidFill>
                  <a:srgbClr val="000000"/>
                </a:solidFill>
                <a:latin typeface="TimesNewRomanPSMT"/>
              </a:rPr>
            </a:br>
            <a:r>
              <a:rPr lang="ru-RU" sz="1800" dirty="0" smtClean="0">
                <a:solidFill>
                  <a:srgbClr val="000000"/>
                </a:solidFill>
                <a:latin typeface="TimesNewRomanPSMT"/>
              </a:rPr>
              <a:t>существует разбиение</a:t>
            </a:r>
            <a:r>
              <a:rPr lang="en-US" sz="1800" dirty="0" smtClean="0">
                <a:solidFill>
                  <a:srgbClr val="000000"/>
                </a:solidFill>
                <a:latin typeface="TimesNewRomanPSMT"/>
              </a:rPr>
              <a:t> </a:t>
            </a:r>
            <a:r>
              <a:rPr lang="ru-RU" sz="1800" dirty="0" smtClean="0">
                <a:solidFill>
                  <a:srgbClr val="000000"/>
                </a:solidFill>
                <a:latin typeface="TimesNewRomanPSMT"/>
              </a:rPr>
              <a:t>на </a:t>
            </a:r>
            <a:r>
              <a:rPr lang="ru-RU" sz="1800" dirty="0">
                <a:solidFill>
                  <a:srgbClr val="000000"/>
                </a:solidFill>
                <a:latin typeface="TimesNewRomanPSMT"/>
              </a:rPr>
              <a:t>конечное число подмножеств (классов</a:t>
            </a:r>
            <a:r>
              <a:rPr lang="ru-RU" sz="1800" dirty="0" smtClean="0">
                <a:solidFill>
                  <a:srgbClr val="000000"/>
                </a:solidFill>
                <a:latin typeface="TimesNewRomanPSMT"/>
              </a:rPr>
              <a:t>) </a:t>
            </a:r>
            <a:endParaRPr lang="en-US" sz="1800" dirty="0" smtClean="0">
              <a:solidFill>
                <a:srgbClr val="000000"/>
              </a:solidFill>
              <a:latin typeface="TimesNewRomanPSMT"/>
            </a:endParaRPr>
          </a:p>
          <a:p>
            <a:pPr marL="0" indent="0" algn="ctr">
              <a:buNone/>
            </a:pPr>
            <a:r>
              <a:rPr lang="el-GR" sz="1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Ω</a:t>
            </a:r>
            <a:r>
              <a:rPr lang="en-US" sz="1800" baseline="-25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r</a:t>
            </a:r>
            <a:r>
              <a:rPr lang="ru-RU" sz="1800" dirty="0" smtClean="0">
                <a:solidFill>
                  <a:srgbClr val="000000"/>
                </a:solidFill>
                <a:latin typeface="TimesNewRomanPSMT"/>
              </a:rPr>
              <a:t>, </a:t>
            </a:r>
            <a:r>
              <a:rPr lang="ru-RU" sz="1800" i="1" dirty="0" smtClean="0">
                <a:solidFill>
                  <a:srgbClr val="000000"/>
                </a:solidFill>
                <a:latin typeface="TimesNewRomanPS-ItalicMT"/>
              </a:rPr>
              <a:t>r </a:t>
            </a:r>
            <a:r>
              <a:rPr lang="ru-RU" sz="1800" dirty="0" smtClean="0">
                <a:solidFill>
                  <a:srgbClr val="000000"/>
                </a:solidFill>
                <a:latin typeface="TimesNewRomanPSMT"/>
              </a:rPr>
              <a:t>= 1, </a:t>
            </a:r>
            <a:r>
              <a:rPr lang="ru-RU" sz="1800" i="1" dirty="0" smtClean="0">
                <a:solidFill>
                  <a:srgbClr val="000000"/>
                </a:solidFill>
                <a:latin typeface="TimesNewRomanPS-ItalicMT"/>
              </a:rPr>
              <a:t>R</a:t>
            </a:r>
            <a:r>
              <a:rPr lang="ru-RU" sz="600" dirty="0" smtClean="0">
                <a:solidFill>
                  <a:srgbClr val="000000"/>
                </a:solidFill>
                <a:latin typeface="TimesNewRomanPSMT"/>
              </a:rPr>
              <a:t>0</a:t>
            </a:r>
            <a:r>
              <a:rPr lang="ru-RU" sz="1800" dirty="0" smtClean="0">
                <a:solidFill>
                  <a:srgbClr val="000000"/>
                </a:solidFill>
                <a:latin typeface="TimesNewRomanPSMT"/>
              </a:rPr>
              <a:t>, </a:t>
            </a:r>
            <a:r>
              <a:rPr lang="be-BY" sz="1800" dirty="0">
                <a:solidFill>
                  <a:srgbClr val="000000"/>
                </a:solidFill>
                <a:latin typeface="TimesNewRomanPSMT"/>
              </a:rPr>
              <a:t> </a:t>
            </a:r>
            <a:r>
              <a:rPr lang="ru-RU" sz="1800" dirty="0" smtClean="0">
                <a:solidFill>
                  <a:srgbClr val="000000"/>
                </a:solidFill>
                <a:latin typeface="TimesNewRomanPSMT"/>
              </a:rPr>
              <a:t>для которого</a:t>
            </a:r>
            <a:r>
              <a:rPr lang="en-US" sz="1800" dirty="0" smtClean="0">
                <a:solidFill>
                  <a:srgbClr val="000000"/>
                </a:solidFill>
                <a:latin typeface="TimesNewRomanPSMT"/>
              </a:rPr>
              <a:t> </a:t>
            </a:r>
            <a:r>
              <a:rPr lang="ru-RU" sz="1800" dirty="0" smtClean="0">
                <a:solidFill>
                  <a:srgbClr val="000000"/>
                </a:solidFill>
                <a:latin typeface="TimesNewRomanPSMT"/>
              </a:rPr>
              <a:t>справедливо</a:t>
            </a:r>
            <a:r>
              <a:rPr lang="be-BY" sz="1800" dirty="0">
                <a:solidFill>
                  <a:srgbClr val="000000"/>
                </a:solidFill>
                <a:latin typeface="TimesNewRomanPSMT"/>
              </a:rPr>
              <a:t>:</a:t>
            </a:r>
            <a:endParaRPr lang="en-US" sz="1800" dirty="0" smtClean="0">
              <a:solidFill>
                <a:srgbClr val="000000"/>
              </a:solidFill>
              <a:latin typeface="TimesNewRomanPSMT"/>
            </a:endParaRPr>
          </a:p>
          <a:p>
            <a:pPr marL="0" indent="0" algn="ctr">
              <a:buNone/>
            </a:pPr>
            <a:r>
              <a:rPr lang="ru-RU" sz="800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sz="800" dirty="0">
                <a:solidFill>
                  <a:srgbClr val="000000"/>
                </a:solidFill>
                <a:latin typeface="TimesNewRomanPSMT"/>
              </a:rPr>
            </a:br>
            <a:r>
              <a:rPr lang="ru-RU" sz="800" dirty="0">
                <a:solidFill>
                  <a:srgbClr val="000000"/>
                </a:solidFill>
                <a:latin typeface="TimesNewRomanPSMT"/>
              </a:rPr>
              <a:t/>
            </a:r>
            <a:br>
              <a:rPr lang="ru-RU" sz="800" dirty="0">
                <a:solidFill>
                  <a:srgbClr val="000000"/>
                </a:solidFill>
                <a:latin typeface="TimesNewRomanPSMT"/>
              </a:rPr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390" y="2600908"/>
            <a:ext cx="1347990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67544" y="3645024"/>
                <a:ext cx="8280920" cy="2862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этом будем учитывать, что разбиение 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определено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 полностью, задана лишь некоторая неполная нечеткая 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информация  </a:t>
                </a:r>
                <a:r>
                  <a:rPr lang="ru-RU" sz="20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ru-RU" sz="2000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sz="2000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классах </a:t>
                </a:r>
                <a:endPara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l-GR" sz="2000" i="1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Ω</a:t>
                </a:r>
                <a:r>
                  <a:rPr lang="en-US" sz="2000" baseline="-25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r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NewRomanPSMT"/>
                  </a:rPr>
                  <a:t>, </a:t>
                </a:r>
                <a:r>
                  <a:rPr lang="ru-RU" sz="2000" i="1" dirty="0" smtClean="0">
                    <a:solidFill>
                      <a:srgbClr val="000000"/>
                    </a:solidFill>
                    <a:latin typeface="TimesNewRomanPS-ItalicMT"/>
                  </a:rPr>
                  <a:t>r 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NewRomanPSMT"/>
                  </a:rPr>
                  <a:t>= 1, </a:t>
                </a:r>
                <a:r>
                  <a:rPr lang="ru-RU" sz="2000" i="1" dirty="0" smtClean="0">
                    <a:solidFill>
                      <a:srgbClr val="000000"/>
                    </a:solidFill>
                    <a:latin typeface="TimesNewRomanPS-ItalicMT"/>
                  </a:rPr>
                  <a:t>R</a:t>
                </a:r>
                <a:r>
                  <a:rPr lang="ru-RU" sz="700" dirty="0" smtClean="0">
                    <a:solidFill>
                      <a:srgbClr val="000000"/>
                    </a:solidFill>
                    <a:latin typeface="TimesNewRomanPSMT"/>
                  </a:rPr>
                  <a:t>0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algn="just"/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Описание </a:t>
                </a:r>
                <a:r>
                  <a:rPr lang="ru-RU" sz="20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ru-RU" sz="2000" i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sz="2000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класса </a:t>
                </a:r>
                <a:r>
                  <a:rPr lang="el-GR" sz="2000" i="1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Ω</a:t>
                </a:r>
                <a:r>
                  <a:rPr lang="en-US" sz="2000" i="1" baseline="-25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r</a:t>
                </a:r>
                <a:r>
                  <a:rPr lang="be-BY" sz="2000" i="1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 </a:t>
                </a:r>
                <a:r>
                  <a:rPr lang="ru-RU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может 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представлять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собой набор функций 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принадлежности</a:t>
                </a:r>
              </a:p>
              <a:p>
                <a:pPr algn="just"/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ru-RU" sz="2000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ru-RU" sz="2000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И</m:t>
                        </m:r>
                      </m:e>
                    </m:acc>
                  </m:oMath>
                </a14:m>
                <a:r>
                  <a:rPr lang="el-GR" sz="1600" i="1" baseline="-25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Ω</a:t>
                </a:r>
                <a:r>
                  <a:rPr lang="en-US" sz="1600" i="1" baseline="-25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r</a:t>
                </a:r>
                <a:r>
                  <a:rPr lang="ru-RU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–вектор частных показателей информированности об элементах класса </a:t>
                </a:r>
                <a:r>
                  <a:rPr lang="el-GR" sz="2000" i="1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Ω</a:t>
                </a:r>
                <a:r>
                  <a:rPr lang="en-US" sz="2000" baseline="-25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r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ru-RU" sz="2000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ru-RU" sz="2000" b="0" i="0" dirty="0" smtClean="0">
                            <a:latin typeface="Cambria Math"/>
                            <a:cs typeface="Times New Roman" panose="02020603050405020304" pitchFamily="18" charset="0"/>
                          </a:rPr>
                          <m:t>И</m:t>
                        </m:r>
                      </m:e>
                    </m:acc>
                  </m:oMath>
                </a14:m>
                <a:r>
                  <a:rPr lang="el-GR" sz="1600" baseline="-25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Ω</a:t>
                </a:r>
                <a:r>
                  <a:rPr lang="en-US" sz="1600" baseline="-25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r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{</a:t>
                </a:r>
                <a:r>
                  <a:rPr lang="ru-RU" sz="20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</a:t>
                </a:r>
                <a:r>
                  <a:rPr lang="ru-RU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rq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принадлежит</a:t>
                </a:r>
                <a:r>
                  <a:rPr lang="ru-RU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ru-RU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} . </a:t>
                </a: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645024"/>
                <a:ext cx="8280920" cy="2862322"/>
              </a:xfrm>
              <a:prstGeom prst="rect">
                <a:avLst/>
              </a:prstGeom>
              <a:blipFill rotWithShape="1">
                <a:blip r:embed="rId5"/>
                <a:stretch>
                  <a:fillRect l="-810" t="-1066" r="-736" b="-29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229200"/>
            <a:ext cx="1461602" cy="66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9441" y="2060848"/>
            <a:ext cx="8136904" cy="28803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Распознавание ситуаций в условиях неполноты и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/>
              <a:t>нечеткости 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29441" y="2204864"/>
                <a:ext cx="8352928" cy="3816424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ru-RU" sz="1800" dirty="0"/>
                  <a:t>Каждый исследуемый объект </a:t>
                </a:r>
                <a:r>
                  <a:rPr lang="ru-RU" sz="1800" i="1" dirty="0" err="1" smtClean="0"/>
                  <a:t>S</a:t>
                </a:r>
                <a:r>
                  <a:rPr lang="ru-RU" sz="1600" i="1" dirty="0" err="1" smtClean="0"/>
                  <a:t>k</a:t>
                </a:r>
                <a:r>
                  <a:rPr lang="ru-RU" sz="1600" i="1" dirty="0" smtClean="0"/>
                  <a:t> </a:t>
                </a:r>
                <a:r>
                  <a:rPr lang="ru-RU" sz="1800" dirty="0" smtClean="0"/>
                  <a:t>описывается </a:t>
                </a:r>
                <a:r>
                  <a:rPr lang="ru-RU" sz="1800" dirty="0"/>
                  <a:t>нечеткой информацией </a:t>
                </a:r>
                <a:r>
                  <a:rPr lang="ru-RU" sz="1800" i="1" dirty="0" err="1"/>
                  <a:t>I</a:t>
                </a:r>
                <a:r>
                  <a:rPr lang="ru-RU" sz="1400" i="1" baseline="-25000" dirty="0" err="1"/>
                  <a:t>k</a:t>
                </a:r>
                <a:r>
                  <a:rPr lang="ru-RU" sz="1800" dirty="0"/>
                  <a:t>, которая представляет собой набор </a:t>
                </a:r>
                <a:r>
                  <a:rPr lang="ru-RU" sz="1800" dirty="0" smtClean="0"/>
                  <a:t>функций </a:t>
                </a:r>
                <a:r>
                  <a:rPr lang="ru-RU" sz="1800" dirty="0"/>
                  <a:t>принадлежности</a:t>
                </a:r>
                <a:endParaRPr lang="ru-RU" sz="1800" dirty="0" smtClean="0"/>
              </a:p>
              <a:p>
                <a:pPr marL="0" indent="0" algn="ctr">
                  <a:buNone/>
                </a:pPr>
                <a:endParaRPr lang="ru-RU" sz="1800" dirty="0" smtClean="0"/>
              </a:p>
              <a:p>
                <a:pPr marL="0" indent="0" algn="ctr">
                  <a:buNone/>
                </a:pPr>
                <a:endParaRPr lang="ru-RU" sz="1800" dirty="0"/>
              </a:p>
              <a:p>
                <a:pPr marL="0" indent="0" algn="ctr">
                  <a:buNone/>
                </a:pPr>
                <a:r>
                  <a:rPr lang="ru-RU" sz="1800" dirty="0" smtClean="0"/>
                  <a:t>где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ru-RU" sz="1800" dirty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ru-RU" sz="1800" i="0" dirty="0">
                            <a:latin typeface="Cambria Math"/>
                            <a:cs typeface="Times New Roman" panose="02020603050405020304" pitchFamily="18" charset="0"/>
                          </a:rPr>
                          <m:t>И</m:t>
                        </m:r>
                      </m:e>
                    </m:acc>
                  </m:oMath>
                </a14:m>
                <a:r>
                  <a:rPr lang="en-US" sz="1400" i="1" baseline="-25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K</a:t>
                </a:r>
                <a:r>
                  <a:rPr lang="ru-RU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{</a:t>
                </a:r>
                <a:r>
                  <a:rPr lang="ru-RU" sz="18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</a:t>
                </a:r>
                <a:r>
                  <a:rPr lang="ru-RU" sz="1800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кq</a:t>
                </a:r>
                <a:r>
                  <a:rPr lang="ru-RU" sz="18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 q принадлежит </a:t>
                </a:r>
                <a:r>
                  <a:rPr lang="ru-RU" sz="18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ru-RU" sz="1800" i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1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} </a:t>
                </a:r>
                <a:r>
                  <a:rPr lang="ru-RU" sz="1800" dirty="0" smtClean="0"/>
                  <a:t>–  вектор </a:t>
                </a:r>
                <a:r>
                  <a:rPr lang="ru-RU" sz="1800" dirty="0"/>
                  <a:t>частных</a:t>
                </a:r>
                <a:br>
                  <a:rPr lang="ru-RU" sz="1800" dirty="0"/>
                </a:br>
                <a:r>
                  <a:rPr lang="ru-RU" sz="1800" dirty="0"/>
                  <a:t>показателей информированности об объекте </a:t>
                </a:r>
                <a:r>
                  <a:rPr lang="ru-RU" sz="1800" i="1" dirty="0" err="1" smtClean="0"/>
                  <a:t>S</a:t>
                </a:r>
                <a:r>
                  <a:rPr lang="ru-RU" sz="1800" i="1" baseline="-25000" dirty="0" err="1" smtClean="0"/>
                  <a:t>к</a:t>
                </a:r>
                <a:r>
                  <a:rPr lang="ru-RU" sz="1800" i="1" dirty="0" smtClean="0"/>
                  <a:t> </a:t>
                </a:r>
                <a:r>
                  <a:rPr lang="ru-RU" sz="1800" dirty="0"/>
                  <a:t>. </a:t>
                </a:r>
                <a:endParaRPr lang="ru-RU" sz="1800" dirty="0" smtClean="0"/>
              </a:p>
              <a:p>
                <a:pPr marL="0" indent="0" algn="ctr">
                  <a:buNone/>
                </a:pPr>
                <a:r>
                  <a:rPr lang="ru-RU" sz="1800" dirty="0" smtClean="0"/>
                  <a:t>Требуется </a:t>
                </a:r>
                <a:r>
                  <a:rPr lang="ru-RU" sz="1800" dirty="0"/>
                  <a:t>по </a:t>
                </a:r>
                <a:r>
                  <a:rPr lang="ru-RU" sz="1800" dirty="0" smtClean="0"/>
                  <a:t>имеющейся </a:t>
                </a:r>
                <a:r>
                  <a:rPr lang="ru-RU" sz="1800" dirty="0"/>
                  <a:t>информации </a:t>
                </a:r>
                <a:r>
                  <a:rPr lang="ru-RU" i="1" dirty="0" smtClean="0"/>
                  <a:t>I</a:t>
                </a:r>
                <a:r>
                  <a:rPr lang="en-US" sz="1800" i="1" baseline="-25000" dirty="0" smtClean="0"/>
                  <a:t>K</a:t>
                </a:r>
                <a:r>
                  <a:rPr lang="ru-RU" sz="1800" i="1" dirty="0" smtClean="0"/>
                  <a:t> </a:t>
                </a:r>
                <a:r>
                  <a:rPr lang="ru-RU" sz="1800" dirty="0"/>
                  <a:t>о ситуации </a:t>
                </a:r>
                <a:r>
                  <a:rPr lang="ru-RU" sz="1800" i="1" dirty="0" smtClean="0"/>
                  <a:t>S</a:t>
                </a:r>
                <a:r>
                  <a:rPr lang="en-US" sz="1800" i="1" baseline="-25000" dirty="0" smtClean="0"/>
                  <a:t>K </a:t>
                </a:r>
                <a:r>
                  <a:rPr lang="ru-RU" sz="1800" dirty="0" smtClean="0"/>
                  <a:t>определить</a:t>
                </a:r>
                <a:r>
                  <a:rPr lang="ru-RU" sz="1800" dirty="0"/>
                  <a:t>, к какому классу </a:t>
                </a:r>
                <a:r>
                  <a:rPr lang="el-GR" sz="1800" i="1" dirty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Ω</a:t>
                </a:r>
                <a:r>
                  <a:rPr lang="en-US" sz="1800" i="1" baseline="-25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r</a:t>
                </a:r>
                <a:r>
                  <a:rPr lang="ru-RU" sz="1800" i="1" baseline="-25000" dirty="0"/>
                  <a:t> </a:t>
                </a:r>
                <a:r>
                  <a:rPr lang="ru-RU" sz="1800" dirty="0" smtClean="0"/>
                  <a:t>принадлежит </a:t>
                </a:r>
                <a:r>
                  <a:rPr lang="ru-RU" sz="1800" dirty="0"/>
                  <a:t>данная ситуация.</a:t>
                </a:r>
                <a:br>
                  <a:rPr lang="ru-RU" sz="1800" dirty="0"/>
                </a:br>
                <a:endParaRPr lang="ru-RU" sz="18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441" y="2204864"/>
                <a:ext cx="8352928" cy="3816424"/>
              </a:xfrm>
              <a:blipFill rotWithShape="1">
                <a:blip r:embed="rId2"/>
                <a:stretch>
                  <a:fillRect t="-7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300" y="2841621"/>
            <a:ext cx="1079138" cy="587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75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9441" y="1412776"/>
            <a:ext cx="8136904" cy="511256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ЗАДАЧА:</a:t>
            </a:r>
          </a:p>
          <a:p>
            <a:pPr algn="just"/>
            <a:r>
              <a:rPr lang="ru-RU" sz="2000" dirty="0" smtClean="0"/>
              <a:t>Необходимость </a:t>
            </a:r>
            <a:r>
              <a:rPr lang="ru-RU" sz="2000" dirty="0"/>
              <a:t>в проведении профилактического ремонта оборудования требует принятия решений о том, </a:t>
            </a:r>
            <a:r>
              <a:rPr lang="ru-RU" sz="2000" u="sng" dirty="0"/>
              <a:t>когда</a:t>
            </a:r>
            <a:r>
              <a:rPr lang="ru-RU" sz="2000" dirty="0"/>
              <a:t> следует проводить плановый ремонт какого-нибудь станка (или другого вида оборудования), чтобы минимизировать потери из-за неисправности (отказа). Если весь временной горизонт разбит на равные периоды, то решение заключается в определении оптимального числа периодов между двумя последующими ремонтами. В случае, когда они производятся слишком часто, затраты на обслуживание будут большими при малых потерях из-за случайных отказов. Компромисс между двумя случаями предусматривает сбалансированный выбор между затратами на ремонт и потерями из-за случайных отказов</a:t>
            </a:r>
            <a:r>
              <a:rPr lang="ru-RU" sz="2000" dirty="0" smtClean="0"/>
              <a:t>.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Распознавание ситуаций в условиях неполноты и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/>
              <a:t>нечеткости 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5805264"/>
            <a:ext cx="69847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://beginnerschool.ru/wp-content/uploads/2013/10/ch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22" y="5517232"/>
            <a:ext cx="950617" cy="936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kraftsnab.by/settings-tool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628096"/>
            <a:ext cx="7143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kraftsnab.by/settings-tool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697" y="5628096"/>
            <a:ext cx="7143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kraftsnab.by/settings-tool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628096"/>
            <a:ext cx="7143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province.ru/vladimir/media/k2/items/cache/94ea69ba6d138bccade59f45aa6f86ca_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687" y="5407646"/>
            <a:ext cx="888988" cy="1117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74502" y="5765194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X</a:t>
            </a:r>
            <a:r>
              <a:rPr lang="be-BY" sz="2000" b="1" dirty="0" smtClean="0">
                <a:solidFill>
                  <a:srgbClr val="FFFF00"/>
                </a:solidFill>
              </a:rPr>
              <a:t>?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80112" y="5785229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X</a:t>
            </a:r>
            <a:r>
              <a:rPr lang="be-BY" sz="2000" b="1" dirty="0" smtClean="0">
                <a:solidFill>
                  <a:srgbClr val="FFFF00"/>
                </a:solidFill>
              </a:rPr>
              <a:t>?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75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9441" y="1484784"/>
            <a:ext cx="8136904" cy="511256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НЕЧЕТКАЯ ИНФОРМАЦИЯ:</a:t>
            </a:r>
          </a:p>
          <a:p>
            <a:pPr algn="just"/>
            <a:r>
              <a:rPr lang="ru-RU" sz="2200" dirty="0"/>
              <a:t>Так как невозможно предсказать заранее, когда возникнет неисправность, необходимо вычислить вероятность того, что станок выйдет из строя в период времени </a:t>
            </a:r>
            <a:r>
              <a:rPr lang="ru-RU" sz="2200" i="1" dirty="0"/>
              <a:t>t</a:t>
            </a:r>
            <a:r>
              <a:rPr lang="ru-RU" sz="2200" dirty="0"/>
              <a:t>. В данном случае это и есть элемент </a:t>
            </a:r>
            <a:r>
              <a:rPr lang="ru-RU" sz="2200" i="1" dirty="0"/>
              <a:t>риска</a:t>
            </a:r>
            <a:r>
              <a:rPr lang="ru-RU" sz="2200" dirty="0"/>
              <a:t> в процессе принятия решения</a:t>
            </a:r>
            <a:r>
              <a:rPr lang="ru-RU" sz="2200" dirty="0" smtClean="0"/>
              <a:t>.</a:t>
            </a:r>
          </a:p>
          <a:p>
            <a:pPr algn="just"/>
            <a:r>
              <a:rPr lang="ru-RU" sz="2200" dirty="0"/>
              <a:t>Станок из группы в </a:t>
            </a:r>
            <a:r>
              <a:rPr lang="ru-RU" sz="2200" i="1" dirty="0"/>
              <a:t>n</a:t>
            </a:r>
            <a:r>
              <a:rPr lang="ru-RU" sz="2200" dirty="0"/>
              <a:t> станков ремонтируется индивидуально, если он остановился из-за неисправности. Через </a:t>
            </a:r>
            <a:r>
              <a:rPr lang="ru-RU" sz="2200" i="1" dirty="0"/>
              <a:t>Т</a:t>
            </a:r>
            <a:r>
              <a:rPr lang="ru-RU" sz="2200" dirty="0"/>
              <a:t> интервалов времени выполняется профилактический ремонт всех </a:t>
            </a:r>
            <a:r>
              <a:rPr lang="ru-RU" sz="2200" i="1" dirty="0"/>
              <a:t>n</a:t>
            </a:r>
            <a:r>
              <a:rPr lang="ru-RU" sz="2200" dirty="0"/>
              <a:t> станков. Задача состоит в определении оптимального значения </a:t>
            </a:r>
            <a:r>
              <a:rPr lang="ru-RU" sz="2200" i="1" dirty="0"/>
              <a:t>Т</a:t>
            </a:r>
            <a:r>
              <a:rPr lang="ru-RU" sz="2200" dirty="0"/>
              <a:t>, при котором минимизируются общие затраты на ремонт вышедших из строя станков и проведение профилактического ремонта в расчете на один интервал времени</a:t>
            </a:r>
            <a:r>
              <a:rPr lang="ru-RU" sz="2200" dirty="0" smtClean="0"/>
              <a:t>.</a:t>
            </a:r>
          </a:p>
          <a:p>
            <a:pPr algn="just"/>
            <a:endParaRPr lang="ru-RU" sz="2200" dirty="0" smtClean="0"/>
          </a:p>
          <a:p>
            <a:pPr algn="just"/>
            <a:endParaRPr lang="ru-RU" sz="2200" dirty="0"/>
          </a:p>
          <a:p>
            <a:pPr algn="just"/>
            <a:endParaRPr lang="ru-RU" sz="2200" dirty="0" smtClean="0"/>
          </a:p>
          <a:p>
            <a:pPr algn="ctr"/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Распознавание ситуаций в условиях неполноты и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/>
              <a:t>нечеткости 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5805264"/>
            <a:ext cx="69847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://beginnerschool.ru/wp-content/uploads/2013/10/ch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22" y="5517232"/>
            <a:ext cx="950617" cy="936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kraftsnab.by/settings-tool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628096"/>
            <a:ext cx="7143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kraftsnab.by/settings-tool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697" y="5628096"/>
            <a:ext cx="7143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kraftsnab.by/settings-tool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628096"/>
            <a:ext cx="7143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province.ru/vladimir/media/k2/items/cache/94ea69ba6d138bccade59f45aa6f86ca_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687" y="5407646"/>
            <a:ext cx="888988" cy="1117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74502" y="5765194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X</a:t>
            </a:r>
            <a:r>
              <a:rPr lang="be-BY" sz="2000" b="1" dirty="0" smtClean="0">
                <a:solidFill>
                  <a:srgbClr val="FFFF00"/>
                </a:solidFill>
              </a:rPr>
              <a:t>?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80112" y="5785229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X</a:t>
            </a:r>
            <a:r>
              <a:rPr lang="be-BY" sz="2000" b="1" dirty="0" smtClean="0">
                <a:solidFill>
                  <a:srgbClr val="FFFF00"/>
                </a:solidFill>
              </a:rPr>
              <a:t>?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87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9441" y="1412776"/>
            <a:ext cx="8136904" cy="53285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РЕШЕНИЕ:</a:t>
            </a:r>
          </a:p>
          <a:p>
            <a:pPr algn="just"/>
            <a:r>
              <a:rPr lang="ru-RU" dirty="0"/>
              <a:t>Пусть </a:t>
            </a:r>
            <a:r>
              <a:rPr lang="ru-RU" i="1" dirty="0" err="1"/>
              <a:t>p</a:t>
            </a:r>
            <a:r>
              <a:rPr lang="ru-RU" i="1" baseline="-25000" dirty="0" err="1"/>
              <a:t>t</a:t>
            </a:r>
            <a:r>
              <a:rPr lang="ru-RU" dirty="0"/>
              <a:t> - вероятность выхода из строя одного станка в момент </a:t>
            </a:r>
            <a:r>
              <a:rPr lang="ru-RU" i="1" dirty="0"/>
              <a:t>t</a:t>
            </a:r>
            <a:r>
              <a:rPr lang="ru-RU" dirty="0"/>
              <a:t>, а </a:t>
            </a:r>
          </a:p>
          <a:p>
            <a:pPr algn="just"/>
            <a:r>
              <a:rPr lang="ru-RU" i="1" dirty="0" err="1" smtClean="0"/>
              <a:t>n</a:t>
            </a:r>
            <a:r>
              <a:rPr lang="ru-RU" i="1" baseline="-25000" dirty="0" err="1" smtClean="0"/>
              <a:t>t</a:t>
            </a:r>
            <a:r>
              <a:rPr lang="ru-RU" dirty="0"/>
              <a:t> - случайная величина, представляющая число вышедших из строя станков в тот же момент. Далее предположим, что </a:t>
            </a:r>
            <a:r>
              <a:rPr lang="ru-RU" i="1" dirty="0"/>
              <a:t>c</a:t>
            </a:r>
            <a:r>
              <a:rPr lang="ru-RU" i="1" baseline="-25000" dirty="0"/>
              <a:t>1</a:t>
            </a:r>
            <a:r>
              <a:rPr lang="ru-RU" dirty="0"/>
              <a:t> - затраты на ремонт вышедшего из строя станка и </a:t>
            </a:r>
            <a:r>
              <a:rPr lang="ru-RU" i="1" dirty="0"/>
              <a:t>c</a:t>
            </a:r>
            <a:r>
              <a:rPr lang="ru-RU" i="1" baseline="-25000" dirty="0"/>
              <a:t>2</a:t>
            </a:r>
            <a:r>
              <a:rPr lang="ru-RU" dirty="0"/>
              <a:t> - затраты на профилактический ремонт одного станка.</a:t>
            </a:r>
          </a:p>
          <a:p>
            <a:pPr algn="just"/>
            <a:r>
              <a:rPr lang="ru-RU" dirty="0"/>
              <a:t>Применение критерия ожидаемого значения в данном случае оправданно, если станки работают в течение большого периода времени. При этом ожидаемые затраты на один интервал составят</a:t>
            </a:r>
            <a:r>
              <a:rPr lang="ru-RU" dirty="0" smtClean="0"/>
              <a:t>:</a:t>
            </a:r>
          </a:p>
          <a:p>
            <a:pPr algn="just"/>
            <a:endParaRPr lang="ru-RU" sz="2000" dirty="0" smtClean="0"/>
          </a:p>
          <a:p>
            <a:pPr algn="ctr"/>
            <a:r>
              <a:rPr lang="ru-RU" sz="2000" i="1" dirty="0"/>
              <a:t>МC(t</a:t>
            </a:r>
            <a:r>
              <a:rPr lang="ru-RU" sz="2000" i="1" dirty="0" smtClean="0"/>
              <a:t>)=                            </a:t>
            </a:r>
            <a:r>
              <a:rPr lang="ru-RU" sz="2000" dirty="0" smtClean="0"/>
              <a:t>, </a:t>
            </a:r>
          </a:p>
          <a:p>
            <a:pPr algn="just"/>
            <a:r>
              <a:rPr lang="ru-RU" sz="2000" dirty="0" smtClean="0"/>
              <a:t>Где </a:t>
            </a:r>
            <a:r>
              <a:rPr lang="ru-RU" sz="2000" i="1" dirty="0" smtClean="0"/>
              <a:t>М</a:t>
            </a:r>
            <a:r>
              <a:rPr lang="ru-RU" i="1" dirty="0" smtClean="0"/>
              <a:t>(</a:t>
            </a:r>
            <a:r>
              <a:rPr lang="en-US" i="1" dirty="0" smtClean="0"/>
              <a:t>n</a:t>
            </a:r>
            <a:r>
              <a:rPr lang="be-BY" i="1" baseline="-25000" dirty="0" smtClean="0"/>
              <a:t>1</a:t>
            </a:r>
            <a:r>
              <a:rPr lang="be-BY" i="1" dirty="0" smtClean="0"/>
              <a:t>)</a:t>
            </a:r>
            <a:r>
              <a:rPr lang="ru-RU" sz="2000" dirty="0"/>
              <a:t> - математическое ожидание числа вышедших из строя станков в момент </a:t>
            </a:r>
            <a:r>
              <a:rPr lang="ru-RU" sz="2000" i="1" dirty="0"/>
              <a:t>t</a:t>
            </a:r>
            <a:r>
              <a:rPr lang="ru-RU" sz="2000" dirty="0"/>
              <a:t>. Так как </a:t>
            </a:r>
            <a:r>
              <a:rPr lang="ru-RU" sz="2000" i="1" dirty="0" err="1"/>
              <a:t>n</a:t>
            </a:r>
            <a:r>
              <a:rPr lang="ru-RU" sz="2000" i="1" baseline="-25000" dirty="0" err="1"/>
              <a:t>t</a:t>
            </a:r>
            <a:r>
              <a:rPr lang="ru-RU" sz="2000" dirty="0"/>
              <a:t> имеет биномиальное распределение с параметрами (</a:t>
            </a:r>
            <a:r>
              <a:rPr lang="ru-RU" sz="2000" i="1" dirty="0" err="1"/>
              <a:t>n,p</a:t>
            </a:r>
            <a:r>
              <a:rPr lang="ru-RU" sz="2000" i="1" baseline="-25000" dirty="0" err="1"/>
              <a:t>t</a:t>
            </a:r>
            <a:r>
              <a:rPr lang="ru-RU" sz="2000" dirty="0"/>
              <a:t>), то </a:t>
            </a:r>
            <a:r>
              <a:rPr lang="ru-RU" sz="2000" dirty="0" smtClean="0"/>
              <a:t> </a:t>
            </a:r>
            <a:r>
              <a:rPr lang="ru-RU" sz="2000" i="1" dirty="0" smtClean="0"/>
              <a:t>М(</a:t>
            </a:r>
            <a:r>
              <a:rPr lang="en-US" sz="2000" i="1" dirty="0" smtClean="0"/>
              <a:t>n</a:t>
            </a:r>
            <a:r>
              <a:rPr lang="en-US" sz="2000" i="1" baseline="-25000" dirty="0" smtClean="0"/>
              <a:t>1</a:t>
            </a:r>
            <a:r>
              <a:rPr lang="en-US" sz="2000" i="1" dirty="0" smtClean="0"/>
              <a:t>)</a:t>
            </a:r>
            <a:r>
              <a:rPr lang="ru-RU" sz="2000" dirty="0" smtClean="0"/>
              <a:t>=</a:t>
            </a:r>
            <a:r>
              <a:rPr lang="ru-RU" sz="2000" dirty="0"/>
              <a:t> </a:t>
            </a:r>
            <a:r>
              <a:rPr lang="ru-RU" sz="2000" i="1" dirty="0" err="1"/>
              <a:t>np</a:t>
            </a:r>
            <a:r>
              <a:rPr lang="ru-RU" sz="2000" i="1" baseline="-25000" dirty="0" err="1"/>
              <a:t>t</a:t>
            </a:r>
            <a:r>
              <a:rPr lang="ru-RU" sz="2000" dirty="0"/>
              <a:t>. Таким образом,</a:t>
            </a:r>
          </a:p>
          <a:p>
            <a:pPr algn="ctr"/>
            <a:endParaRPr lang="ru-RU" sz="2000" dirty="0" smtClean="0"/>
          </a:p>
          <a:p>
            <a:pPr algn="ctr"/>
            <a:r>
              <a:rPr lang="ru-RU" sz="2000" i="1" dirty="0" smtClean="0"/>
              <a:t>MC(t)</a:t>
            </a:r>
            <a:r>
              <a:rPr lang="ru-RU" sz="2000" dirty="0" smtClean="0"/>
              <a:t>=                            .</a:t>
            </a:r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0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Распознавание ситуаций в условиях неполноты и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/>
              <a:t>нечеткости 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866" y="4149080"/>
            <a:ext cx="198389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497" y="5733256"/>
            <a:ext cx="1800639" cy="6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A59AC-C4BC-44CD-B9F2-9C56FA1D937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68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723</TotalTime>
  <Words>983</Words>
  <Application>Microsoft Office PowerPoint</Application>
  <PresentationFormat>Экран (4:3)</PresentationFormat>
  <Paragraphs>179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Ясность</vt:lpstr>
      <vt:lpstr>Лекция 23.  распознавание ситуаций в условиях нечеткой информации</vt:lpstr>
      <vt:lpstr>Классификация решений по степени определенности ситуации.</vt:lpstr>
      <vt:lpstr>Классификация решений по степени определенности ситуации.</vt:lpstr>
      <vt:lpstr>Распознавание ситуаций в условиях неполноты и нечеткости информации </vt:lpstr>
      <vt:lpstr>Распознавание ситуаций в условиях неполноты и нечеткости информации </vt:lpstr>
      <vt:lpstr>Распознавание ситуаций в условиях неполноты и нечеткости информации </vt:lpstr>
      <vt:lpstr>Распознавание ситуаций в условиях неполноты и нечеткости информации </vt:lpstr>
      <vt:lpstr>Распознавание ситуаций в условиях неполноты и нечеткости информации </vt:lpstr>
      <vt:lpstr>Распознавание ситуаций в условиях неполноты и нечеткости информации </vt:lpstr>
      <vt:lpstr>Распознавание ситуаций в условиях неполноты и нечеткости информации </vt:lpstr>
      <vt:lpstr>Распознавание ситуации в процессе изменения информированности  ЛПР.</vt:lpstr>
      <vt:lpstr>Распознавание ситуации в процессе изменения информированности  ЛПР.</vt:lpstr>
      <vt:lpstr>Распознавание ситуации в процессе изменения информированности  ЛПР.</vt:lpstr>
      <vt:lpstr>Риск, обусловленный неполнотой полученной информации</vt:lpstr>
      <vt:lpstr>Риск, обусловленный неправильной классификацией</vt:lpstr>
      <vt:lpstr>Риск, обусловленный неправильной классификацией</vt:lpstr>
      <vt:lpstr>Риск, обусловленный неправильной классификацией</vt:lpstr>
      <vt:lpstr>Риск, обусловленный неправильной классификацией</vt:lpstr>
      <vt:lpstr>Риск, обусловленный неправильной классификацией</vt:lpstr>
      <vt:lpstr>Риск, обусловленный неправильной классификацией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 Распознавание ситуаций в условиях нечеткой информации</dc:title>
  <dc:creator>ЮрийЯна</dc:creator>
  <cp:lastModifiedBy>admin</cp:lastModifiedBy>
  <cp:revision>37</cp:revision>
  <dcterms:created xsi:type="dcterms:W3CDTF">2015-12-11T12:49:25Z</dcterms:created>
  <dcterms:modified xsi:type="dcterms:W3CDTF">2017-12-05T09:31:11Z</dcterms:modified>
</cp:coreProperties>
</file>