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541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12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 altLang="ru-RU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5124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5125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alt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126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alt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127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5128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5129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alt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130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5131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dt" sz="half" idx="2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134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135" name="Rectangle 1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92F5C0F-BCBE-4EB9-8A9E-F7C4008E5B8B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906726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F7FFAF-61CB-44A0-9D5F-39C923500ABD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3455185"/>
      </p:ext>
    </p:extLst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25B673-653D-40B7-A4A6-262AF24BE971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8577465"/>
      </p:ext>
    </p:extLst>
  </p:cSld>
  <p:clrMapOvr>
    <a:masterClrMapping/>
  </p:clrMapOvr>
  <p:transition advClick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914400" y="6251575"/>
            <a:ext cx="19812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9718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1C66571-3F4E-4EAE-B54B-4F5FFFDF7A99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5586327"/>
      </p:ext>
    </p:extLst>
  </p:cSld>
  <p:clrMapOvr>
    <a:masterClrMapping/>
  </p:clrMapOvr>
  <p:transition advClick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876800" y="1600200"/>
            <a:ext cx="3810000" cy="21891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876800" y="3941763"/>
            <a:ext cx="3810000" cy="21891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914400" y="6251575"/>
            <a:ext cx="19812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9718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3998AED-8BBF-44B9-9AE1-7F89FBA72E2C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6788293"/>
      </p:ext>
    </p:extLst>
  </p:cSld>
  <p:clrMapOvr>
    <a:masterClrMapping/>
  </p:clrMapOvr>
  <p:transition advClick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876800" y="1600200"/>
            <a:ext cx="3810000" cy="21891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876800" y="3941763"/>
            <a:ext cx="3810000" cy="21891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914400" y="6251575"/>
            <a:ext cx="19812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9718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27881E3-A68F-429A-8425-898DF311AA5D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5949079"/>
      </p:ext>
    </p:extLst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FEB6A9-0FCA-422C-B4B4-B928CAF9DD2D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5599652"/>
      </p:ext>
    </p:extLst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E1559D-4747-4376-AD60-389868E40124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2600850"/>
      </p:ext>
    </p:extLst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407D12-2EEB-479A-BD53-47598811054A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6004571"/>
      </p:ext>
    </p:extLst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09FDE1-58DC-49BD-BA00-8B721684C947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1081610"/>
      </p:ext>
    </p:extLst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F82BE1-E5DB-4D89-BC47-591F8DB6AA76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8145989"/>
      </p:ext>
    </p:extLst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78034E-4122-418F-881C-F9CD45C19046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1326655"/>
      </p:ext>
    </p:extLst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5FBCA2-DA9B-4791-A47F-A50CEBCD104B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3310781"/>
      </p:ext>
    </p:extLst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9EC319-83E5-468E-A67C-D3042572F432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0463590"/>
      </p:ext>
    </p:extLst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4099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 altLang="ru-RU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4100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4101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alt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102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4103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7214B91-5B50-4260-B075-A8832B033B34}" type="slidenum">
              <a:rPr lang="ru-RU" alt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108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5299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ransition advClick="0"/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258571" y="89337"/>
            <a:ext cx="6705917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cap="all" spc="50" dirty="0">
                <a:ln w="11430"/>
                <a:solidFill>
                  <a:srgbClr val="0033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Поиск оптимальных решений средствами </a:t>
            </a:r>
            <a:r>
              <a:rPr lang="ru-RU" sz="3600" b="1" spc="50" dirty="0" err="1">
                <a:ln w="11430"/>
                <a:solidFill>
                  <a:srgbClr val="0033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Excel</a:t>
            </a:r>
            <a:endParaRPr lang="ru-RU" sz="3600" b="1" i="1" spc="50" dirty="0">
              <a:ln w="11430"/>
              <a:solidFill>
                <a:srgbClr val="0033CC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43520"/>
            <a:ext cx="1728192" cy="1015072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683568" y="1628800"/>
            <a:ext cx="81369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cap="all" dirty="0">
                <a:solidFill>
                  <a:srgbClr val="FF0000"/>
                </a:solidFill>
              </a:rPr>
              <a:t>Задача об оптимальном планировании штатного расписания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18456" y="2564904"/>
            <a:ext cx="810201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/>
              <a:t>Рассмотрим задачу оптимального планирования штатов. Авиакомпании "Перманентный рейс" требуется определить, сколько стюардесс следует принять на работу в течение шести месяцев при условии, что каждая из них, прежде чем приступить к самостоятельному выполнению обязанностей стюардессы, должна пройти предварительную подготовку. Потребности в количестве (с.-ч.) летного времени известны и приведены в </a:t>
            </a:r>
            <a:r>
              <a:rPr lang="ru-RU" sz="2000" dirty="0" smtClean="0"/>
              <a:t>таблице.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940906169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258571" y="89337"/>
            <a:ext cx="6705917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cap="all" spc="50" dirty="0">
                <a:ln w="11430"/>
                <a:solidFill>
                  <a:srgbClr val="0033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Поиск оптимальных решений средствами </a:t>
            </a:r>
            <a:r>
              <a:rPr lang="ru-RU" sz="3600" b="1" spc="50" dirty="0" err="1">
                <a:ln w="11430"/>
                <a:solidFill>
                  <a:srgbClr val="0033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Excel</a:t>
            </a:r>
            <a:endParaRPr lang="ru-RU" sz="3600" b="1" i="1" spc="50" dirty="0">
              <a:ln w="11430"/>
              <a:solidFill>
                <a:srgbClr val="0033CC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43520"/>
            <a:ext cx="1728192" cy="1015072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683568" y="1628800"/>
            <a:ext cx="828092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i="1" dirty="0" smtClean="0">
                <a:solidFill>
                  <a:srgbClr val="C00000"/>
                </a:solidFill>
              </a:rPr>
              <a:t>Вывод</a:t>
            </a:r>
            <a:endParaRPr lang="ru-RU" sz="2000" b="1" i="1" dirty="0">
              <a:solidFill>
                <a:srgbClr val="C00000"/>
              </a:solidFill>
            </a:endParaRPr>
          </a:p>
          <a:p>
            <a:pPr algn="just"/>
            <a:r>
              <a:rPr lang="ru-RU" sz="2000" dirty="0"/>
              <a:t>Интересной особенностью этого решения является то, что фирма в последний месяц планового периода берет на обучение 17 новых стюардесс. </a:t>
            </a:r>
            <a:endParaRPr lang="ru-RU" sz="2000" dirty="0" smtClean="0"/>
          </a:p>
          <a:p>
            <a:pPr algn="just"/>
            <a:endParaRPr lang="ru-RU" sz="2000" dirty="0"/>
          </a:p>
          <a:p>
            <a:pPr algn="just"/>
            <a:r>
              <a:rPr lang="ru-RU" sz="2000" b="1" i="1" dirty="0" smtClean="0">
                <a:solidFill>
                  <a:srgbClr val="C00000"/>
                </a:solidFill>
              </a:rPr>
              <a:t>Посмотреть вариант</a:t>
            </a:r>
          </a:p>
          <a:p>
            <a:pPr algn="just"/>
            <a:r>
              <a:rPr lang="ru-RU" sz="2000" dirty="0" smtClean="0"/>
              <a:t>Предполо­жим</a:t>
            </a:r>
            <a:r>
              <a:rPr lang="ru-RU" sz="2000" dirty="0"/>
              <a:t>, что авиакомпания не так уверена в будущих перспективах и решила в ию­не не брать на обучение новых сотрудников. Тогда в поле Ограничения диало­гового окна Поиск решения надо добавить </a:t>
            </a:r>
            <a:r>
              <a:rPr lang="ru-RU" sz="2000" b="1" dirty="0"/>
              <a:t>В8=0</a:t>
            </a:r>
            <a:r>
              <a:rPr lang="ru-RU" sz="2000" dirty="0"/>
              <a:t>. Оптимальное решение при этом дополнительном ограничении приведет к временному повышению теку­щих затрат.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310515349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258571" y="89337"/>
            <a:ext cx="6705917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cap="all" spc="50" dirty="0">
                <a:ln w="11430"/>
                <a:solidFill>
                  <a:srgbClr val="0033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Поиск оптимальных решений средствами </a:t>
            </a:r>
            <a:r>
              <a:rPr lang="ru-RU" sz="3600" b="1" spc="50" dirty="0" err="1">
                <a:ln w="11430"/>
                <a:solidFill>
                  <a:srgbClr val="0033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Excel</a:t>
            </a:r>
            <a:endParaRPr lang="ru-RU" sz="3600" b="1" i="1" spc="50" dirty="0">
              <a:ln w="11430"/>
              <a:solidFill>
                <a:srgbClr val="0033CC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43520"/>
            <a:ext cx="1728192" cy="1015072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683568" y="1628507"/>
            <a:ext cx="8280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Таблица </a:t>
            </a:r>
            <a:r>
              <a:rPr lang="ru-RU" dirty="0" smtClean="0"/>
              <a:t>1 - </a:t>
            </a:r>
            <a:r>
              <a:rPr lang="ru-RU" dirty="0"/>
              <a:t>Потребности в </a:t>
            </a:r>
            <a:r>
              <a:rPr lang="ru-RU" dirty="0" err="1" smtClean="0"/>
              <a:t>стюардессо</a:t>
            </a:r>
            <a:r>
              <a:rPr lang="ru-RU" dirty="0" smtClean="0"/>
              <a:t>-часах в </a:t>
            </a:r>
            <a:r>
              <a:rPr lang="ru-RU" dirty="0"/>
              <a:t>задаче об оптимальном планировании штатного расписания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3555536"/>
              </p:ext>
            </p:extLst>
          </p:nvPr>
        </p:nvGraphicFramePr>
        <p:xfrm>
          <a:off x="827584" y="2279909"/>
          <a:ext cx="7992888" cy="2013187"/>
        </p:xfrm>
        <a:graphic>
          <a:graphicData uri="http://schemas.openxmlformats.org/drawingml/2006/table">
            <a:tbl>
              <a:tblPr/>
              <a:tblGrid>
                <a:gridCol w="1998222"/>
                <a:gridCol w="1998222"/>
                <a:gridCol w="1998222"/>
                <a:gridCol w="1998222"/>
              </a:tblGrid>
              <a:tr h="7695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+mn-lt"/>
                          <a:ea typeface="Times New Roman"/>
                        </a:rPr>
                        <a:t>Месяц</a:t>
                      </a:r>
                      <a:endParaRPr lang="ru-RU" sz="2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25400" marR="2540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+mn-lt"/>
                          <a:ea typeface="Times New Roman"/>
                        </a:rPr>
                        <a:t>Потребность, с.-ч.</a:t>
                      </a:r>
                      <a:endParaRPr lang="ru-RU" sz="2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25400" marR="2540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+mn-lt"/>
                          <a:ea typeface="Times New Roman"/>
                        </a:rPr>
                        <a:t>Месяц</a:t>
                      </a:r>
                      <a:endParaRPr lang="ru-RU" sz="2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25400" marR="2540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+mn-lt"/>
                          <a:ea typeface="Times New Roman"/>
                        </a:rPr>
                        <a:t>Потребность, с.-ч.</a:t>
                      </a:r>
                      <a:endParaRPr lang="ru-RU" sz="2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25400" marR="2540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56051"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+mn-lt"/>
                          <a:ea typeface="Times New Roman"/>
                        </a:rPr>
                        <a:t>Январь</a:t>
                      </a:r>
                    </a:p>
                  </a:txBody>
                  <a:tcPr marL="25400" marR="2540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+mn-lt"/>
                          <a:ea typeface="Times New Roman"/>
                        </a:rPr>
                        <a:t>8000</a:t>
                      </a:r>
                    </a:p>
                  </a:txBody>
                  <a:tcPr marL="25400" marR="2540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  <a:ea typeface="Times New Roman"/>
                        </a:rPr>
                        <a:t>Апрель</a:t>
                      </a:r>
                    </a:p>
                  </a:txBody>
                  <a:tcPr marL="25400" marR="2540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  <a:ea typeface="Times New Roman"/>
                        </a:rPr>
                        <a:t>10000</a:t>
                      </a:r>
                    </a:p>
                  </a:txBody>
                  <a:tcPr marL="25400" marR="2540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80231"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+mn-lt"/>
                          <a:ea typeface="Times New Roman"/>
                        </a:rPr>
                        <a:t>Февраль</a:t>
                      </a:r>
                    </a:p>
                  </a:txBody>
                  <a:tcPr marL="25400" marR="2540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+mn-lt"/>
                          <a:ea typeface="Times New Roman"/>
                        </a:rPr>
                        <a:t>9000</a:t>
                      </a:r>
                    </a:p>
                  </a:txBody>
                  <a:tcPr marL="25400" marR="2540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+mn-lt"/>
                          <a:ea typeface="Times New Roman"/>
                        </a:rPr>
                        <a:t>Май</a:t>
                      </a:r>
                    </a:p>
                  </a:txBody>
                  <a:tcPr marL="25400" marR="2540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  <a:ea typeface="Times New Roman"/>
                        </a:rPr>
                        <a:t>9000</a:t>
                      </a:r>
                    </a:p>
                  </a:txBody>
                  <a:tcPr marL="25400" marR="2540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07390"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+mn-lt"/>
                          <a:ea typeface="Times New Roman"/>
                        </a:rPr>
                        <a:t>Март</a:t>
                      </a:r>
                    </a:p>
                  </a:txBody>
                  <a:tcPr marL="25400" marR="2540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+mn-lt"/>
                          <a:ea typeface="Times New Roman"/>
                        </a:rPr>
                        <a:t>8000</a:t>
                      </a:r>
                    </a:p>
                  </a:txBody>
                  <a:tcPr marL="25400" marR="2540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+mn-lt"/>
                          <a:ea typeface="Times New Roman"/>
                        </a:rPr>
                        <a:t>Июнь</a:t>
                      </a:r>
                    </a:p>
                  </a:txBody>
                  <a:tcPr marL="25400" marR="2540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  <a:ea typeface="Times New Roman"/>
                        </a:rPr>
                        <a:t>12000</a:t>
                      </a:r>
                    </a:p>
                  </a:txBody>
                  <a:tcPr marL="25400" marR="2540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0515349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258571" y="89337"/>
            <a:ext cx="6705917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cap="all" spc="50" dirty="0">
                <a:ln w="11430"/>
                <a:solidFill>
                  <a:srgbClr val="0033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Поиск оптимальных решений средствами </a:t>
            </a:r>
            <a:r>
              <a:rPr lang="ru-RU" sz="3600" b="1" spc="50" dirty="0" err="1">
                <a:ln w="11430"/>
                <a:solidFill>
                  <a:srgbClr val="0033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Excel</a:t>
            </a:r>
            <a:endParaRPr lang="ru-RU" sz="3600" b="1" i="1" spc="50" dirty="0">
              <a:ln w="11430"/>
              <a:solidFill>
                <a:srgbClr val="0033CC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43520"/>
            <a:ext cx="1728192" cy="1015072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55576" y="1700808"/>
            <a:ext cx="806489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/>
              <a:t>Подготовка стюардессы к выполнению своих обязанностей на регулярных авиалиниях занимает один месяц. Следовательно, прием на работу должен, по крайней мере, на месяц опережать тот момент, когда стюардесса приступит к работе. Кроме того, каждая обучаемая стюардесса должна в течение месяца, отведенного на ее подготовку, пройти 100-часовую практику непосредственно во время полетов. Таким образом, за счет каждой обучаемой стюардессы в течение месяца освобождается 100 ч рабочего времени, отведенного для уже обученных стюардесс</a:t>
            </a:r>
            <a:r>
              <a:rPr lang="ru-RU" sz="2000" dirty="0" smtClean="0"/>
              <a:t>.</a:t>
            </a:r>
          </a:p>
          <a:p>
            <a:pPr algn="just"/>
            <a:r>
              <a:rPr lang="ru-RU" sz="2000" dirty="0" smtClean="0"/>
              <a:t>Каждая полностью обученная стюардесса в течение месяца может иметь налет до 150 ч. Авиакомпания в начале января уже имеет 60 опытных стюардесс. При этом ни одну из них не снимают с работы. Установлено так-же, что приблизительно 10% обученных стюардесс увольняются по </a:t>
            </a:r>
            <a:r>
              <a:rPr lang="ru-RU" sz="2000" dirty="0" err="1" smtClean="0"/>
              <a:t>соб-ственному</a:t>
            </a:r>
            <a:r>
              <a:rPr lang="ru-RU" sz="2000" dirty="0" smtClean="0"/>
              <a:t> желанию по семейным или другим обстоятельствам.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310515349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258571" y="89337"/>
            <a:ext cx="6705917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cap="all" spc="50" dirty="0">
                <a:ln w="11430"/>
                <a:solidFill>
                  <a:srgbClr val="0033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Поиск оптимальных решений средствами </a:t>
            </a:r>
            <a:r>
              <a:rPr lang="ru-RU" sz="3600" b="1" spc="50" dirty="0" err="1">
                <a:ln w="11430"/>
                <a:solidFill>
                  <a:srgbClr val="0033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Excel</a:t>
            </a:r>
            <a:endParaRPr lang="ru-RU" sz="3600" b="1" i="1" spc="50" dirty="0">
              <a:ln w="11430"/>
              <a:solidFill>
                <a:srgbClr val="0033CC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43520"/>
            <a:ext cx="1728192" cy="1015072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697361" y="1700808"/>
            <a:ext cx="806489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/>
              <a:t>Опытная стюардесса обходится авиакомпании в $800, а обучаемая − в $400 в месяц. </a:t>
            </a:r>
          </a:p>
          <a:p>
            <a:pPr algn="just"/>
            <a:endParaRPr lang="ru-RU" sz="2000" dirty="0"/>
          </a:p>
          <a:p>
            <a:pPr algn="just"/>
            <a:r>
              <a:rPr lang="ru-RU" sz="2000" dirty="0" smtClean="0">
                <a:solidFill>
                  <a:srgbClr val="0000FF"/>
                </a:solidFill>
              </a:rPr>
              <a:t>Необходимо спланировать штат авиакомпании, </a:t>
            </a:r>
            <a:r>
              <a:rPr lang="ru-RU" sz="2000" dirty="0" err="1" smtClean="0">
                <a:solidFill>
                  <a:srgbClr val="0000FF"/>
                </a:solidFill>
              </a:rPr>
              <a:t>минимизирующий</a:t>
            </a:r>
            <a:r>
              <a:rPr lang="ru-RU" sz="2000" dirty="0" smtClean="0">
                <a:solidFill>
                  <a:srgbClr val="0000FF"/>
                </a:solidFill>
              </a:rPr>
              <a:t> издержки за отчетные шесть месяцев.</a:t>
            </a:r>
            <a:endParaRPr lang="ru-RU" sz="2000" dirty="0">
              <a:solidFill>
                <a:srgbClr val="0000FF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12573" y="4215279"/>
            <a:ext cx="8049683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>
                <a:solidFill>
                  <a:srgbClr val="0000FF"/>
                </a:solidFill>
              </a:rPr>
              <a:t>РЕШЕНИЕ</a:t>
            </a:r>
            <a:endParaRPr lang="ru-RU" sz="2400" i="1" dirty="0">
              <a:solidFill>
                <a:srgbClr val="0000FF"/>
              </a:solidFill>
            </a:endParaRPr>
          </a:p>
          <a:p>
            <a:r>
              <a:rPr lang="ru-RU" dirty="0"/>
              <a:t> </a:t>
            </a:r>
          </a:p>
          <a:p>
            <a:pPr algn="just"/>
            <a:r>
              <a:rPr lang="ru-RU" sz="2000" dirty="0"/>
              <a:t>Для решения задачи необходимо составить математическую модель. Такую модель в данном случае удобнее проанализировать в более развернутой форме. А именно:</a:t>
            </a:r>
          </a:p>
        </p:txBody>
      </p:sp>
    </p:spTree>
    <p:extLst>
      <p:ext uri="{BB962C8B-B14F-4D97-AF65-F5344CB8AC3E}">
        <p14:creationId xmlns:p14="http://schemas.microsoft.com/office/powerpoint/2010/main" val="3310515349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258571" y="89337"/>
            <a:ext cx="6705917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cap="all" spc="50" dirty="0">
                <a:ln w="11430"/>
                <a:solidFill>
                  <a:srgbClr val="0033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Поиск оптимальных решений средствами </a:t>
            </a:r>
            <a:r>
              <a:rPr lang="ru-RU" sz="3600" b="1" spc="50" dirty="0" err="1">
                <a:ln w="11430"/>
                <a:solidFill>
                  <a:srgbClr val="0033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Excel</a:t>
            </a:r>
            <a:endParaRPr lang="ru-RU" sz="3600" b="1" i="1" spc="50" dirty="0">
              <a:ln w="11430"/>
              <a:solidFill>
                <a:srgbClr val="0033CC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43520"/>
            <a:ext cx="1728192" cy="1015072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55576" y="1700808"/>
            <a:ext cx="799288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/>
              <a:t>1.Отведите </a:t>
            </a:r>
            <a:r>
              <a:rPr lang="ru-RU" sz="2000" dirty="0"/>
              <a:t>диапазон ячеек </a:t>
            </a:r>
            <a:r>
              <a:rPr lang="ru-RU" sz="2000" b="1" dirty="0"/>
              <a:t>ВЗ:В8</a:t>
            </a:r>
            <a:r>
              <a:rPr lang="ru-RU" sz="2000" dirty="0"/>
              <a:t> под число новых стюардесс, принимаемых на работу с января по июнь 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492896"/>
            <a:ext cx="7907887" cy="3888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10515349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258571" y="89337"/>
            <a:ext cx="6705917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cap="all" spc="50" dirty="0">
                <a:ln w="11430"/>
                <a:solidFill>
                  <a:srgbClr val="0033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Поиск оптимальных решений средствами </a:t>
            </a:r>
            <a:r>
              <a:rPr lang="ru-RU" sz="3600" b="1" spc="50" dirty="0" err="1">
                <a:ln w="11430"/>
                <a:solidFill>
                  <a:srgbClr val="0033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Excel</a:t>
            </a:r>
            <a:endParaRPr lang="ru-RU" sz="3600" b="1" i="1" spc="50" dirty="0">
              <a:ln w="11430"/>
              <a:solidFill>
                <a:srgbClr val="0033CC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43520"/>
            <a:ext cx="1728192" cy="1015072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55576" y="1628800"/>
            <a:ext cx="799288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2000" dirty="0" smtClean="0"/>
              <a:t>2. В </a:t>
            </a:r>
            <a:r>
              <a:rPr lang="ru-RU" sz="2000" dirty="0"/>
              <a:t>ячейку </a:t>
            </a:r>
            <a:r>
              <a:rPr lang="ru-RU" sz="2000" b="1" dirty="0"/>
              <a:t>В2 </a:t>
            </a:r>
            <a:r>
              <a:rPr lang="ru-RU" sz="2000" dirty="0"/>
              <a:t>введем число работающих стюардесс в декабре.</a:t>
            </a:r>
          </a:p>
          <a:p>
            <a:pPr lvl="0" algn="just"/>
            <a:endParaRPr lang="ru-RU" sz="2000" dirty="0" smtClean="0"/>
          </a:p>
          <a:p>
            <a:pPr lvl="0" algn="just"/>
            <a:r>
              <a:rPr lang="ru-RU" sz="2000" dirty="0" smtClean="0"/>
              <a:t>3. В </a:t>
            </a:r>
            <a:r>
              <a:rPr lang="ru-RU" sz="2000" dirty="0"/>
              <a:t>ячейках диапазона </a:t>
            </a:r>
            <a:r>
              <a:rPr lang="en-US" sz="2000" b="1" dirty="0"/>
              <a:t>D</a:t>
            </a:r>
            <a:r>
              <a:rPr lang="ru-RU" sz="2000" b="1" dirty="0"/>
              <a:t>3:</a:t>
            </a:r>
            <a:r>
              <a:rPr lang="en-US" sz="2000" b="1" dirty="0"/>
              <a:t>D</a:t>
            </a:r>
            <a:r>
              <a:rPr lang="ru-RU" sz="2000" b="1" dirty="0"/>
              <a:t>8</a:t>
            </a:r>
            <a:r>
              <a:rPr lang="ru-RU" sz="2000" dirty="0"/>
              <a:t> будем вычислять число постоянно работающих стюардесс в текущем месяце. Для </a:t>
            </a:r>
            <a:r>
              <a:rPr lang="ru-RU" sz="2000" dirty="0" smtClean="0"/>
              <a:t>этого</a:t>
            </a:r>
          </a:p>
          <a:p>
            <a:pPr algn="just"/>
            <a:r>
              <a:rPr lang="ru-RU" sz="2000" dirty="0" smtClean="0"/>
              <a:t>• В </a:t>
            </a:r>
            <a:r>
              <a:rPr lang="ru-RU" sz="2000" dirty="0"/>
              <a:t>ячейку </a:t>
            </a:r>
            <a:r>
              <a:rPr lang="en-US" sz="2000" b="1" dirty="0"/>
              <a:t>D3</a:t>
            </a:r>
            <a:r>
              <a:rPr lang="en-US" sz="2000" dirty="0"/>
              <a:t> </a:t>
            </a:r>
            <a:r>
              <a:rPr lang="ru-RU" sz="2000" dirty="0"/>
              <a:t>введите формулу</a:t>
            </a:r>
          </a:p>
          <a:p>
            <a:pPr algn="just"/>
            <a:r>
              <a:rPr lang="ru-RU" sz="2000" dirty="0"/>
              <a:t>=</a:t>
            </a:r>
            <a:r>
              <a:rPr lang="ru-RU" sz="2000" dirty="0" smtClean="0"/>
              <a:t>В2</a:t>
            </a:r>
          </a:p>
          <a:p>
            <a:pPr algn="just"/>
            <a:endParaRPr lang="ru-RU" sz="2000" dirty="0"/>
          </a:p>
          <a:p>
            <a:pPr algn="just"/>
            <a:r>
              <a:rPr lang="ru-RU" sz="2000" dirty="0" smtClean="0"/>
              <a:t>• В </a:t>
            </a:r>
            <a:r>
              <a:rPr lang="ru-RU" sz="2000" dirty="0"/>
              <a:t>ячейку </a:t>
            </a:r>
            <a:r>
              <a:rPr lang="en-US" sz="2000" b="1" dirty="0"/>
              <a:t>D</a:t>
            </a:r>
            <a:r>
              <a:rPr lang="ru-RU" sz="2000" b="1" dirty="0"/>
              <a:t>4</a:t>
            </a:r>
            <a:r>
              <a:rPr lang="ru-RU" sz="2000" dirty="0"/>
              <a:t> введите формулу</a:t>
            </a:r>
          </a:p>
          <a:p>
            <a:pPr algn="just"/>
            <a:r>
              <a:rPr lang="ru-RU" sz="2000" dirty="0"/>
              <a:t>=</a:t>
            </a:r>
            <a:r>
              <a:rPr lang="en-US" sz="2000" dirty="0"/>
              <a:t>D</a:t>
            </a:r>
            <a:r>
              <a:rPr lang="ru-RU" sz="2000" dirty="0"/>
              <a:t>3+0.9*</a:t>
            </a:r>
            <a:r>
              <a:rPr lang="en-US" sz="2000" dirty="0"/>
              <a:t>B</a:t>
            </a:r>
            <a:r>
              <a:rPr lang="ru-RU" sz="2000" dirty="0" smtClean="0"/>
              <a:t>3</a:t>
            </a:r>
          </a:p>
          <a:p>
            <a:pPr algn="just"/>
            <a:endParaRPr lang="ru-RU" sz="2000" dirty="0"/>
          </a:p>
          <a:p>
            <a:pPr algn="just"/>
            <a:r>
              <a:rPr lang="ru-RU" sz="2000" dirty="0" smtClean="0"/>
              <a:t>• Выберите </a:t>
            </a:r>
            <a:r>
              <a:rPr lang="ru-RU" sz="2000" dirty="0"/>
              <a:t>ячейку </a:t>
            </a:r>
            <a:r>
              <a:rPr lang="en-US" sz="2000" b="1" dirty="0"/>
              <a:t>D</a:t>
            </a:r>
            <a:r>
              <a:rPr lang="ru-RU" sz="2000" b="1" dirty="0"/>
              <a:t>4</a:t>
            </a:r>
            <a:r>
              <a:rPr lang="ru-RU" sz="2000" dirty="0"/>
              <a:t>, расположите указатель мыши на ее маркере заполнения и протяните его вниз на диапазон </a:t>
            </a:r>
            <a:r>
              <a:rPr lang="en-US" sz="2000" b="1" dirty="0"/>
              <a:t>D5:D8</a:t>
            </a:r>
            <a:r>
              <a:rPr lang="ru-RU" sz="2000" dirty="0"/>
              <a:t>. Теперь, в ячейках диапазона </a:t>
            </a:r>
            <a:r>
              <a:rPr lang="en-US" sz="2000" b="1" dirty="0"/>
              <a:t>D3:D8</a:t>
            </a:r>
            <a:r>
              <a:rPr lang="ru-RU" sz="2000" dirty="0"/>
              <a:t> будем вычислять число постоянно работающих стюардесс в текущем месяце.</a:t>
            </a:r>
          </a:p>
        </p:txBody>
      </p:sp>
    </p:spTree>
    <p:extLst>
      <p:ext uri="{BB962C8B-B14F-4D97-AF65-F5344CB8AC3E}">
        <p14:creationId xmlns:p14="http://schemas.microsoft.com/office/powerpoint/2010/main" val="3310515349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258571" y="89337"/>
            <a:ext cx="6705917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cap="all" spc="50" dirty="0">
                <a:ln w="11430"/>
                <a:solidFill>
                  <a:srgbClr val="0033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Поиск оптимальных решений средствами </a:t>
            </a:r>
            <a:r>
              <a:rPr lang="ru-RU" sz="3600" b="1" spc="50" dirty="0" err="1">
                <a:ln w="11430"/>
                <a:solidFill>
                  <a:srgbClr val="0033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Excel</a:t>
            </a:r>
            <a:endParaRPr lang="ru-RU" sz="3600" b="1" i="1" spc="50" dirty="0">
              <a:ln w="11430"/>
              <a:solidFill>
                <a:srgbClr val="0033CC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43520"/>
            <a:ext cx="1728192" cy="1015072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683568" y="1915085"/>
            <a:ext cx="820891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/>
              <a:t>4. В </a:t>
            </a:r>
            <a:r>
              <a:rPr lang="ru-RU" sz="2000" dirty="0"/>
              <a:t>ячейках диапазона </a:t>
            </a:r>
            <a:r>
              <a:rPr lang="en-US" sz="2000" b="1" dirty="0"/>
              <a:t>ЕЗ:Е8</a:t>
            </a:r>
            <a:r>
              <a:rPr lang="ru-RU" sz="2000" dirty="0"/>
              <a:t> вычислим налет по месяцам. Для этого</a:t>
            </a:r>
          </a:p>
          <a:p>
            <a:pPr algn="just"/>
            <a:r>
              <a:rPr lang="ru-RU" sz="2000" dirty="0" smtClean="0"/>
              <a:t>• Введите </a:t>
            </a:r>
            <a:r>
              <a:rPr lang="ru-RU" sz="2000" dirty="0"/>
              <a:t>в ячейку </a:t>
            </a:r>
            <a:r>
              <a:rPr lang="en-US" sz="2000" b="1" dirty="0"/>
              <a:t>ЕЗ</a:t>
            </a:r>
            <a:r>
              <a:rPr lang="ru-RU" sz="2000" dirty="0"/>
              <a:t> формулу</a:t>
            </a:r>
          </a:p>
          <a:p>
            <a:pPr algn="just"/>
            <a:r>
              <a:rPr lang="ru-RU" sz="2000" dirty="0"/>
              <a:t>=</a:t>
            </a:r>
            <a:r>
              <a:rPr lang="en-US" sz="2000" dirty="0"/>
              <a:t>D</a:t>
            </a:r>
            <a:r>
              <a:rPr lang="ru-RU" sz="2000" dirty="0"/>
              <a:t>3*$</a:t>
            </a:r>
            <a:r>
              <a:rPr lang="en-US" sz="2000" dirty="0"/>
              <a:t>G</a:t>
            </a:r>
            <a:r>
              <a:rPr lang="ru-RU" sz="2000" dirty="0"/>
              <a:t>$12+</a:t>
            </a:r>
            <a:r>
              <a:rPr lang="en-US" sz="2000" dirty="0"/>
              <a:t>B</a:t>
            </a:r>
            <a:r>
              <a:rPr lang="ru-RU" sz="2000" dirty="0"/>
              <a:t>3*$</a:t>
            </a:r>
            <a:r>
              <a:rPr lang="en-US" sz="2000" dirty="0"/>
              <a:t>F</a:t>
            </a:r>
            <a:r>
              <a:rPr lang="ru-RU" sz="2000" dirty="0"/>
              <a:t>$12</a:t>
            </a:r>
          </a:p>
          <a:p>
            <a:pPr algn="just"/>
            <a:r>
              <a:rPr lang="ru-RU" sz="2000" dirty="0"/>
              <a:t>где в ячейки </a:t>
            </a:r>
            <a:r>
              <a:rPr lang="en-US" sz="2000" b="1" dirty="0"/>
              <a:t>F</a:t>
            </a:r>
            <a:r>
              <a:rPr lang="ru-RU" sz="2000" b="1" dirty="0"/>
              <a:t>12</a:t>
            </a:r>
            <a:r>
              <a:rPr lang="ru-RU" sz="2000" dirty="0"/>
              <a:t> и </a:t>
            </a:r>
            <a:r>
              <a:rPr lang="en-US" sz="2000" b="1" dirty="0"/>
              <a:t>G</a:t>
            </a:r>
            <a:r>
              <a:rPr lang="ru-RU" sz="2000" b="1" dirty="0"/>
              <a:t>12</a:t>
            </a:r>
            <a:r>
              <a:rPr lang="ru-RU" sz="2000" dirty="0"/>
              <a:t> введен допустимый налет обучаемой и работающей стюардессы.</a:t>
            </a:r>
          </a:p>
          <a:p>
            <a:pPr algn="just"/>
            <a:r>
              <a:rPr lang="ru-RU" sz="2000" dirty="0" smtClean="0"/>
              <a:t>• Выберите </a:t>
            </a:r>
            <a:r>
              <a:rPr lang="ru-RU" sz="2000" dirty="0"/>
              <a:t>ячейку </a:t>
            </a:r>
            <a:r>
              <a:rPr lang="ru-RU" sz="2000" b="1" dirty="0"/>
              <a:t>ЕЗ</a:t>
            </a:r>
            <a:r>
              <a:rPr lang="ru-RU" sz="2000" dirty="0"/>
              <a:t>, расположите указатель мыши на ее маркере заполнения и протяните его вниз на диапазон </a:t>
            </a:r>
            <a:r>
              <a:rPr lang="ru-RU" sz="2000" b="1" dirty="0"/>
              <a:t>E4:Е8</a:t>
            </a:r>
            <a:r>
              <a:rPr lang="ru-RU" sz="2000" dirty="0"/>
              <a:t>. Теперь, в ячейках диапазона </a:t>
            </a:r>
            <a:r>
              <a:rPr lang="ru-RU" sz="2000" b="1" dirty="0"/>
              <a:t>ЕЗ</a:t>
            </a:r>
            <a:r>
              <a:rPr lang="ru-RU" sz="2000" dirty="0"/>
              <a:t>:</a:t>
            </a:r>
            <a:r>
              <a:rPr lang="ru-RU" sz="2000" b="1" dirty="0"/>
              <a:t>Е8</a:t>
            </a:r>
            <a:r>
              <a:rPr lang="ru-RU" sz="2000" dirty="0"/>
              <a:t> будем вычислять налет по месяцам.</a:t>
            </a:r>
          </a:p>
        </p:txBody>
      </p:sp>
    </p:spTree>
    <p:extLst>
      <p:ext uri="{BB962C8B-B14F-4D97-AF65-F5344CB8AC3E}">
        <p14:creationId xmlns:p14="http://schemas.microsoft.com/office/powerpoint/2010/main" val="3310515349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258571" y="89337"/>
            <a:ext cx="6705917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cap="all" spc="50" dirty="0">
                <a:ln w="11430"/>
                <a:solidFill>
                  <a:srgbClr val="0033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Поиск оптимальных решений средствами </a:t>
            </a:r>
            <a:r>
              <a:rPr lang="ru-RU" sz="3600" b="1" spc="50" dirty="0" err="1">
                <a:ln w="11430"/>
                <a:solidFill>
                  <a:srgbClr val="0033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Excel</a:t>
            </a:r>
            <a:endParaRPr lang="ru-RU" sz="3600" b="1" i="1" spc="50" dirty="0">
              <a:ln w="11430"/>
              <a:solidFill>
                <a:srgbClr val="0033CC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43520"/>
            <a:ext cx="1728192" cy="1015072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683568" y="1720840"/>
            <a:ext cx="806489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/>
              <a:t>5</a:t>
            </a:r>
            <a:r>
              <a:rPr lang="ru-RU" sz="2000" dirty="0" smtClean="0"/>
              <a:t>. В </a:t>
            </a:r>
            <a:r>
              <a:rPr lang="ru-RU" sz="2000" dirty="0"/>
              <a:t>ячейках диапазона </a:t>
            </a:r>
            <a:r>
              <a:rPr lang="en-US" sz="2000" b="1" dirty="0"/>
              <a:t>F</a:t>
            </a:r>
            <a:r>
              <a:rPr lang="ru-RU" sz="2000" b="1" dirty="0"/>
              <a:t>3:</a:t>
            </a:r>
            <a:r>
              <a:rPr lang="en-US" sz="2000" b="1" dirty="0"/>
              <a:t>F</a:t>
            </a:r>
            <a:r>
              <a:rPr lang="ru-RU" sz="2000" b="1" dirty="0"/>
              <a:t>8</a:t>
            </a:r>
            <a:r>
              <a:rPr lang="ru-RU" sz="2000" dirty="0"/>
              <a:t> вычислим затраты по месяцам. Для этого</a:t>
            </a:r>
          </a:p>
          <a:p>
            <a:pPr algn="just"/>
            <a:r>
              <a:rPr lang="ru-RU" sz="2000" dirty="0" smtClean="0"/>
              <a:t>• Введите </a:t>
            </a:r>
            <a:r>
              <a:rPr lang="ru-RU" sz="2000" dirty="0"/>
              <a:t>в ячейку </a:t>
            </a:r>
            <a:r>
              <a:rPr lang="en-US" sz="2000" b="1" dirty="0"/>
              <a:t>F3</a:t>
            </a:r>
            <a:r>
              <a:rPr lang="ru-RU" sz="2000" dirty="0"/>
              <a:t> формулу</a:t>
            </a:r>
          </a:p>
          <a:p>
            <a:pPr algn="just"/>
            <a:r>
              <a:rPr lang="ru-RU" sz="2000" dirty="0"/>
              <a:t>=</a:t>
            </a:r>
            <a:r>
              <a:rPr lang="en-US" sz="2000" dirty="0"/>
              <a:t>D</a:t>
            </a:r>
            <a:r>
              <a:rPr lang="ru-RU" sz="2000" dirty="0"/>
              <a:t>3*$</a:t>
            </a:r>
            <a:r>
              <a:rPr lang="en-US" sz="2000" dirty="0"/>
              <a:t>E</a:t>
            </a:r>
            <a:r>
              <a:rPr lang="ru-RU" sz="2000" dirty="0"/>
              <a:t>$12+</a:t>
            </a:r>
            <a:r>
              <a:rPr lang="en-US" sz="2000" dirty="0"/>
              <a:t>B</a:t>
            </a:r>
            <a:r>
              <a:rPr lang="ru-RU" sz="2000" dirty="0"/>
              <a:t>3*$</a:t>
            </a:r>
            <a:r>
              <a:rPr lang="en-US" sz="2000" dirty="0"/>
              <a:t>D</a:t>
            </a:r>
            <a:r>
              <a:rPr lang="ru-RU" sz="2000" dirty="0"/>
              <a:t>$12</a:t>
            </a:r>
          </a:p>
          <a:p>
            <a:pPr algn="just"/>
            <a:r>
              <a:rPr lang="ru-RU" sz="2000" dirty="0"/>
              <a:t>где в ячейки </a:t>
            </a:r>
            <a:r>
              <a:rPr lang="en-US" sz="2000" b="1" dirty="0"/>
              <a:t>D</a:t>
            </a:r>
            <a:r>
              <a:rPr lang="ru-RU" sz="2000" b="1" dirty="0"/>
              <a:t>12</a:t>
            </a:r>
            <a:r>
              <a:rPr lang="ru-RU" sz="2000" dirty="0"/>
              <a:t> и </a:t>
            </a:r>
            <a:r>
              <a:rPr lang="ru-RU" sz="2000" b="1" dirty="0"/>
              <a:t>Е12</a:t>
            </a:r>
            <a:r>
              <a:rPr lang="ru-RU" sz="2000" dirty="0"/>
              <a:t> введены зарплата обучающейся и работающей стюардессы</a:t>
            </a:r>
            <a:r>
              <a:rPr lang="ru-RU" sz="2000" dirty="0" smtClean="0"/>
              <a:t>.</a:t>
            </a:r>
          </a:p>
          <a:p>
            <a:pPr algn="just"/>
            <a:endParaRPr lang="ru-RU" sz="2000" dirty="0"/>
          </a:p>
          <a:p>
            <a:pPr algn="just"/>
            <a:r>
              <a:rPr lang="ru-RU" sz="2000" dirty="0" smtClean="0"/>
              <a:t>• Выберите </a:t>
            </a:r>
            <a:r>
              <a:rPr lang="ru-RU" sz="2000" dirty="0"/>
              <a:t>ячейку </a:t>
            </a:r>
            <a:r>
              <a:rPr lang="en-US" sz="2000" b="1" dirty="0"/>
              <a:t>F</a:t>
            </a:r>
            <a:r>
              <a:rPr lang="ru-RU" sz="2000" b="1" dirty="0"/>
              <a:t>3</a:t>
            </a:r>
            <a:r>
              <a:rPr lang="ru-RU" sz="2000" dirty="0"/>
              <a:t>, расположите указатель мыши на ее маркере заполнения и протяните его на диапазон </a:t>
            </a:r>
            <a:r>
              <a:rPr lang="en-US" sz="2000" b="1" dirty="0"/>
              <a:t>F</a:t>
            </a:r>
            <a:r>
              <a:rPr lang="ru-RU" sz="2000" b="1" dirty="0"/>
              <a:t>4</a:t>
            </a:r>
            <a:r>
              <a:rPr lang="ru-RU" sz="2000" dirty="0"/>
              <a:t>:</a:t>
            </a:r>
            <a:r>
              <a:rPr lang="en-US" sz="2000" b="1" dirty="0"/>
              <a:t>F</a:t>
            </a:r>
            <a:r>
              <a:rPr lang="ru-RU" sz="2000" b="1" dirty="0"/>
              <a:t>8</a:t>
            </a:r>
            <a:r>
              <a:rPr lang="ru-RU" sz="2000" dirty="0" smtClean="0"/>
              <a:t>.</a:t>
            </a:r>
            <a:endParaRPr lang="en-US" sz="2000" dirty="0" smtClean="0"/>
          </a:p>
          <a:p>
            <a:pPr algn="just"/>
            <a:endParaRPr lang="en-US" sz="2000" dirty="0"/>
          </a:p>
          <a:p>
            <a:pPr algn="just"/>
            <a:r>
              <a:rPr lang="ru-RU" sz="2000" dirty="0"/>
              <a:t>6. </a:t>
            </a:r>
            <a:r>
              <a:rPr lang="ru-RU" sz="2000" dirty="0" smtClean="0"/>
              <a:t>Вычислим </a:t>
            </a:r>
            <a:r>
              <a:rPr lang="ru-RU" sz="2000" dirty="0"/>
              <a:t>суммарные затраты за планируемый </a:t>
            </a:r>
            <a:r>
              <a:rPr lang="ru-RU" sz="2000" dirty="0" smtClean="0"/>
              <a:t>период</a:t>
            </a:r>
            <a:r>
              <a:rPr lang="ru-RU" sz="2000" dirty="0"/>
              <a:t>. Для этого в ячейку </a:t>
            </a:r>
            <a:r>
              <a:rPr lang="ru-RU" sz="2000" b="1" dirty="0"/>
              <a:t>F9</a:t>
            </a:r>
            <a:r>
              <a:rPr lang="ru-RU" sz="2000" dirty="0"/>
              <a:t> введите формулу</a:t>
            </a:r>
          </a:p>
          <a:p>
            <a:pPr algn="just"/>
            <a:r>
              <a:rPr lang="ru-RU" sz="2000" dirty="0"/>
              <a:t>=СУММ(F3:F8</a:t>
            </a:r>
            <a:r>
              <a:rPr lang="ru-RU" sz="2000" dirty="0" smtClean="0"/>
              <a:t>)</a:t>
            </a:r>
          </a:p>
          <a:p>
            <a:pPr algn="just"/>
            <a:endParaRPr lang="ru-RU" sz="2000" dirty="0"/>
          </a:p>
          <a:p>
            <a:pPr algn="just"/>
            <a:r>
              <a:rPr lang="ru-RU" sz="2000" dirty="0"/>
              <a:t>Используя команду </a:t>
            </a:r>
            <a:r>
              <a:rPr lang="ru-RU" sz="2000" b="1" dirty="0"/>
              <a:t>Сервис − Поиск </a:t>
            </a:r>
            <a:r>
              <a:rPr lang="ru-RU" sz="2000" dirty="0" smtClean="0"/>
              <a:t>решения найдем оптимальное решение.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310515349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258571" y="89337"/>
            <a:ext cx="6705917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cap="all" spc="50" dirty="0">
                <a:ln w="11430"/>
                <a:solidFill>
                  <a:srgbClr val="0033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Поиск оптимальных решений средствами </a:t>
            </a:r>
            <a:r>
              <a:rPr lang="ru-RU" sz="3600" b="1" spc="50" dirty="0" err="1">
                <a:ln w="11430"/>
                <a:solidFill>
                  <a:srgbClr val="0033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Excel</a:t>
            </a:r>
            <a:endParaRPr lang="ru-RU" sz="3600" b="1" i="1" spc="50" dirty="0">
              <a:ln w="11430"/>
              <a:solidFill>
                <a:srgbClr val="0033CC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43520"/>
            <a:ext cx="1728192" cy="1015072"/>
          </a:xfrm>
          <a:prstGeom prst="rect">
            <a:avLst/>
          </a:prstGeom>
        </p:spPr>
      </p:pic>
      <p:pic>
        <p:nvPicPr>
          <p:cNvPr id="4" name="Рисунок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628800"/>
            <a:ext cx="8280920" cy="496855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10515349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лои">
  <a:themeElements>
    <a:clrScheme name="Слои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Слои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лои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677</Words>
  <Application>Microsoft Office PowerPoint</Application>
  <PresentationFormat>Экран (4:3)</PresentationFormat>
  <Paragraphs>69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Слои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RePack, SanBuild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Виктор АЛЕКСЕЕВ</dc:creator>
  <cp:lastModifiedBy>Виктор АЛЕКСЕЕВ</cp:lastModifiedBy>
  <cp:revision>9</cp:revision>
  <dcterms:created xsi:type="dcterms:W3CDTF">2018-03-27T04:29:33Z</dcterms:created>
  <dcterms:modified xsi:type="dcterms:W3CDTF">2018-04-10T03:23:35Z</dcterms:modified>
</cp:coreProperties>
</file>