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88" r:id="rId2"/>
  </p:sldMasterIdLst>
  <p:sldIdLst>
    <p:sldId id="336" r:id="rId3"/>
    <p:sldId id="426" r:id="rId4"/>
    <p:sldId id="431" r:id="rId5"/>
    <p:sldId id="432" r:id="rId6"/>
    <p:sldId id="433" r:id="rId7"/>
    <p:sldId id="437" r:id="rId8"/>
    <p:sldId id="434" r:id="rId9"/>
    <p:sldId id="438" r:id="rId10"/>
    <p:sldId id="439" r:id="rId11"/>
    <p:sldId id="459" r:id="rId12"/>
    <p:sldId id="443" r:id="rId13"/>
    <p:sldId id="444" r:id="rId14"/>
    <p:sldId id="441" r:id="rId15"/>
    <p:sldId id="446" r:id="rId16"/>
    <p:sldId id="454" r:id="rId17"/>
    <p:sldId id="499" r:id="rId18"/>
    <p:sldId id="500" r:id="rId19"/>
    <p:sldId id="502" r:id="rId20"/>
    <p:sldId id="503" r:id="rId21"/>
    <p:sldId id="504" r:id="rId22"/>
    <p:sldId id="505" r:id="rId23"/>
    <p:sldId id="506" r:id="rId24"/>
    <p:sldId id="507" r:id="rId25"/>
    <p:sldId id="463" r:id="rId26"/>
    <p:sldId id="462" r:id="rId27"/>
    <p:sldId id="464" r:id="rId28"/>
    <p:sldId id="465" r:id="rId29"/>
    <p:sldId id="466" r:id="rId30"/>
    <p:sldId id="467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68" r:id="rId43"/>
    <p:sldId id="461" r:id="rId44"/>
    <p:sldId id="481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1" r:id="rId53"/>
    <p:sldId id="492" r:id="rId54"/>
    <p:sldId id="493" r:id="rId55"/>
    <p:sldId id="490" r:id="rId56"/>
    <p:sldId id="494" r:id="rId57"/>
    <p:sldId id="495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00FF"/>
    <a:srgbClr val="0033CC"/>
    <a:srgbClr val="FF0066"/>
    <a:srgbClr val="800080"/>
    <a:srgbClr val="993300"/>
    <a:srgbClr val="006600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76" autoAdjust="0"/>
  </p:normalViewPr>
  <p:slideViewPr>
    <p:cSldViewPr>
      <p:cViewPr varScale="1">
        <p:scale>
          <a:sx n="77" d="100"/>
          <a:sy n="77" d="100"/>
        </p:scale>
        <p:origin x="15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323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215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381509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653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6" y="808038"/>
            <a:ext cx="2171700" cy="5440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6" y="808038"/>
            <a:ext cx="6362700" cy="5440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504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509120"/>
            <a:ext cx="5036096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21288"/>
            <a:ext cx="6400800" cy="836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867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/>
            </a:lvl1pPr>
            <a:lvl2pPr marL="422041" indent="0">
              <a:buNone/>
              <a:defRPr sz="1846"/>
            </a:lvl2pPr>
            <a:lvl3pPr marL="844083" indent="0">
              <a:buNone/>
              <a:defRPr sz="1662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032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067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036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2097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29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14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593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2605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62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bg1"/>
          </a:solidFill>
          <a:latin typeface="Microsoft Sans Serif" panose="020B0604020202020204" pitchFamily="34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bg1"/>
          </a:solidFill>
          <a:latin typeface="Microsoft Sans Serif" panose="020B0604020202020204" pitchFamily="34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bg1"/>
          </a:solidFill>
          <a:latin typeface="Microsoft Sans Serif" panose="020B0604020202020204" pitchFamily="34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bg1"/>
          </a:solidFill>
          <a:latin typeface="Microsoft Sans Serif" panose="020B0604020202020204" pitchFamily="34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954" kern="1200">
          <a:solidFill>
            <a:schemeClr val="bg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585" kern="1200">
          <a:solidFill>
            <a:schemeClr val="bg1"/>
          </a:solidFill>
          <a:latin typeface="+mn-lt"/>
          <a:ea typeface="+mn-ea"/>
          <a:cs typeface="+mn-cs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2215" kern="1200">
          <a:solidFill>
            <a:schemeClr val="bg1"/>
          </a:solidFill>
          <a:latin typeface="+mn-lt"/>
          <a:ea typeface="+mn-ea"/>
          <a:cs typeface="+mn-cs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 kern="1200">
          <a:solidFill>
            <a:schemeClr val="bg1"/>
          </a:solidFill>
          <a:latin typeface="+mn-lt"/>
          <a:ea typeface="+mn-ea"/>
          <a:cs typeface="+mn-cs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 kern="1200">
          <a:solidFill>
            <a:schemeClr val="bg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432" y="53752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7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409" y="3140968"/>
            <a:ext cx="8153400" cy="704850"/>
          </a:xfrm>
        </p:spPr>
        <p:txBody>
          <a:bodyPr/>
          <a:lstStyle/>
          <a:p>
            <a:r>
              <a:rPr lang="ru-RU" sz="3692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ПРИКЛАДНЫЕ СИСТЕМЫ</a:t>
            </a:r>
            <a:br>
              <a:rPr lang="ru-RU" sz="3692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92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ОБРАБОТКИ ДАННЫХ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476894" cy="8364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7B68729-A335-437B-875D-B49CBEBC6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5373216"/>
            <a:ext cx="4840889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23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r"/>
            <a:r>
              <a:rPr 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 Виктор Федорович</a:t>
            </a:r>
          </a:p>
          <a:p>
            <a:pPr algn="r"/>
            <a:r>
              <a:rPr 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канд.техн.наук,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5276759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08A4E-CB26-4080-8145-26D61B84E55D}"/>
              </a:ext>
            </a:extLst>
          </p:cNvPr>
          <p:cNvSpPr/>
          <p:nvPr/>
        </p:nvSpPr>
        <p:spPr>
          <a:xfrm>
            <a:off x="323528" y="177281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Все функции в </a:t>
            </a:r>
            <a:r>
              <a:rPr lang="ru-RU" sz="2000" dirty="0" err="1">
                <a:solidFill>
                  <a:schemeClr val="bg1"/>
                </a:solidFill>
              </a:rPr>
              <a:t>Excel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rgbClr val="FFFF00"/>
                </a:solidFill>
              </a:rPr>
              <a:t>характеризуются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pPr marL="720725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Названием;</a:t>
            </a:r>
          </a:p>
          <a:p>
            <a:pPr marL="720725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Предназначением (что, собственно, она делает);</a:t>
            </a:r>
          </a:p>
          <a:p>
            <a:pPr marL="720725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Количеством аргументов (параметров);</a:t>
            </a:r>
          </a:p>
          <a:p>
            <a:pPr marL="720725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Типом аргументов (параметров);</a:t>
            </a:r>
          </a:p>
          <a:p>
            <a:pPr marL="720725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Типом возвращаемого значения.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6BF650-942D-42A7-A5CF-75EF4B032F14}"/>
              </a:ext>
            </a:extLst>
          </p:cNvPr>
          <p:cNvSpPr/>
          <p:nvPr/>
        </p:nvSpPr>
        <p:spPr>
          <a:xfrm>
            <a:off x="1907704" y="1268760"/>
            <a:ext cx="4824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ПОНЯТИЕ ФУНКЦИИ</a:t>
            </a:r>
            <a:endParaRPr lang="en-US" sz="20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697D9E-3478-4C45-A8B9-2C00076D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4578"/>
            <a:ext cx="9144000" cy="29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678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И ПРАВИЛА ЗАПИСИ ФУНКЦИЙ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644EA2-F104-4392-9C43-E4616A5D5177}"/>
              </a:ext>
            </a:extLst>
          </p:cNvPr>
          <p:cNvSpPr/>
          <p:nvPr/>
        </p:nvSpPr>
        <p:spPr>
          <a:xfrm>
            <a:off x="310312" y="1772816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В качестве примера разберем функцию «</a:t>
            </a:r>
            <a:r>
              <a:rPr lang="ru-RU" sz="2000" b="1" dirty="0">
                <a:solidFill>
                  <a:srgbClr val="FFFF00"/>
                </a:solidFill>
              </a:rPr>
              <a:t>СТЕПЕНЬ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Название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>
                <a:solidFill>
                  <a:srgbClr val="FFFF00"/>
                </a:solidFill>
              </a:rPr>
              <a:t>СТЕПЕНЬ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Предназначение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>
                <a:solidFill>
                  <a:srgbClr val="FFFF00"/>
                </a:solidFill>
              </a:rPr>
              <a:t>возводит указанное число в указанную степень;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Количество аргументов: РАВНО два (ни меньше, ни больше, иначе </a:t>
            </a:r>
            <a:r>
              <a:rPr lang="ru-RU" sz="2000" dirty="0" err="1">
                <a:solidFill>
                  <a:srgbClr val="FFFF00"/>
                </a:solidFill>
              </a:rPr>
              <a:t>Excel</a:t>
            </a:r>
            <a:r>
              <a:rPr lang="ru-RU" sz="2000" dirty="0">
                <a:solidFill>
                  <a:srgbClr val="FFFF00"/>
                </a:solidFill>
              </a:rPr>
              <a:t> выдаст ошибку!);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Тип аргументов: </a:t>
            </a:r>
            <a:r>
              <a:rPr lang="ru-RU" sz="2000" dirty="0">
                <a:solidFill>
                  <a:srgbClr val="FFFF00"/>
                </a:solidFill>
              </a:rPr>
              <a:t>оба аргумента должны быть числами, или тем, что в итоге преобразуется в число. Если вместо одного из них вписать текст, </a:t>
            </a:r>
            <a:r>
              <a:rPr lang="ru-RU" sz="2000" i="1" dirty="0" err="1">
                <a:solidFill>
                  <a:srgbClr val="FFFF00"/>
                </a:solidFill>
              </a:rPr>
              <a:t>Excel</a:t>
            </a:r>
            <a:r>
              <a:rPr lang="ru-RU" sz="2000" dirty="0">
                <a:solidFill>
                  <a:srgbClr val="FFFF00"/>
                </a:solidFill>
              </a:rPr>
              <a:t> выдаст ошибку. А если вместо одно из них написать логические значения «ЛОЖЬ» или «ИСТИНА», ошибки не будет, потому что </a:t>
            </a:r>
            <a:r>
              <a:rPr lang="ru-RU" sz="2000" dirty="0" err="1">
                <a:solidFill>
                  <a:srgbClr val="FFFF00"/>
                </a:solidFill>
              </a:rPr>
              <a:t>Excel</a:t>
            </a:r>
            <a:r>
              <a:rPr lang="ru-RU" sz="2000" dirty="0">
                <a:solidFill>
                  <a:srgbClr val="FFFF00"/>
                </a:solidFill>
              </a:rPr>
              <a:t> считает «ЛОЖЬ» равно 0, а истину — любое другое ненулевое значение, даже −1 равно «ИСТИНА». То есть логические значения в итоге преобразуются в числовые;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Тип возвращаемого значения: </a:t>
            </a:r>
            <a:r>
              <a:rPr lang="ru-RU" sz="2000" dirty="0">
                <a:solidFill>
                  <a:srgbClr val="FFFF00"/>
                </a:solidFill>
              </a:rPr>
              <a:t>число — результат возведения в степень.</a:t>
            </a:r>
          </a:p>
        </p:txBody>
      </p:sp>
    </p:spTree>
    <p:extLst>
      <p:ext uri="{BB962C8B-B14F-4D97-AF65-F5344CB8AC3E}">
        <p14:creationId xmlns:p14="http://schemas.microsoft.com/office/powerpoint/2010/main" val="305354406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И ПРАВИЛА ЗАПИСИ ФУНКЦИЙ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170875-D296-4CD9-84F5-22C710AC6B55}"/>
              </a:ext>
            </a:extLst>
          </p:cNvPr>
          <p:cNvSpPr/>
          <p:nvPr/>
        </p:nvSpPr>
        <p:spPr>
          <a:xfrm>
            <a:off x="251520" y="168419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Пример использования: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«=СТЕПЕНЬ(2;10)</a:t>
            </a:r>
            <a:r>
              <a:rPr lang="ru-RU" sz="2000" dirty="0">
                <a:solidFill>
                  <a:schemeClr val="bg1"/>
                </a:solidFill>
              </a:rPr>
              <a:t>».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Если написать эту формулу в ячейке и нажать </a:t>
            </a:r>
            <a:r>
              <a:rPr lang="ru-RU" sz="2000" dirty="0" err="1">
                <a:solidFill>
                  <a:schemeClr val="bg1"/>
                </a:solidFill>
              </a:rPr>
              <a:t>Enter</a:t>
            </a:r>
            <a:r>
              <a:rPr lang="ru-RU" sz="2000" dirty="0">
                <a:solidFill>
                  <a:schemeClr val="bg1"/>
                </a:solidFill>
              </a:rPr>
              <a:t>, в ячейке будет число 1024. Здесь 2 и 10 — аргументы (параметры), а 1024 — возвращаемое функцией значение.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Пример формулы </a:t>
            </a:r>
            <a:r>
              <a:rPr lang="ru-RU" sz="2000" dirty="0">
                <a:solidFill>
                  <a:schemeClr val="bg1"/>
                </a:solidFill>
              </a:rPr>
              <a:t>для вычисления длины окружности, содержащую функцию ПИ():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5C646-2FD0-4943-AB6D-4CA5977F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077072"/>
            <a:ext cx="4734362" cy="22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5398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4977C8-DA62-488B-BF43-2AD584F33E9A}"/>
              </a:ext>
            </a:extLst>
          </p:cNvPr>
          <p:cNvSpPr/>
          <p:nvPr/>
        </p:nvSpPr>
        <p:spPr>
          <a:xfrm>
            <a:off x="251520" y="1772816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Рассмотрим </a:t>
            </a:r>
            <a:r>
              <a:rPr lang="ru-RU" sz="2000" dirty="0" err="1">
                <a:solidFill>
                  <a:schemeClr val="bg1"/>
                </a:solidFill>
              </a:rPr>
              <a:t>математи-ческие</a:t>
            </a:r>
            <a:r>
              <a:rPr lang="ru-RU" sz="2000" dirty="0">
                <a:solidFill>
                  <a:schemeClr val="bg1"/>
                </a:solidFill>
              </a:rPr>
              <a:t> функции, которая наиболее часто применяется в решении различных задач. С полным перечнем можно ознакомиться на вкладке </a:t>
            </a:r>
            <a:r>
              <a:rPr lang="ru-RU" sz="2000" dirty="0">
                <a:solidFill>
                  <a:srgbClr val="FFFF00"/>
                </a:solidFill>
              </a:rPr>
              <a:t>«Формулы»=&gt;выпадающий список «Математические».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rgbClr val="FF3399"/>
                </a:solidFill>
              </a:rPr>
              <a:t>Синтаксис функций необходимо изучить самостоятельно.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732DE-3F77-4597-B830-36A4FFB12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772816"/>
            <a:ext cx="478068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42184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6EE144-C32D-48EB-B247-FFA37019FECA}"/>
              </a:ext>
            </a:extLst>
          </p:cNvPr>
          <p:cNvSpPr/>
          <p:nvPr/>
        </p:nvSpPr>
        <p:spPr>
          <a:xfrm>
            <a:off x="323528" y="1700808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Функции, связанные</a:t>
            </a:r>
          </a:p>
          <a:p>
            <a:pPr algn="just"/>
            <a:r>
              <a:rPr lang="ru-RU" sz="2000" u="sng" dirty="0">
                <a:solidFill>
                  <a:srgbClr val="FFFF00"/>
                </a:solidFill>
              </a:rPr>
              <a:t>с округлением: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ОКРУГЛ;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ОТБР;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ОКРУГЛВВЕРХ;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ОКРУГЛВНИЗ;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ОКРУГЛТ;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ОКРВВЕРХ.МАТ;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ОКРВНИЗ.МАТ;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ЦЕЛОЕ;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ЧЁТН;</a:t>
            </a:r>
          </a:p>
          <a:p>
            <a:pPr marL="630238" algn="just"/>
            <a:r>
              <a:rPr lang="ru-RU" sz="2000" dirty="0">
                <a:solidFill>
                  <a:schemeClr val="bg1"/>
                </a:solidFill>
              </a:rPr>
              <a:t>НЕЧЕТ.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FAB5AA-5E9D-42AD-944B-A697EF8F4E88}"/>
              </a:ext>
            </a:extLst>
          </p:cNvPr>
          <p:cNvSpPr/>
          <p:nvPr/>
        </p:nvSpPr>
        <p:spPr>
          <a:xfrm>
            <a:off x="4901768" y="1772816"/>
            <a:ext cx="3774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Суммирование и условное суммирование: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СУММ;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СУММПРОИЗВ;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СУММЕСЛИ;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СУММЕСЛИМН.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25239A-28DB-49DC-9AAC-7760887CFCB3}"/>
              </a:ext>
            </a:extLst>
          </p:cNvPr>
          <p:cNvSpPr/>
          <p:nvPr/>
        </p:nvSpPr>
        <p:spPr>
          <a:xfrm>
            <a:off x="4922192" y="3711808"/>
            <a:ext cx="389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Функции, связанные с возведением в степень и извлечением корня: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КОРЕНЬ;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СУММКВРАЗН;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СУММКВ;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СУММСУММКВ;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СУММРАЗНКВ.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6AE9CE-7DB7-41B9-86F2-786B595FDD72}"/>
              </a:ext>
            </a:extLst>
          </p:cNvPr>
          <p:cNvSpPr/>
          <p:nvPr/>
        </p:nvSpPr>
        <p:spPr>
          <a:xfrm>
            <a:off x="323528" y="55080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3399"/>
                </a:solidFill>
              </a:rPr>
              <a:t>Примеры использования</a:t>
            </a:r>
          </a:p>
          <a:p>
            <a:r>
              <a:rPr lang="ru-RU" sz="2000" b="1" dirty="0">
                <a:solidFill>
                  <a:srgbClr val="FF3399"/>
                </a:solidFill>
              </a:rPr>
              <a:t>функций необходимо</a:t>
            </a:r>
          </a:p>
          <a:p>
            <a:r>
              <a:rPr lang="ru-RU" sz="2000" b="1" dirty="0">
                <a:solidFill>
                  <a:srgbClr val="FF3399"/>
                </a:solidFill>
              </a:rPr>
              <a:t>изучить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874040762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557626" y="245129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6AE9CE-7DB7-41B9-86F2-786B595FDD72}"/>
              </a:ext>
            </a:extLst>
          </p:cNvPr>
          <p:cNvSpPr/>
          <p:nvPr/>
        </p:nvSpPr>
        <p:spPr>
          <a:xfrm>
            <a:off x="323528" y="5745450"/>
            <a:ext cx="8489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3399"/>
                </a:solidFill>
              </a:rPr>
              <a:t>Примеры использования функций необходимо</a:t>
            </a:r>
          </a:p>
          <a:p>
            <a:pPr algn="ctr"/>
            <a:r>
              <a:rPr lang="ru-RU" sz="2000" b="1" dirty="0">
                <a:solidFill>
                  <a:srgbClr val="FF3399"/>
                </a:solidFill>
              </a:rPr>
              <a:t>изучить самостоятельно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8FCA71-9B72-4475-BC8D-A7058F130AA9}"/>
              </a:ext>
            </a:extLst>
          </p:cNvPr>
          <p:cNvSpPr/>
          <p:nvPr/>
        </p:nvSpPr>
        <p:spPr>
          <a:xfrm>
            <a:off x="330528" y="1628800"/>
            <a:ext cx="33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Функции случайных чисел и возможных комбинаций: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СЛУЧМЕЖДУ;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СЛЧИС;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ЧИСЛКОМБ;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ФАКТР.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BC662A-E25E-495F-A5A6-B20D107F45C9}"/>
              </a:ext>
            </a:extLst>
          </p:cNvPr>
          <p:cNvSpPr/>
          <p:nvPr/>
        </p:nvSpPr>
        <p:spPr>
          <a:xfrm>
            <a:off x="330528" y="3573016"/>
            <a:ext cx="33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Функции, связанные с делением: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ЧАСТНОЕ;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ОСТАТ;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НОД;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НОК.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2B486B8-332F-4143-8DD7-E2E43E150393}"/>
              </a:ext>
            </a:extLst>
          </p:cNvPr>
          <p:cNvSpPr/>
          <p:nvPr/>
        </p:nvSpPr>
        <p:spPr>
          <a:xfrm>
            <a:off x="4905296" y="1693878"/>
            <a:ext cx="3699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Преобразование чисел: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ABS;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РИМСКОЕ.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1050BC-3246-484D-9F15-9735721C20D7}"/>
              </a:ext>
            </a:extLst>
          </p:cNvPr>
          <p:cNvSpPr/>
          <p:nvPr/>
        </p:nvSpPr>
        <p:spPr>
          <a:xfrm>
            <a:off x="4895528" y="2828835"/>
            <a:ext cx="3366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FF00"/>
                </a:solidFill>
              </a:rPr>
              <a:t>Иные функции:</a:t>
            </a:r>
          </a:p>
          <a:p>
            <a:r>
              <a:rPr lang="ru-RU" sz="2000" dirty="0">
                <a:solidFill>
                  <a:schemeClr val="bg1"/>
                </a:solidFill>
              </a:rPr>
              <a:t>ЗНАК;</a:t>
            </a:r>
          </a:p>
          <a:p>
            <a:r>
              <a:rPr lang="ru-RU" sz="2000" dirty="0">
                <a:solidFill>
                  <a:schemeClr val="bg1"/>
                </a:solidFill>
              </a:rPr>
              <a:t>Число ПИ;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ПРОИЗВЕД.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8E8406-2988-4A81-92D2-1086C3A8686B}"/>
              </a:ext>
            </a:extLst>
          </p:cNvPr>
          <p:cNvSpPr/>
          <p:nvPr/>
        </p:nvSpPr>
        <p:spPr>
          <a:xfrm>
            <a:off x="4902146" y="4684573"/>
            <a:ext cx="327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u="sng" dirty="0">
                <a:solidFill>
                  <a:srgbClr val="FFFF00"/>
                </a:solidFill>
              </a:rPr>
              <a:t>ПРОМЕЖУТОЧНЫЕ.ИТОГИ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5905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7F67D9-8F9F-4269-A2F3-A4FA528F7283}"/>
              </a:ext>
            </a:extLst>
          </p:cNvPr>
          <p:cNvSpPr/>
          <p:nvPr/>
        </p:nvSpPr>
        <p:spPr>
          <a:xfrm>
            <a:off x="460583" y="1722875"/>
            <a:ext cx="8510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Пример: </a:t>
            </a:r>
            <a:r>
              <a:rPr lang="ru-RU" b="1" dirty="0">
                <a:solidFill>
                  <a:srgbClr val="FFFF00"/>
                </a:solidFill>
              </a:rPr>
              <a:t>НАЙТИ КВАДРАТНЫЙ КОРЕНЬ ИЗ ДИСКРИМИНАНТА В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960829F-9990-4538-8638-38A2BDCFC6FE}"/>
                  </a:ext>
                </a:extLst>
              </p:cNvPr>
              <p:cNvSpPr/>
              <p:nvPr/>
            </p:nvSpPr>
            <p:spPr>
              <a:xfrm>
                <a:off x="251520" y="2598003"/>
                <a:ext cx="851086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chemeClr val="bg1"/>
                    </a:solidFill>
                  </a:rPr>
                  <a:t>Для решения квадратных уравнений зачастую используют метод нахождения дискриминанта числа. Для нахождения квадратного корня из дискриминанта будет использована функция КОРЕНЬ. </a:t>
                </a:r>
              </a:p>
              <a:p>
                <a:pPr algn="just"/>
                <a:endParaRPr lang="ru-RU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ru-RU" dirty="0">
                    <a:solidFill>
                      <a:schemeClr val="bg1"/>
                    </a:solidFill>
                  </a:rPr>
                  <a:t>Создадим форму для расчета значений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bg1"/>
                    </a:solidFill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</a:rPr>
                  <a:t>и</a:t>
                </a:r>
                <a:r>
                  <a:rPr lang="ru-RU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just"/>
                <a:endParaRPr lang="ru-RU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ru-RU" dirty="0">
                    <a:solidFill>
                      <a:schemeClr val="bg1"/>
                    </a:solidFill>
                  </a:rPr>
                  <a:t>Для примера найдем корни уравнения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960829F-9990-4538-8638-38A2BDCFC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98003"/>
                <a:ext cx="8510866" cy="2554545"/>
              </a:xfrm>
              <a:prstGeom prst="rect">
                <a:avLst/>
              </a:prstGeom>
              <a:blipFill>
                <a:blip r:embed="rId2"/>
                <a:stretch>
                  <a:fillRect l="-573" t="-1193" r="-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227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32450" name="Picture 2" descr="Таблица.">
            <a:extLst>
              <a:ext uri="{FF2B5EF4-FFF2-40B4-BE49-F238E27FC236}">
                <a16:creationId xmlns:a16="http://schemas.microsoft.com/office/drawing/2014/main" id="{152C3489-38BD-461A-B255-9602F6D3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3" y="2710372"/>
            <a:ext cx="7962447" cy="33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994887-FF9D-475A-9D8B-58EA9C239FA6}"/>
              </a:ext>
            </a:extLst>
          </p:cNvPr>
          <p:cNvSpPr/>
          <p:nvPr/>
        </p:nvSpPr>
        <p:spPr>
          <a:xfrm>
            <a:off x="467544" y="2071591"/>
            <a:ext cx="3994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Таблица имеет следующий вид:</a:t>
            </a:r>
          </a:p>
        </p:txBody>
      </p:sp>
    </p:spTree>
    <p:extLst>
      <p:ext uri="{BB962C8B-B14F-4D97-AF65-F5344CB8AC3E}">
        <p14:creationId xmlns:p14="http://schemas.microsoft.com/office/powerpoint/2010/main" val="31264420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622" y="1772816"/>
            <a:ext cx="856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Рассмотрим формулу, введенную в ячейку B5: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292" y="2387053"/>
            <a:ext cx="8317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=ЕСЛИ(И(A3=0;B3=0;C3=0);" Нет </a:t>
            </a:r>
            <a:r>
              <a:rPr lang="ru-RU" sz="2400" dirty="0" err="1">
                <a:solidFill>
                  <a:srgbClr val="FFFF00"/>
                </a:solidFill>
              </a:rPr>
              <a:t>данных";ЕСЛИ</a:t>
            </a:r>
            <a:r>
              <a:rPr lang="ru-RU" sz="2400" dirty="0">
                <a:solidFill>
                  <a:srgbClr val="FFFF00"/>
                </a:solidFill>
              </a:rPr>
              <a:t>(A3&lt;&gt;0;B3^2-(4*A3*C3);"</a:t>
            </a:r>
            <a:r>
              <a:rPr lang="ru-RU" sz="2400" dirty="0" err="1">
                <a:solidFill>
                  <a:srgbClr val="FFFF00"/>
                </a:solidFill>
              </a:rPr>
              <a:t>NaN</a:t>
            </a:r>
            <a:r>
              <a:rPr lang="ru-RU" sz="2400" dirty="0">
                <a:solidFill>
                  <a:srgbClr val="FFFF00"/>
                </a:solidFill>
              </a:rPr>
              <a:t>"))</a:t>
            </a:r>
          </a:p>
        </p:txBody>
      </p:sp>
      <p:pic>
        <p:nvPicPr>
          <p:cNvPr id="234498" name="Picture 2" descr="Рассмотрим формул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2954"/>
            <a:ext cx="8725105" cy="23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653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67617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С помощью формулы ЕСЛИ выполняется проверка наличия данных в ячейках A3, B3 и C3, которые содержат значения коэффициентов a, b и с. Если они пустые, в ячейке B5 отобразится текстовая строка «Значения не введены». Если A3 содержит значение, не равное нулю, производится расчет дискриминанта по известной формуле. Иначе будет выведена текстовая строка «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NaN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», то есть, уравнение не является квадратным, вычислить значение дискриминанта невозможно.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Ячейка B6 содержит следующую формулу: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490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=ЕСЛИ(B5="Нет данных";0;ЕСЛИ(B5="</a:t>
            </a:r>
            <a:r>
              <a:rPr lang="ru-RU" sz="2400" dirty="0" err="1">
                <a:solidFill>
                  <a:srgbClr val="FFFF00"/>
                </a:solidFill>
              </a:rPr>
              <a:t>NaN</a:t>
            </a:r>
            <a:r>
              <a:rPr lang="ru-RU" sz="2400" dirty="0">
                <a:solidFill>
                  <a:srgbClr val="FFFF00"/>
                </a:solidFill>
              </a:rPr>
              <a:t>";-C3/B3;ЕСЛИ(B5&gt;=0;(-B3+КОРЕНЬ(B5))/(2*A3);"Решений нет")))</a:t>
            </a:r>
          </a:p>
        </p:txBody>
      </p:sp>
    </p:spTree>
    <p:extLst>
      <p:ext uri="{BB962C8B-B14F-4D97-AF65-F5344CB8AC3E}">
        <p14:creationId xmlns:p14="http://schemas.microsoft.com/office/powerpoint/2010/main" val="33819839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4824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ПОНЯТИЕ ФУНКЦИИ</a:t>
            </a:r>
            <a:endParaRPr lang="en-US" sz="20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962DF9-E9E1-48A5-88CD-296E07E0028A}"/>
              </a:ext>
            </a:extLst>
          </p:cNvPr>
          <p:cNvSpPr/>
          <p:nvPr/>
        </p:nvSpPr>
        <p:spPr>
          <a:xfrm>
            <a:off x="251520" y="1917407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FF00"/>
                </a:solidFill>
              </a:rPr>
              <a:t>Функция</a:t>
            </a:r>
            <a:r>
              <a:rPr lang="ru-RU" sz="2400" dirty="0">
                <a:solidFill>
                  <a:schemeClr val="bg1"/>
                </a:solidFill>
              </a:rPr>
              <a:t> – это заранее определенная формула, для которой пользователь должен задать  значения аргументов с одним или несколькими значениями.</a:t>
            </a: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i="1" dirty="0" err="1">
                <a:solidFill>
                  <a:schemeClr val="bg1"/>
                </a:solidFill>
              </a:rPr>
              <a:t>Microsoft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Excel</a:t>
            </a:r>
            <a:r>
              <a:rPr lang="ru-RU" sz="2400" dirty="0">
                <a:solidFill>
                  <a:schemeClr val="bg1"/>
                </a:solidFill>
              </a:rPr>
              <a:t> используется более 100 функций, объединенных по категориям: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Функции работы с базами данных</a:t>
            </a:r>
            <a:r>
              <a:rPr lang="ru-RU" sz="2000" dirty="0">
                <a:solidFill>
                  <a:schemeClr val="bg1"/>
                </a:solidFill>
              </a:rPr>
              <a:t> можно использовать, если необходимо убедиться в том, что значения списка соответствуют условию. С их помощью, например, можно определить количество записей в таблице о продажах или извлечь те записи, в которых значение поля «Сумма» больше 1000, но меньше 2500.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62429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35522" name="Picture 2" descr="содержит формул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04864"/>
            <a:ext cx="82368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734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852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Формула ЕСЛИ выполняет проверку условия ввода данных (если не введены, будет выведено значение 0). Следующая функция ЕСЛИ проверяет ячейку B5 на наличие значения «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NaN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». Если содержится «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NaN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», мы имеем дело с обычным линейным уравнением типа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bx+c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=0, единственный корень которого будет отображен в ячейке B6. Далее выполняется проверка дискриминанта на принадлежность к диапазону отрицательных чисел. Если дискриминант больше или равен нулю, производится расчет первого корня уравнения по известной формуле, иначе будет выведена текстовая строка «Решений нет».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Формула в ячейке B7 имеет лишь 2 отличия: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35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=ЕСЛИ(B5="Нет данных";0;ЕСЛИ(B5="</a:t>
            </a:r>
            <a:r>
              <a:rPr lang="ru-RU" sz="2400" dirty="0" err="1">
                <a:solidFill>
                  <a:srgbClr val="FFFF00"/>
                </a:solidFill>
              </a:rPr>
              <a:t>NaN</a:t>
            </a:r>
            <a:r>
              <a:rPr lang="ru-RU" sz="2400" dirty="0">
                <a:solidFill>
                  <a:srgbClr val="FFFF00"/>
                </a:solidFill>
              </a:rPr>
              <a:t>";"Единственный корень отображен </a:t>
            </a:r>
            <a:r>
              <a:rPr lang="ru-RU" sz="2400" dirty="0" err="1">
                <a:solidFill>
                  <a:srgbClr val="FFFF00"/>
                </a:solidFill>
              </a:rPr>
              <a:t>выше";ЕСЛИ</a:t>
            </a:r>
            <a:r>
              <a:rPr lang="ru-RU" sz="2400" dirty="0">
                <a:solidFill>
                  <a:srgbClr val="FFFF00"/>
                </a:solidFill>
              </a:rPr>
              <a:t>(B5&gt;=0;(-B3-КОРЕНЬ(B5))/(2*A3);"Решений нет")))</a:t>
            </a:r>
          </a:p>
        </p:txBody>
      </p:sp>
    </p:spTree>
    <p:extLst>
      <p:ext uri="{BB962C8B-B14F-4D97-AF65-F5344CB8AC3E}">
        <p14:creationId xmlns:p14="http://schemas.microsoft.com/office/powerpoint/2010/main" val="40806426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36546" name="Picture 2" descr="корни уравн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0616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328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 ФУНКЦИИ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27483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Во избежание дублирования результата в случае единственного решения уравнения, будет отображен текст «Единственный корень отображен выше». Также изменена формула расчета второго корня уравнения.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То есть, данное уравнение имеет два корня: -0,5 и -1.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850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0068F-D922-4BBE-8B44-586B6F49223B}"/>
              </a:ext>
            </a:extLst>
          </p:cNvPr>
          <p:cNvSpPr txBox="1"/>
          <p:nvPr/>
        </p:nvSpPr>
        <p:spPr>
          <a:xfrm>
            <a:off x="251520" y="1744355"/>
            <a:ext cx="3312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Логические выражения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используются для записи условий, в которых сравниваются числа, функции, формулы, текстовые или логические значения. Любое логическое выражение должно содержать по крайней мере один оператор сравнения, который определяет отношение между элементами логического выражения.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BCA6EE-A9D4-4469-A0C4-AA7050EB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062860" cy="47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008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3EDB4-FBB5-49EA-84A5-460ECDFC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8994"/>
            <a:ext cx="5374336" cy="41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82C34-81EA-4F38-AE5C-9CB3A3BCC98B}"/>
              </a:ext>
            </a:extLst>
          </p:cNvPr>
          <p:cNvSpPr txBox="1"/>
          <p:nvPr/>
        </p:nvSpPr>
        <p:spPr>
          <a:xfrm>
            <a:off x="5796136" y="1844824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В арсенале </a:t>
            </a:r>
            <a:r>
              <a:rPr kumimoji="0" lang="ru-RU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Excel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существует набор логических функций, которые вы можете найти на вкладке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Формулы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в группе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Библиотека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функций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в выпадающем меню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Логические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Все логические функции возвращают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ИСТИНА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или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ЛОЖЬ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в зависимости от оценки. Ниже список функций с синтаксисом и кратким описанием.</a:t>
            </a:r>
          </a:p>
        </p:txBody>
      </p:sp>
    </p:spTree>
    <p:extLst>
      <p:ext uri="{BB962C8B-B14F-4D97-AF65-F5344CB8AC3E}">
        <p14:creationId xmlns:p14="http://schemas.microsoft.com/office/powerpoint/2010/main" val="433278082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40F8B-AEE9-4273-A275-34CBC9651C26}"/>
              </a:ext>
            </a:extLst>
          </p:cNvPr>
          <p:cNvSpPr txBox="1"/>
          <p:nvPr/>
        </p:nvSpPr>
        <p:spPr>
          <a:xfrm>
            <a:off x="647564" y="1844824"/>
            <a:ext cx="7848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писок операторов сравнения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Excel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152082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= Равно</a:t>
            </a:r>
          </a:p>
          <a:p>
            <a:pPr marL="152082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&gt; Больше</a:t>
            </a:r>
          </a:p>
          <a:p>
            <a:pPr marL="152082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&lt; Меньше</a:t>
            </a:r>
          </a:p>
          <a:p>
            <a:pPr marL="152082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&gt;= Больше или равно</a:t>
            </a:r>
          </a:p>
          <a:p>
            <a:pPr marL="152082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&lt;= Меньше или равно</a:t>
            </a:r>
          </a:p>
          <a:p>
            <a:pPr marL="152082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&lt;&gt; Не равно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Результатом логического выражения является логическое значение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ИСТИНА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(1) или логическое значение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ЛОЖЬ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(0).</a:t>
            </a:r>
          </a:p>
        </p:txBody>
      </p:sp>
    </p:spTree>
    <p:extLst>
      <p:ext uri="{BB962C8B-B14F-4D97-AF65-F5344CB8AC3E}">
        <p14:creationId xmlns:p14="http://schemas.microsoft.com/office/powerpoint/2010/main" val="4154373715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CE082-DDE1-452B-8271-395C53DCE757}"/>
              </a:ext>
            </a:extLst>
          </p:cNvPr>
          <p:cNvSpPr txBox="1"/>
          <p:nvPr/>
        </p:nvSpPr>
        <p:spPr>
          <a:xfrm>
            <a:off x="323528" y="1844824"/>
            <a:ext cx="84249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Функция ЕСЛИ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Является одной из самых полезных, имеющихся в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Excel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функций. Она проверяет результат переданного ей логического выражения и возвращает результаты в зависимости от того истинно он или ложно.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Синтаксис: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=ЕСЛИ(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Логическое_выражение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;[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Значение_если_истина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];[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Значение_если_ложь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])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066994-1CC0-4A9C-8971-1BF604A0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4799"/>
            <a:ext cx="9180512" cy="14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00810"/>
      </p:ext>
    </p:extLst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723BE-83FB-495B-9A8B-CC803CFF59BA}"/>
              </a:ext>
            </a:extLst>
          </p:cNvPr>
          <p:cNvSpPr txBox="1"/>
          <p:nvPr/>
        </p:nvSpPr>
        <p:spPr>
          <a:xfrm>
            <a:off x="251520" y="1700808"/>
            <a:ext cx="3240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Примеры </a:t>
            </a:r>
            <a:r>
              <a:rPr lang="ru-RU" sz="2000" b="1" dirty="0" err="1">
                <a:solidFill>
                  <a:schemeClr val="bg1"/>
                </a:solidFill>
              </a:rPr>
              <a:t>использо-вания</a:t>
            </a:r>
            <a:r>
              <a:rPr lang="ru-RU" sz="2000" b="1" dirty="0">
                <a:solidFill>
                  <a:schemeClr val="bg1"/>
                </a:solidFill>
              </a:rPr>
              <a:t> функции </a:t>
            </a:r>
            <a:r>
              <a:rPr lang="ru-RU" sz="2000" b="1" dirty="0">
                <a:solidFill>
                  <a:srgbClr val="FFFF00"/>
                </a:solidFill>
              </a:rPr>
              <a:t>ЕСЛИ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Рассмотрим первый простой пример, чтобы понять, как функция работает.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Умышлено в первый аргумент функции вставить функцию ИСТИНА.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В результате проверки, будет возвращен 2 аргумент (</a:t>
            </a:r>
            <a:r>
              <a:rPr lang="ru-RU" sz="2000" dirty="0" err="1">
                <a:solidFill>
                  <a:schemeClr val="bg1"/>
                </a:solidFill>
              </a:rPr>
              <a:t>значение_если_истина</a:t>
            </a:r>
            <a:r>
              <a:rPr lang="ru-RU" sz="2000" dirty="0">
                <a:solidFill>
                  <a:schemeClr val="bg1"/>
                </a:solidFill>
              </a:rPr>
              <a:t>), 3 аргумент будет опущен.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D518AD-2F95-41A4-84B4-BBD3A3B5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179097" cy="424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27011"/>
      </p:ext>
    </p:extLst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0FB50-859E-47C4-BEF4-B48FFAE7B1D8}"/>
              </a:ext>
            </a:extLst>
          </p:cNvPr>
          <p:cNvSpPr txBox="1"/>
          <p:nvPr/>
        </p:nvSpPr>
        <p:spPr>
          <a:xfrm>
            <a:off x="323528" y="1700808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Теперь приведем пример использования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вложенности одной функции ЕСЛИ в другую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 Такой подход может понадобиться, когда при выполнении (или невыполнении) одного условия требуется дополнительная проверка.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Условия примера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Имеются банковские карточки с номерами, начинающимися с первых четырех цифр, которые являются идентификатором вида карты: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1111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–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Visa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2222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–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Master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Card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905708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4824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ПОНЯТИЕ ФУНКЦИИ</a:t>
            </a:r>
            <a:endParaRPr lang="en-US" sz="20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0F554B-C1D4-4897-B961-68AFD0A00FE3}"/>
              </a:ext>
            </a:extLst>
          </p:cNvPr>
          <p:cNvSpPr/>
          <p:nvPr/>
        </p:nvSpPr>
        <p:spPr>
          <a:xfrm>
            <a:off x="251520" y="162880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Функции работы с датой и временем</a:t>
            </a:r>
            <a:r>
              <a:rPr lang="ru-RU" sz="2000" dirty="0">
                <a:solidFill>
                  <a:schemeClr val="bg1"/>
                </a:solidFill>
              </a:rPr>
              <a:t> позволяют анализировать и работать со значениями даты и времени в формулах. Например, если требуется использовать в формуле текущую дату, воспользуйтесь функцией СЕГОДНЯ, возвращающей текущую дату по системным часам.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Инженерные функции</a:t>
            </a:r>
            <a:r>
              <a:rPr lang="ru-RU" sz="2000" dirty="0">
                <a:solidFill>
                  <a:schemeClr val="bg1"/>
                </a:solidFill>
              </a:rPr>
              <a:t> служат для выполнения инженерного анализа. Это функции для работы с комплексными переменными, функции для преобразования чисел из одной системы счисления в другую (десятичную, шестнадцатеричную, восьмеричную, двоичную) и функции для преобразования величин из одной системы мер и весов в другую.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Финансовые функции </a:t>
            </a:r>
            <a:r>
              <a:rPr lang="ru-RU" sz="2000" dirty="0">
                <a:solidFill>
                  <a:schemeClr val="bg1"/>
                </a:solidFill>
              </a:rPr>
              <a:t>осуществляют такие типичные финансовые расчеты, как вычисление суммы платежа по ссуде, объем периодической выплаты по вложению или ссуде, стоимость вложения или ссуды по завершении всех отложенных платежей и т. д.</a:t>
            </a:r>
          </a:p>
        </p:txBody>
      </p:sp>
    </p:spTree>
    <p:extLst>
      <p:ext uri="{BB962C8B-B14F-4D97-AF65-F5344CB8AC3E}">
        <p14:creationId xmlns:p14="http://schemas.microsoft.com/office/powerpoint/2010/main" val="1541079293"/>
      </p:ext>
    </p:extLst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205444"/>
              </p:ext>
            </p:extLst>
          </p:nvPr>
        </p:nvGraphicFramePr>
        <p:xfrm>
          <a:off x="1619672" y="1772816"/>
          <a:ext cx="5759052" cy="461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3" name="Image" r:id="rId3" imgW="8444160" imgH="6768000" progId="Photoshop.Image.19">
                  <p:embed/>
                </p:oleObj>
              </mc:Choice>
              <mc:Fallback>
                <p:oleObj name="Image" r:id="rId3" imgW="8444160" imgH="676800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772816"/>
                        <a:ext cx="5759052" cy="461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676166"/>
      </p:ext>
    </p:extLst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424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Функция, применяемая в данном примере, выглядит так: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=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ЕСЛИ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(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ЛЕВСИМВ(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C3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;4)="1111"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; "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Visa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";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ЕСЛИ</a:t>
            </a:r>
            <a: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(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ЛЕВСИМВ(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C3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;4)="2222"</a:t>
            </a:r>
            <a: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;"Master </a:t>
            </a:r>
            <a:r>
              <a:rPr kumimoji="0" lang="ru-RU" sz="2400" b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Card</a:t>
            </a:r>
            <a: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"; "Карта не определена"))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Помимо самой рассматриваем функции, в примере используется текстовая функция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ЛЕВСИМВ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которая возвращает часть текста из строки, начиная с левого края, в количестве символов, заданном вторым ее аргументом. С ее помощью мы проверяем, являются ли они равными строке «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1111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», если да, возвращаем результат «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Visa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», если нет, то выполняем вложенную функцию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ЕСЛИ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Подобным образом можно достичь значительной вложенности и организовывать сложные проверки.</a:t>
            </a:r>
          </a:p>
        </p:txBody>
      </p:sp>
    </p:spTree>
    <p:extLst>
      <p:ext uri="{BB962C8B-B14F-4D97-AF65-F5344CB8AC3E}">
        <p14:creationId xmlns:p14="http://schemas.microsoft.com/office/powerpoint/2010/main" val="2952423344"/>
      </p:ext>
    </p:extLst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615725"/>
              </p:ext>
            </p:extLst>
          </p:nvPr>
        </p:nvGraphicFramePr>
        <p:xfrm>
          <a:off x="1218722" y="1743074"/>
          <a:ext cx="6305606" cy="459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6" name="Image" r:id="rId3" imgW="9244440" imgH="6742800" progId="Photoshop.Image.19">
                  <p:embed/>
                </p:oleObj>
              </mc:Choice>
              <mc:Fallback>
                <p:oleObj name="Image" r:id="rId3" imgW="9244440" imgH="674280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8722" y="1743074"/>
                        <a:ext cx="6305606" cy="4599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368119"/>
      </p:ext>
    </p:extLst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82799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</a:rPr>
              <a:t>Функция ЕСЛИОШИБКА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Предназначена для проверки возврата выражением ошибки. Если ошибка обнаружена, то она возвращает значение второго аргумента, иначе первого.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Функция принимает 2 аргумента, все они являются обязательными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Синтаксис: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=ЕСЛИОШИБКА(</a:t>
            </a:r>
            <a:r>
              <a:rPr lang="ru-RU" sz="2400" dirty="0" err="1">
                <a:solidFill>
                  <a:srgbClr val="FFFF00"/>
                </a:solidFill>
              </a:rPr>
              <a:t>значение;значение_если_ошибка</a:t>
            </a:r>
            <a:r>
              <a:rPr lang="ru-RU" sz="2400" dirty="0">
                <a:solidFill>
                  <a:srgbClr val="FFFF00"/>
                </a:solidFill>
              </a:rPr>
              <a:t>)</a:t>
            </a: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u="sng" dirty="0" smtClean="0">
                <a:solidFill>
                  <a:schemeClr val="bg1"/>
                </a:solidFill>
              </a:rPr>
              <a:t>Пример </a:t>
            </a:r>
            <a:r>
              <a:rPr lang="ru-RU" sz="2000" u="sng" dirty="0">
                <a:solidFill>
                  <a:schemeClr val="bg1"/>
                </a:solidFill>
              </a:rPr>
              <a:t>использования функции: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В приведенном примере видно, что выражение в первом аргументе возвращает ошибку деления на ноль, но так как оно вложено в нашу функцию, то ошибка перехватывается и подменяется вторым аргументов, а именно строкой «Делить на ноль нельзя», которую мы ввели самостоятельно. Вместо данной строки могли бы быть другие функции, все зависит от поставленной перед Вами задачи.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2034865"/>
      </p:ext>
    </p:extLst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91047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solidFill>
                  <a:srgbClr val="FFFF00"/>
                </a:solidFill>
              </a:rPr>
              <a:t>Пример использования функции: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 приведенном примере видно, что выражение в первом аргументе возвращает ошибку деления на ноль, но так как оно вложено в нашу функцию, то ошибка перехватывается и подменяется вторым аргументов, а именно строкой «Делить на ноль нельзя», которую мы ввели самостоятельно. Вместо данной строки могли бы быть другие функции, все зависит от поставленной перед Вами задачи.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90" y="1772816"/>
            <a:ext cx="5023539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34744"/>
      </p:ext>
    </p:extLst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Следующая формула возвращает значение 10, если значение в ячейке А1 больше 3, а в противном случае - 20: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=ЕСЛИ(А1&gt;3;10;20)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В качестве аргументов функции ЕСЛИ можно использовать другие функции. В функции ЕСЛИ можно использовать текстовые аргументы. Например: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=ЕСЛИ(А1&gt;=4;"Зачет </a:t>
            </a:r>
            <a:r>
              <a:rPr lang="ru-RU" sz="2000" b="1" dirty="0" err="1">
                <a:solidFill>
                  <a:srgbClr val="FFFF00"/>
                </a:solidFill>
              </a:rPr>
              <a:t>сдал";"Зачет</a:t>
            </a:r>
            <a:r>
              <a:rPr lang="ru-RU" sz="2000" b="1" dirty="0">
                <a:solidFill>
                  <a:srgbClr val="FFFF00"/>
                </a:solidFill>
              </a:rPr>
              <a:t> не сдал</a:t>
            </a:r>
            <a:r>
              <a:rPr lang="ru-RU" sz="2000" b="1" dirty="0" smtClean="0">
                <a:solidFill>
                  <a:srgbClr val="FFFF00"/>
                </a:solidFill>
              </a:rPr>
              <a:t>")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Можно использовать текстовые аргументы в функции ЕСЛИ, чтобы при невыполнении условия она возвращала пустую строку вместо 0.</a:t>
            </a:r>
          </a:p>
          <a:p>
            <a:pPr algn="just"/>
            <a:r>
              <a:rPr lang="ru-RU" sz="2000" i="1" u="sng" dirty="0" smtClean="0">
                <a:solidFill>
                  <a:schemeClr val="bg1"/>
                </a:solidFill>
              </a:rPr>
              <a:t>Пример</a:t>
            </a:r>
            <a:endParaRPr lang="ru-RU" sz="2000" i="1" u="sng" dirty="0">
              <a:solidFill>
                <a:schemeClr val="bg1"/>
              </a:solidFill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=ЕСЛИ(СУММ(А1:А3)=30;А10</a:t>
            </a:r>
            <a:r>
              <a:rPr lang="ru-RU" sz="2000" b="1" dirty="0" smtClean="0">
                <a:solidFill>
                  <a:srgbClr val="FFFF00"/>
                </a:solidFill>
              </a:rPr>
              <a:t>;"")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24388"/>
      </p:ext>
    </p:extLst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717" y="1916832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Аргумент </a:t>
            </a:r>
            <a:r>
              <a:rPr lang="ru-RU" sz="2000" b="1" dirty="0" err="1">
                <a:solidFill>
                  <a:schemeClr val="bg1"/>
                </a:solidFill>
              </a:rPr>
              <a:t>логическое_выражение</a:t>
            </a:r>
            <a:r>
              <a:rPr lang="ru-RU" sz="2000" dirty="0">
                <a:solidFill>
                  <a:schemeClr val="bg1"/>
                </a:solidFill>
              </a:rPr>
              <a:t> функции </a:t>
            </a:r>
            <a:r>
              <a:rPr lang="ru-RU" sz="2000" b="1" dirty="0">
                <a:solidFill>
                  <a:schemeClr val="bg1"/>
                </a:solidFill>
              </a:rPr>
              <a:t>ЕСЛИ</a:t>
            </a:r>
            <a:r>
              <a:rPr lang="ru-RU" sz="2000" dirty="0">
                <a:solidFill>
                  <a:schemeClr val="bg1"/>
                </a:solidFill>
              </a:rPr>
              <a:t> может содержать </a:t>
            </a:r>
            <a:r>
              <a:rPr lang="ru-RU" sz="2000" b="1" dirty="0">
                <a:solidFill>
                  <a:srgbClr val="FFFF00"/>
                </a:solidFill>
              </a:rPr>
              <a:t>текстовое значение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i="1" u="sng" dirty="0" smtClean="0">
                <a:solidFill>
                  <a:schemeClr val="bg1"/>
                </a:solidFill>
              </a:rPr>
              <a:t>Пример</a:t>
            </a:r>
            <a:endParaRPr lang="ru-RU" sz="2000" i="1" u="sng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=</a:t>
            </a:r>
            <a:r>
              <a:rPr lang="ru-RU" sz="2400" b="1" dirty="0">
                <a:solidFill>
                  <a:srgbClr val="FFFF00"/>
                </a:solidFill>
              </a:rPr>
              <a:t>ЕСЛИ(А1="Динамо";10;290)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Эта формула возвращает значение 10, если ячейка А1 содержит строку "Динамо", и 290, если в ней находится любое другое значение. Совпадение между сравниваемыми текстовыми значениями должно быть точным, но без учета регистра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55740"/>
      </p:ext>
    </p:extLst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1988840"/>
            <a:ext cx="83621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Функция ИСТИНА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Не принимает никаких аргументов и просто возвращает логическое значение «ИСТИНА».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Синтаксис:</a:t>
            </a:r>
            <a:r>
              <a:rPr lang="ru-RU" sz="2000" dirty="0">
                <a:solidFill>
                  <a:schemeClr val="bg1"/>
                </a:solidFill>
              </a:rPr>
              <a:t> =ИСТИНА()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Функция </a:t>
            </a:r>
            <a:r>
              <a:rPr lang="ru-RU" sz="2400" b="1" dirty="0">
                <a:solidFill>
                  <a:srgbClr val="FFFF00"/>
                </a:solidFill>
              </a:rPr>
              <a:t>ЛОЖЬ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Аналогична функции ИСТИНА, за исключением то, что возвращает противоположный результат ЛОЖЬ.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Синтаксис:</a:t>
            </a:r>
            <a:r>
              <a:rPr lang="ru-RU" sz="2000" dirty="0">
                <a:solidFill>
                  <a:schemeClr val="bg1"/>
                </a:solidFill>
              </a:rPr>
              <a:t> =ЛОЖЬ()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1106424"/>
      </p:ext>
    </p:extLst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226" y="1844824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Функция И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Возвращает логическое значение ИСТИНА, если все аргументы функции вернули истинное значение. Если хотя бы один аргумент возвращает значение ЛОЖЬ, то вся функция вернет данное значение.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В виде аргументов должны приниматься условия либо ссылки на ячейки, возвращающие логические значения. Количество аргументов не может превышать 255. Первый аргумент является </a:t>
            </a:r>
            <a:r>
              <a:rPr lang="ru-RU" sz="2000" dirty="0" smtClean="0">
                <a:solidFill>
                  <a:schemeClr val="bg1"/>
                </a:solidFill>
              </a:rPr>
              <a:t>обязательным.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40984"/>
      </p:ext>
    </p:extLst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1628800"/>
            <a:ext cx="83621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</a:rPr>
              <a:t>Функция ИЛИ</a:t>
            </a:r>
            <a:endParaRPr lang="ru-RU" sz="2000" dirty="0">
              <a:solidFill>
                <a:srgbClr val="FFFF00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Возвращает логическое значение ИСТИНА, если хотя бы один аргумент функции вернет истинное значение.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В виде аргументов принимаются условия либо ссылки на ячейки, возвращающие логические значения. Количество аргументов не может превышать 255. Первый аргумент является обязательным.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Таблица истинности функции ИЛИ: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57852"/>
              </p:ext>
            </p:extLst>
          </p:nvPr>
        </p:nvGraphicFramePr>
        <p:xfrm>
          <a:off x="1465784" y="4137640"/>
          <a:ext cx="6077585" cy="7315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ИЛИ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ИСТИНА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ЛОЖЬ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ИСТИНА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ИСТИНА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ИСТИНА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ЛОЖЬ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ИСТИНА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ЛОЖЬ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26229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Синтаксис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=</a:t>
            </a:r>
            <a:r>
              <a:rPr lang="ru-RU" sz="2400" dirty="0">
                <a:solidFill>
                  <a:srgbClr val="FFFF00"/>
                </a:solidFill>
              </a:rPr>
              <a:t>ИЛИ(Логическое_значение1; [Логическое_значение2];…)</a:t>
            </a:r>
          </a:p>
        </p:txBody>
      </p:sp>
    </p:spTree>
    <p:extLst>
      <p:ext uri="{BB962C8B-B14F-4D97-AF65-F5344CB8AC3E}">
        <p14:creationId xmlns:p14="http://schemas.microsoft.com/office/powerpoint/2010/main" val="162033254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4824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ПОНЯТИЕ ФУНКЦИИ</a:t>
            </a:r>
            <a:endParaRPr lang="en-US" sz="20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1A9E38-4367-462C-AF02-EAB5FA7714A1}"/>
              </a:ext>
            </a:extLst>
          </p:cNvPr>
          <p:cNvSpPr/>
          <p:nvPr/>
        </p:nvSpPr>
        <p:spPr>
          <a:xfrm>
            <a:off x="359532" y="162880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Информационные функции </a:t>
            </a:r>
            <a:r>
              <a:rPr lang="ru-RU" sz="2000" dirty="0">
                <a:solidFill>
                  <a:schemeClr val="bg1"/>
                </a:solidFill>
              </a:rPr>
              <a:t>предназначены для определения типа данных, хранимых в ячейке. Они проверяют выполнение какого-то условия и возвращают в зависимости от результата значение ИСТИНА или ЛОЖЬ. Так, если ячейка содержит четное значение, функция НЕЧЁТН возвращает значение ИСТИНА. Если в диапазоне функций имеется пустая ячейка, можно воспользоваться функцией СЧИТАТЬ ПУСТОТЫ.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Логические функции </a:t>
            </a:r>
            <a:r>
              <a:rPr lang="ru-RU" sz="2000" dirty="0">
                <a:solidFill>
                  <a:schemeClr val="bg1"/>
                </a:solidFill>
              </a:rPr>
              <a:t>предназначены для проверки выполнения условия или для проверки нескольких условий. Так, функция ЕСЛИ позволяет определить, выполняется ли указанное условие, и возвращает одно значение, если условие истинно, а другое – если оно ложно.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Функции ссылки и </a:t>
            </a:r>
            <a:r>
              <a:rPr lang="ru-RU" sz="2000" dirty="0" err="1">
                <a:solidFill>
                  <a:srgbClr val="FFFF00"/>
                </a:solidFill>
              </a:rPr>
              <a:t>автоподстановки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осуществляют поиск в списках или таблицах. Например, для поиска значения в таблице используйте функцию ВПР, а для поиска положения значения в списке – функцию ПОИСК ПОЗ.</a:t>
            </a:r>
          </a:p>
        </p:txBody>
      </p:sp>
    </p:spTree>
    <p:extLst>
      <p:ext uri="{BB962C8B-B14F-4D97-AF65-F5344CB8AC3E}">
        <p14:creationId xmlns:p14="http://schemas.microsoft.com/office/powerpoint/2010/main" val="1390526245"/>
      </p:ext>
    </p:extLst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</a:rPr>
              <a:t>Функция НЕ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Принимает в виде аргумента всего одно логическое значение и меняет его на противоположное, т.е. значение ИСТИНА она изменит на ЛОЖЬ и наоборот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Таблица истинности функции И с применением функции НЕ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98451"/>
              </p:ext>
            </p:extLst>
          </p:nvPr>
        </p:nvGraphicFramePr>
        <p:xfrm>
          <a:off x="971600" y="4005064"/>
          <a:ext cx="6696744" cy="139902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3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НЕ(И())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ИСТИНА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ЛОЖЬ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ИСТИНА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ЛОЖЬ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ИСТИНА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ЛОЖЬ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ИСТИНА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ИСТИНА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1241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-27384"/>
            <a:ext cx="5769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ФУНКЦИИ</a:t>
            </a: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3167" y="1772816"/>
            <a:ext cx="8175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Таблица истинности функции ИЛИ с применением функции НЕ: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68033"/>
              </p:ext>
            </p:extLst>
          </p:nvPr>
        </p:nvGraphicFramePr>
        <p:xfrm>
          <a:off x="755576" y="2420888"/>
          <a:ext cx="7416823" cy="158417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47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НЕ(ИЛИ())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ИСТИНА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ЛОЖЬ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ИСТИНА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ЛОЖЬ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ЛОЖЬ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ЛОЖЬ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ЛОЖЬ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ИСТИНА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7090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641" y="184482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Большинство задач, решаемых с помощью электронной таблицы, предполагают нахождение искомого результата по известным исходным данным. Но в </a:t>
            </a:r>
            <a:r>
              <a:rPr lang="ru-RU" sz="2000" i="1" dirty="0" err="1">
                <a:solidFill>
                  <a:schemeClr val="bg1"/>
                </a:solidFill>
              </a:rPr>
              <a:t>Excel</a:t>
            </a:r>
            <a:r>
              <a:rPr lang="ru-RU" sz="2000" dirty="0">
                <a:solidFill>
                  <a:schemeClr val="bg1"/>
                </a:solidFill>
              </a:rPr>
              <a:t> есть инструменты, позволяющие решить и обратную задачу: подобрать исходные данные для получения желаемого результата.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Одним из таких инструментов является </a:t>
            </a:r>
            <a:r>
              <a:rPr lang="ru-RU" sz="2000" b="1" dirty="0">
                <a:solidFill>
                  <a:srgbClr val="FFFF00"/>
                </a:solidFill>
              </a:rPr>
              <a:t>Поиск решения</a:t>
            </a:r>
            <a:r>
              <a:rPr lang="ru-RU" sz="2000" dirty="0">
                <a:solidFill>
                  <a:schemeClr val="bg1"/>
                </a:solidFill>
              </a:rPr>
              <a:t>, который особенно удобен для решения так называемых "задач оптимизации".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Если Вы раньше не использовали </a:t>
            </a:r>
            <a:r>
              <a:rPr lang="ru-RU" sz="2000" b="1" dirty="0">
                <a:solidFill>
                  <a:srgbClr val="FFFF00"/>
                </a:solidFill>
              </a:rPr>
              <a:t>Поиск решения</a:t>
            </a:r>
            <a:r>
              <a:rPr lang="ru-RU" sz="2000" dirty="0">
                <a:solidFill>
                  <a:schemeClr val="bg1"/>
                </a:solidFill>
              </a:rPr>
              <a:t>, то Вам потребуется установить соответствующую надстройку.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</a:rPr>
              <a:t>Сделать это можно так: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для версий старше </a:t>
            </a:r>
            <a:r>
              <a:rPr lang="ru-RU" sz="2000" dirty="0" err="1">
                <a:solidFill>
                  <a:schemeClr val="bg1"/>
                </a:solidFill>
              </a:rPr>
              <a:t>Excel</a:t>
            </a:r>
            <a:r>
              <a:rPr lang="ru-RU" sz="2000" dirty="0">
                <a:solidFill>
                  <a:schemeClr val="bg1"/>
                </a:solidFill>
              </a:rPr>
              <a:t> 2007 через команду меню  </a:t>
            </a:r>
            <a:r>
              <a:rPr lang="ru-RU" sz="2000" b="1" dirty="0">
                <a:solidFill>
                  <a:srgbClr val="FFFF00"/>
                </a:solidFill>
              </a:rPr>
              <a:t>Сервис --&gt; Надстройки</a:t>
            </a:r>
            <a:r>
              <a:rPr lang="ru-RU" sz="2000" b="1" dirty="0">
                <a:solidFill>
                  <a:schemeClr val="bg1"/>
                </a:solidFill>
              </a:rPr>
              <a:t>;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начиная с </a:t>
            </a:r>
            <a:r>
              <a:rPr lang="ru-RU" sz="2000" dirty="0" err="1">
                <a:solidFill>
                  <a:schemeClr val="bg1"/>
                </a:solidFill>
              </a:rPr>
              <a:t>Excel</a:t>
            </a:r>
            <a:r>
              <a:rPr lang="ru-RU" sz="2000" dirty="0">
                <a:solidFill>
                  <a:schemeClr val="bg1"/>
                </a:solidFill>
              </a:rPr>
              <a:t> 2007 через диалоговое окно </a:t>
            </a:r>
            <a:r>
              <a:rPr lang="ru-RU" sz="2000" b="1" dirty="0">
                <a:solidFill>
                  <a:srgbClr val="FFFF00"/>
                </a:solidFill>
              </a:rPr>
              <a:t>Параметры </a:t>
            </a:r>
            <a:r>
              <a:rPr lang="ru-RU" sz="2000" b="1" dirty="0" err="1">
                <a:solidFill>
                  <a:srgbClr val="FFFF00"/>
                </a:solidFill>
              </a:rPr>
              <a:t>Excel</a:t>
            </a:r>
            <a:endParaRPr lang="ru-RU" sz="20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20483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www.excelworld.ru/Author/Pelena/Solver/nadst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15219"/>
            <a:ext cx="5715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472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www.excelworld.ru/Author/Pelena/Solver/nadst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1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770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7281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Начиная с версии </a:t>
            </a:r>
            <a:r>
              <a:rPr lang="ru-RU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 2007 кнопка для запуска </a:t>
            </a:r>
            <a:r>
              <a:rPr lang="ru-RU" b="1" dirty="0">
                <a:solidFill>
                  <a:srgbClr val="FFFF00"/>
                </a:solidFill>
              </a:rPr>
              <a:t>Поиска решения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появится на вкладке </a:t>
            </a:r>
            <a:r>
              <a:rPr lang="ru-RU" b="1" dirty="0">
                <a:solidFill>
                  <a:srgbClr val="FFFF00"/>
                </a:solidFill>
              </a:rPr>
              <a:t>Данные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7091"/>
            <a:ext cx="9144000" cy="27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83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 </a:t>
            </a:r>
            <a:r>
              <a:rPr lang="ru-RU" sz="2000" b="1" i="1" u="sng" dirty="0">
                <a:solidFill>
                  <a:srgbClr val="FFFF00"/>
                </a:solidFill>
              </a:rPr>
              <a:t>Пример 1. Распределение премии</a:t>
            </a:r>
            <a:endParaRPr lang="ru-RU" sz="2000" i="1" u="sng" dirty="0">
              <a:solidFill>
                <a:srgbClr val="FFFF00"/>
              </a:solidFill>
            </a:endParaRPr>
          </a:p>
          <a:p>
            <a:pPr algn="just"/>
            <a:endParaRPr lang="ru-RU" sz="2000" dirty="0"/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Предположим, что Вы начальник производственного отдела и Вам предстоит </a:t>
            </a:r>
            <a:r>
              <a:rPr lang="ru-RU" sz="2000" dirty="0" smtClean="0">
                <a:solidFill>
                  <a:schemeClr val="bg1"/>
                </a:solidFill>
              </a:rPr>
              <a:t>распределить </a:t>
            </a:r>
            <a:r>
              <a:rPr lang="ru-RU" sz="2000" dirty="0">
                <a:solidFill>
                  <a:schemeClr val="bg1"/>
                </a:solidFill>
              </a:rPr>
              <a:t>премию в сумме 100 000 руб. между сотрудниками отдела пропорционально их должностным окладам. Другими словами Вам требуется подобрать коэффициент пропорциональности для вычисления размера премии по окладу.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Первым делом создаём таблицу с исходными данными и формулами, с помощью которых должен быть получен результат. В нашем случае результат - это суммарная величина премии. Очень важно, чтобы целевая ячейка (С8) посредством формул была связана с искомой изменяемой ячейкой (Е2). В примере они связаны через промежуточные формулы, вычисляющие размер премии для каждого сотрудника (С2:С7).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45970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www.excelworld.ru/Author/Pelena/Solver/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1" y="2184290"/>
            <a:ext cx="8616959" cy="36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5062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23762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Теперь запускаем </a:t>
            </a:r>
            <a:r>
              <a:rPr lang="ru-RU" sz="2000" b="1" dirty="0">
                <a:solidFill>
                  <a:srgbClr val="FFFF00"/>
                </a:solidFill>
              </a:rPr>
              <a:t>Поиск решения</a:t>
            </a:r>
            <a:r>
              <a:rPr lang="ru-RU" sz="2000" dirty="0">
                <a:solidFill>
                  <a:schemeClr val="bg1"/>
                </a:solidFill>
              </a:rPr>
              <a:t> и в открывшемся диалоговом окне устанавливаем необходимые параметры. Внешний вид диалоговых окон в разных версиях несколько различается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5" name="Picture 2" descr="http://www.excelworld.ru/Author/Pelena/Solver/par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24115"/>
            <a:ext cx="6291064" cy="56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0619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628800"/>
            <a:ext cx="8568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1.Целевая ячейка, в которой должен получиться желаемый результат. Целевая ячейка может быть только одна.</a:t>
            </a:r>
          </a:p>
          <a:p>
            <a:pPr lvl="0" algn="just"/>
            <a:endParaRPr lang="ru-RU" sz="800" dirty="0">
              <a:solidFill>
                <a:schemeClr val="bg1"/>
              </a:solidFill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2.Варианты оптимизации:  максимальное возможное значение, минимальное возможное значение или конкретное значение. Если требуется получить конкретное значение, то его следует указать в поле ввода.</a:t>
            </a:r>
          </a:p>
          <a:p>
            <a:pPr lvl="0" algn="just"/>
            <a:endParaRPr lang="ru-RU" sz="800" dirty="0">
              <a:solidFill>
                <a:schemeClr val="bg1"/>
              </a:solidFill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3.Изменяемых ячеек может быть несколько: отдельные ячейки или диапазоны. Собственно, именно в них </a:t>
            </a:r>
            <a:r>
              <a:rPr lang="ru-RU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 перебирает варианты с тем, чтобы получить в целевой ячейке заданное значение.</a:t>
            </a:r>
          </a:p>
          <a:p>
            <a:pPr lvl="0"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4.Ограничения задаются с помощью кнопки </a:t>
            </a:r>
            <a:r>
              <a:rPr lang="ru-RU" b="1" dirty="0">
                <a:solidFill>
                  <a:schemeClr val="bg1"/>
                </a:solidFill>
              </a:rPr>
              <a:t>Добавить</a:t>
            </a:r>
            <a:r>
              <a:rPr lang="ru-RU" dirty="0">
                <a:solidFill>
                  <a:schemeClr val="bg1"/>
                </a:solidFill>
              </a:rPr>
              <a:t>. Задание ограничений, пожалуй, не менее важный и сложный этап, чем построение формул. Именно ограничения обеспечивают получение правильного результата. Ограничения можно задавать как для отдельных ячеек, так и для диапазонов. Помимо всем понятных знаков =, &gt;=, &lt;=, при задании ограничений можно использовать варианты </a:t>
            </a:r>
            <a:r>
              <a:rPr lang="ru-RU" b="1" dirty="0">
                <a:solidFill>
                  <a:schemeClr val="bg1"/>
                </a:solidFill>
              </a:rPr>
              <a:t>цел </a:t>
            </a:r>
            <a:r>
              <a:rPr lang="ru-RU" dirty="0">
                <a:solidFill>
                  <a:schemeClr val="bg1"/>
                </a:solidFill>
              </a:rPr>
              <a:t>(целое), </a:t>
            </a:r>
            <a:r>
              <a:rPr lang="ru-RU" b="1" dirty="0">
                <a:solidFill>
                  <a:schemeClr val="bg1"/>
                </a:solidFill>
              </a:rPr>
              <a:t>бин </a:t>
            </a:r>
            <a:r>
              <a:rPr lang="ru-RU" dirty="0">
                <a:solidFill>
                  <a:schemeClr val="bg1"/>
                </a:solidFill>
              </a:rPr>
              <a:t>(бинарное или двоичное, т.е. 0 или 1), </a:t>
            </a:r>
            <a:r>
              <a:rPr lang="ru-RU" b="1" dirty="0">
                <a:solidFill>
                  <a:schemeClr val="bg1"/>
                </a:solidFill>
              </a:rPr>
              <a:t>раз </a:t>
            </a:r>
            <a:r>
              <a:rPr lang="ru-RU" dirty="0">
                <a:solidFill>
                  <a:schemeClr val="bg1"/>
                </a:solidFill>
              </a:rPr>
              <a:t>(все разные - только начиная с версии </a:t>
            </a:r>
            <a:r>
              <a:rPr lang="ru-RU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 2010).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334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4824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ПОНЯТИЕ ФУНКЦИИ</a:t>
            </a:r>
            <a:endParaRPr lang="en-US" sz="20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3AB546-F989-4756-8E11-A19F9A314733}"/>
              </a:ext>
            </a:extLst>
          </p:cNvPr>
          <p:cNvSpPr/>
          <p:nvPr/>
        </p:nvSpPr>
        <p:spPr>
          <a:xfrm>
            <a:off x="350952" y="162880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Математические и тригонометрические функции</a:t>
            </a:r>
            <a:r>
              <a:rPr lang="ru-RU" sz="2000" dirty="0">
                <a:solidFill>
                  <a:schemeClr val="bg1"/>
                </a:solidFill>
              </a:rPr>
              <a:t> позволяют производить простые и сложные математические вычисления, например вычисление суммы диапазона ячеек, вычисление суммы ячеек диапазона, соответствующих указанному условию, округление чисел и прочее.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Статистические функции</a:t>
            </a:r>
            <a:r>
              <a:rPr lang="ru-RU" sz="2000" dirty="0">
                <a:solidFill>
                  <a:schemeClr val="bg1"/>
                </a:solidFill>
              </a:rPr>
              <a:t> позволяют выполнять статистический анализ диапазонов данных. Например, можно провести прямую по группе значений, вычислить угол наклона и точку пересечения с осью Y и прочее.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</a:rPr>
              <a:t>Функции обработки текста </a:t>
            </a:r>
            <a:r>
              <a:rPr lang="ru-RU" sz="2000" dirty="0">
                <a:solidFill>
                  <a:schemeClr val="bg1"/>
                </a:solidFill>
              </a:rPr>
              <a:t>позволяют производить действия над строками текста, например, изменить регистр или определить длину строки. Можно также объединить несколько строк в одну. Например, с помощью функций СЕГОДНЯ и ТЕКСТ можно создать сообщение, содержащее текущую дату, и привести его к виду «</a:t>
            </a:r>
            <a:r>
              <a:rPr lang="ru-RU" sz="2000" dirty="0" err="1">
                <a:solidFill>
                  <a:schemeClr val="bg1"/>
                </a:solidFill>
              </a:rPr>
              <a:t>дд-ммм-гг</a:t>
            </a:r>
            <a:r>
              <a:rPr lang="ru-RU" sz="2000" dirty="0">
                <a:solidFill>
                  <a:schemeClr val="bg1"/>
                </a:solidFill>
              </a:rPr>
              <a:t>»: = «Балансовый отчет от» &amp;ТЕКСТ(СЕГОДНЯ(), «</a:t>
            </a:r>
            <a:r>
              <a:rPr lang="ru-RU" sz="2000" dirty="0" err="1">
                <a:solidFill>
                  <a:schemeClr val="bg1"/>
                </a:solidFill>
              </a:rPr>
              <a:t>дд</a:t>
            </a:r>
            <a:r>
              <a:rPr lang="ru-RU" sz="2000" dirty="0">
                <a:solidFill>
                  <a:schemeClr val="bg1"/>
                </a:solidFill>
              </a:rPr>
              <a:t>-мм-</a:t>
            </a:r>
            <a:r>
              <a:rPr lang="ru-RU" sz="2000" dirty="0" err="1">
                <a:solidFill>
                  <a:schemeClr val="bg1"/>
                </a:solidFill>
              </a:rPr>
              <a:t>гг</a:t>
            </a:r>
            <a:r>
              <a:rPr lang="ru-RU" sz="2000" dirty="0">
                <a:solidFill>
                  <a:schemeClr val="bg1"/>
                </a:solidFill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3817531340"/>
      </p:ext>
    </p:extLst>
  </p:cSld>
  <p:clrMapOvr>
    <a:masterClrMapping/>
  </p:clrMapOvr>
  <p:transition spd="med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www.excelworld.ru/Author/Pelena/Solver/Og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855953" cy="17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6675" y="357301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 данном примере ограничение только одно: коэффициент должен быть положительным. Это ограничение можно задать по-разному: либо установить явно, воспользовавшись кнопкой </a:t>
            </a:r>
            <a:r>
              <a:rPr lang="ru-RU" b="1" dirty="0">
                <a:solidFill>
                  <a:srgbClr val="FFFF00"/>
                </a:solidFill>
              </a:rPr>
              <a:t>Добавить</a:t>
            </a:r>
            <a:r>
              <a:rPr lang="ru-RU" dirty="0">
                <a:solidFill>
                  <a:schemeClr val="bg1"/>
                </a:solidFill>
              </a:rPr>
              <a:t>, либо поставить флажок </a:t>
            </a:r>
            <a:r>
              <a:rPr lang="ru-RU" b="1" dirty="0">
                <a:solidFill>
                  <a:srgbClr val="FFFF00"/>
                </a:solidFill>
              </a:rPr>
              <a:t>Сделать переменные без ограничений неотрицательными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>
                <a:solidFill>
                  <a:schemeClr val="bg1"/>
                </a:solidFill>
              </a:rPr>
              <a:t>версий до </a:t>
            </a:r>
            <a:r>
              <a:rPr lang="ru-RU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 2010 этот флажок можно найти в диалоговом окне </a:t>
            </a:r>
            <a:r>
              <a:rPr lang="ru-RU" b="1" dirty="0">
                <a:solidFill>
                  <a:schemeClr val="bg1"/>
                </a:solidFill>
              </a:rPr>
              <a:t>Параметры Поиска решения</a:t>
            </a:r>
            <a:r>
              <a:rPr lang="ru-RU" dirty="0">
                <a:solidFill>
                  <a:schemeClr val="bg1"/>
                </a:solidFill>
              </a:rPr>
              <a:t>, которое открывается при нажатии на кнопку </a:t>
            </a:r>
            <a:r>
              <a:rPr lang="ru-RU" b="1" dirty="0" smtClean="0">
                <a:solidFill>
                  <a:schemeClr val="bg1"/>
                </a:solidFill>
              </a:rPr>
              <a:t>Параметры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997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www.excelworld.ru/Author/Pelena/Solver/tochnost_200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16824" cy="50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5432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Кнопка, включающая итеративные вычисления с заданными параметрами.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После нажатия кнопки </a:t>
            </a:r>
            <a:r>
              <a:rPr lang="ru-RU" sz="2000" b="1" dirty="0">
                <a:solidFill>
                  <a:srgbClr val="FFFF00"/>
                </a:solidFill>
              </a:rPr>
              <a:t>Найти решение (Выполнить)</a:t>
            </a:r>
            <a:r>
              <a:rPr lang="ru-RU" sz="2000" dirty="0">
                <a:solidFill>
                  <a:schemeClr val="bg1"/>
                </a:solidFill>
              </a:rPr>
              <a:t> Вы уже можете видеть в таблице полученный результат. При этом на экране появляется диалоговое окно </a:t>
            </a:r>
            <a:r>
              <a:rPr lang="ru-RU" sz="2000" b="1" dirty="0">
                <a:solidFill>
                  <a:srgbClr val="FFFF00"/>
                </a:solidFill>
              </a:rPr>
              <a:t>Результаты поиска решения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r>
              <a:rPr lang="ru-RU" b="1" dirty="0"/>
              <a:t> </a:t>
            </a:r>
            <a:r>
              <a:rPr lang="ru-RU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553410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www.excelworld.ru/Author/Pelena/Solver/pod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55974" cy="473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044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Если результат, который Вы видите в таблице Вас устраивает, то в диалоговом окне </a:t>
            </a:r>
            <a:r>
              <a:rPr lang="ru-RU" b="1" dirty="0">
                <a:solidFill>
                  <a:srgbClr val="FFFF00"/>
                </a:solidFill>
              </a:rPr>
              <a:t>Результаты поиска решения</a:t>
            </a:r>
            <a:r>
              <a:rPr lang="ru-RU" dirty="0">
                <a:solidFill>
                  <a:schemeClr val="bg1"/>
                </a:solidFill>
              </a:rPr>
              <a:t> нажимаете </a:t>
            </a:r>
            <a:r>
              <a:rPr lang="ru-RU" b="1" dirty="0">
                <a:solidFill>
                  <a:srgbClr val="FFFF00"/>
                </a:solidFill>
              </a:rPr>
              <a:t>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фиксируете результат в таблице. Если же результат Вас не устроил, то нажимаете </a:t>
            </a:r>
            <a:r>
              <a:rPr lang="ru-RU" b="1" dirty="0">
                <a:solidFill>
                  <a:srgbClr val="FFFF00"/>
                </a:solidFill>
              </a:rPr>
              <a:t>Отмена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возвращаетесь к предыдущему состоянию таблицы.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Решение данной задачи выглядит так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2" descr="http://www.excelworld.ru/Author/Pelena/Solver/rezul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8046"/>
            <a:ext cx="7434806" cy="327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165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00808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ОКНА «</a:t>
            </a:r>
            <a:r>
              <a:rPr lang="ru-RU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5722590" cy="51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60014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7698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pc="50" dirty="0" smtClean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endParaRPr lang="en-US" sz="3200" b="1" kern="0" spc="5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Задание:</a:t>
            </a:r>
          </a:p>
          <a:p>
            <a:pPr algn="just"/>
            <a:endParaRPr lang="ru-RU" sz="2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28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Самостоятельно изучить все ЭЛЕМЕНТЫ </a:t>
            </a:r>
            <a:r>
              <a:rPr lang="ru-RU" sz="28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ОКНА «</a:t>
            </a:r>
            <a:r>
              <a:rPr lang="ru-RU" sz="2800" b="1" i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решения</a:t>
            </a:r>
            <a:r>
              <a:rPr lang="ru-RU" sz="28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dirty="0">
              <a:solidFill>
                <a:srgbClr val="FF339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97D9E-3478-4C45-A8B9-2C00076D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4578"/>
            <a:ext cx="9144000" cy="29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69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И ПРАВИЛА ЗАПИСИ ФУНКЦИЙ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F0E3D1-278A-4D0F-862D-B829A40BD4EF}"/>
              </a:ext>
            </a:extLst>
          </p:cNvPr>
          <p:cNvSpPr/>
          <p:nvPr/>
        </p:nvSpPr>
        <p:spPr>
          <a:xfrm>
            <a:off x="395536" y="1668870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Функции рабочего листа </a:t>
            </a:r>
            <a:r>
              <a:rPr lang="ru-RU" sz="2200" i="1" dirty="0">
                <a:solidFill>
                  <a:schemeClr val="bg1"/>
                </a:solidFill>
              </a:rPr>
              <a:t>MS </a:t>
            </a:r>
            <a:r>
              <a:rPr lang="ru-RU" sz="2200" i="1" dirty="0" err="1">
                <a:solidFill>
                  <a:schemeClr val="bg1"/>
                </a:solidFill>
              </a:rPr>
              <a:t>Excel</a:t>
            </a:r>
            <a:r>
              <a:rPr lang="ru-RU" sz="2200" dirty="0">
                <a:solidFill>
                  <a:schemeClr val="bg1"/>
                </a:solidFill>
              </a:rPr>
              <a:t> являются вычислительными инструментами, которые могут быть использованы в рабочем листе для автоматического принятия решений, выполнения действий и вычисления значений. 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200" i="1" dirty="0">
                <a:solidFill>
                  <a:schemeClr val="bg1"/>
                </a:solidFill>
              </a:rPr>
              <a:t>MS </a:t>
            </a:r>
            <a:r>
              <a:rPr lang="ru-RU" sz="2200" i="1" dirty="0" err="1">
                <a:solidFill>
                  <a:schemeClr val="bg1"/>
                </a:solidFill>
              </a:rPr>
              <a:t>Excel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предоставляет обширный набор функций, которые производят различные типы вычислений. Каждая стандартная встроенная функция имеет свое имя. После имени функции в круглых скобках указываются аргументы, разделенные точкой с запятой. 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ctr"/>
            <a:r>
              <a:rPr lang="ru-RU" sz="2200" u="sng" dirty="0">
                <a:solidFill>
                  <a:schemeClr val="bg1"/>
                </a:solidFill>
              </a:rPr>
              <a:t>Обращение к функции имеет вид:</a:t>
            </a:r>
          </a:p>
          <a:p>
            <a:pPr algn="ctr"/>
            <a:r>
              <a:rPr lang="ru-RU" sz="3600" dirty="0" err="1">
                <a:solidFill>
                  <a:srgbClr val="FFFF00"/>
                </a:solidFill>
              </a:rPr>
              <a:t>имя_функции</a:t>
            </a:r>
            <a:r>
              <a:rPr lang="ru-RU" sz="3600" dirty="0">
                <a:solidFill>
                  <a:srgbClr val="FFFF00"/>
                </a:solidFill>
              </a:rPr>
              <a:t>(</a:t>
            </a:r>
            <a:r>
              <a:rPr lang="ru-RU" sz="3600" dirty="0" err="1">
                <a:solidFill>
                  <a:srgbClr val="FFFF00"/>
                </a:solidFill>
              </a:rPr>
              <a:t>список_аргументов</a:t>
            </a:r>
            <a:r>
              <a:rPr lang="ru-RU" sz="36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7597420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И ПРАВИЛА ЗАПИСИ ФУНКЦИЙ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7C801E-FD4A-4E21-A32E-89C0ACCC192A}"/>
              </a:ext>
            </a:extLst>
          </p:cNvPr>
          <p:cNvSpPr/>
          <p:nvPr/>
        </p:nvSpPr>
        <p:spPr>
          <a:xfrm>
            <a:off x="323528" y="193831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В качестве </a:t>
            </a:r>
            <a:r>
              <a:rPr lang="ru-RU" sz="2200" dirty="0">
                <a:solidFill>
                  <a:srgbClr val="FFFF00"/>
                </a:solidFill>
              </a:rPr>
              <a:t>аргументов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rgbClr val="FFFF00"/>
                </a:solidFill>
              </a:rPr>
              <a:t>функций</a:t>
            </a:r>
            <a:r>
              <a:rPr lang="ru-RU" sz="2200" dirty="0">
                <a:solidFill>
                  <a:schemeClr val="bg1"/>
                </a:solidFill>
              </a:rPr>
              <a:t> могут быть:</a:t>
            </a:r>
          </a:p>
          <a:p>
            <a:pPr marL="720725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числа;</a:t>
            </a:r>
          </a:p>
          <a:p>
            <a:pPr marL="720725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ссылки на ячейки и интервалы;</a:t>
            </a:r>
          </a:p>
          <a:p>
            <a:pPr marL="720725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текст;</a:t>
            </a:r>
          </a:p>
          <a:p>
            <a:pPr marL="720725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формулы;</a:t>
            </a:r>
          </a:p>
          <a:p>
            <a:pPr marL="720725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другие функции.</a:t>
            </a:r>
          </a:p>
          <a:p>
            <a:pPr marL="377825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i="1" dirty="0">
                <a:solidFill>
                  <a:srgbClr val="FFFF00"/>
                </a:solidFill>
              </a:rPr>
              <a:t>Аргументы</a:t>
            </a:r>
            <a:r>
              <a:rPr lang="ru-RU" sz="2200" dirty="0">
                <a:solidFill>
                  <a:schemeClr val="bg1"/>
                </a:solidFill>
              </a:rPr>
              <a:t> - это выражения, которые используются для вычисления функций.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Значения, которые функции вычисляют в качестве ответа, называются </a:t>
            </a:r>
            <a:r>
              <a:rPr lang="ru-RU" sz="2200" i="1" dirty="0">
                <a:solidFill>
                  <a:srgbClr val="FFFF00"/>
                </a:solidFill>
              </a:rPr>
              <a:t>возвращаемыми значениями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771451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И ПРАВИЛА ЗАПИСИ ФУНКЦИЙ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44FF54-E06D-41CA-986E-C8A10FB5F9BB}"/>
              </a:ext>
            </a:extLst>
          </p:cNvPr>
          <p:cNvSpPr/>
          <p:nvPr/>
        </p:nvSpPr>
        <p:spPr>
          <a:xfrm>
            <a:off x="359532" y="177281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Чтобы функцию использовать в формуле, нужно указать ее имя, а затем в круглых скобках список аргументов, перечисленных через </a:t>
            </a:r>
            <a:r>
              <a:rPr lang="ru-RU" sz="3600" dirty="0">
                <a:solidFill>
                  <a:schemeClr val="bg1"/>
                </a:solidFill>
              </a:rPr>
              <a:t>“</a:t>
            </a:r>
            <a:r>
              <a:rPr lang="ru-RU" sz="3600" dirty="0">
                <a:solidFill>
                  <a:srgbClr val="FFFF00"/>
                </a:solidFill>
              </a:rPr>
              <a:t>;</a:t>
            </a:r>
            <a:r>
              <a:rPr lang="ru-RU" sz="3600" dirty="0">
                <a:solidFill>
                  <a:schemeClr val="bg1"/>
                </a:solidFill>
              </a:rPr>
              <a:t>”.</a:t>
            </a:r>
          </a:p>
          <a:p>
            <a:pPr algn="just"/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ИМЯ_ФУНКЦИИ(аргумент 1; аргумент 2; ....)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67A03B-7942-491C-9260-D064DEE3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441"/>
            <a:ext cx="9144000" cy="14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3796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68760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И ПРАВИЛА ЗАПИСИ ФУНКЦИЙ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A57A7-2B65-4E49-92A3-1931DFFB1C32}"/>
              </a:ext>
            </a:extLst>
          </p:cNvPr>
          <p:cNvSpPr/>
          <p:nvPr/>
        </p:nvSpPr>
        <p:spPr>
          <a:xfrm>
            <a:off x="798724" y="260648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 И СТАТИСТИЧЕСКИЕ ФУНКЦИИ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EXCEL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73E937-8F9E-4B7E-8C86-632651C6A4E3}"/>
              </a:ext>
            </a:extLst>
          </p:cNvPr>
          <p:cNvSpPr/>
          <p:nvPr/>
        </p:nvSpPr>
        <p:spPr>
          <a:xfrm>
            <a:off x="395536" y="1700808"/>
            <a:ext cx="835292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1. После имени функции должна идти открывающая скобка, после списка аргументов - закрывающая. Пробелов ни перед ними, ни после них быть не должно. Скобки позволяют </a:t>
            </a:r>
            <a:r>
              <a:rPr lang="ru-RU" i="1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 определить, где начинается и где заканчивается список аргументов;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2. Аргументы перечисляются через (точку с запятой) “</a:t>
            </a:r>
            <a:r>
              <a:rPr lang="ru-RU" dirty="0">
                <a:solidFill>
                  <a:srgbClr val="FFFF00"/>
                </a:solidFill>
              </a:rPr>
              <a:t>;</a:t>
            </a:r>
            <a:r>
              <a:rPr lang="ru-RU" dirty="0">
                <a:solidFill>
                  <a:schemeClr val="bg1"/>
                </a:solidFill>
              </a:rPr>
              <a:t>” ;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3. Задаваемые аргументы должны иметь допустимые для данного аргумента типы и значения. В качестве аргументов можно использовать числа, текст, логические значения, значения ошибок или ссылки. Аргументы могут быть как константами, так и выражениями, которые в свою очередь могут содержать другие функции. Допускается использовать до семи уровней вложенности.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Например, формула может иметь вид: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=МАКС(СУММ(А1:А10;С1;С5;КОРЕНЬ(В2));D3;F5;ПИ())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23591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2727</Words>
  <Application>Microsoft Office PowerPoint</Application>
  <PresentationFormat>Экран (4:3)</PresentationFormat>
  <Paragraphs>371</Paragraphs>
  <Slides>56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5" baseType="lpstr">
      <vt:lpstr>Arial</vt:lpstr>
      <vt:lpstr>Calibri</vt:lpstr>
      <vt:lpstr>Cambria Math</vt:lpstr>
      <vt:lpstr>Microsoft Sans Serif</vt:lpstr>
      <vt:lpstr>Times New Roman</vt:lpstr>
      <vt:lpstr>Wingdings</vt:lpstr>
      <vt:lpstr>powerpoint-template-24</vt:lpstr>
      <vt:lpstr>1_Тема Office</vt:lpstr>
      <vt:lpstr>Adobe Photoshop Image</vt:lpstr>
      <vt:lpstr>ПРИКЛАДНЫЕ СИСТЕМЫ ОБРАБОТКИ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ПЕДАГАГIЧНАЯ ПРАКТЫКА</dc:title>
  <dc:creator>alexvikt</dc:creator>
  <cp:lastModifiedBy>Алексеев* В.Ф.</cp:lastModifiedBy>
  <cp:revision>225</cp:revision>
  <dcterms:created xsi:type="dcterms:W3CDTF">2006-12-26T21:20:29Z</dcterms:created>
  <dcterms:modified xsi:type="dcterms:W3CDTF">2020-03-10T10:11:48Z</dcterms:modified>
</cp:coreProperties>
</file>